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0_BA5DA4CE.xml" ContentType="application/vnd.ms-powerpoint.comments+xml"/>
  <Override PartName="/ppt/comments/modernComment_108_FCB64C19.xml" ContentType="application/vnd.ms-powerpoint.comments+xml"/>
  <Override PartName="/ppt/comments/modernComment_10C_5777C4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63" r:id="rId5"/>
    <p:sldId id="25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544C24-9AF7-BECC-6D69-8FCA3DC517B3}" name="Turkki Nella" initials="TN" userId="S::nella.turkki@soisalo-opisto.fi::67ac8593-3a09-42e7-9ca9-00b7217409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976"/>
    <a:srgbClr val="2CA3A2"/>
    <a:srgbClr val="FBB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EBEF1-4904-4182-BFFC-52DC1E55E33F}" v="4" dt="2021-04-12T09:39:45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kki Nella" userId="S::nella.turkki@soisalo-opisto.fi::67ac8593-3a09-42e7-9ca9-00b7217409ff" providerId="AD" clId="Web-{A72EBEF1-4904-4182-BFFC-52DC1E55E33F}"/>
    <pc:docChg chg="mod">
      <pc:chgData name="Turkki Nella" userId="S::nella.turkki@soisalo-opisto.fi::67ac8593-3a09-42e7-9ca9-00b7217409ff" providerId="AD" clId="Web-{A72EBEF1-4904-4182-BFFC-52DC1E55E33F}" dt="2021-04-12T09:39:45.969" v="3"/>
      <pc:docMkLst>
        <pc:docMk/>
      </pc:docMkLst>
      <pc:sldChg chg="addCm">
        <pc:chgData name="Turkki Nella" userId="S::nella.turkki@soisalo-opisto.fi::67ac8593-3a09-42e7-9ca9-00b7217409ff" providerId="AD" clId="Web-{A72EBEF1-4904-4182-BFFC-52DC1E55E33F}" dt="2021-04-12T09:38:34.967" v="1"/>
        <pc:sldMkLst>
          <pc:docMk/>
          <pc:sldMk cId="3126699214" sldId="256"/>
        </pc:sldMkLst>
      </pc:sldChg>
      <pc:sldChg chg="addCm">
        <pc:chgData name="Turkki Nella" userId="S::nella.turkki@soisalo-opisto.fi::67ac8593-3a09-42e7-9ca9-00b7217409ff" providerId="AD" clId="Web-{A72EBEF1-4904-4182-BFFC-52DC1E55E33F}" dt="2021-04-12T09:38:45.655" v="2"/>
        <pc:sldMkLst>
          <pc:docMk/>
          <pc:sldMk cId="4239805465" sldId="264"/>
        </pc:sldMkLst>
      </pc:sldChg>
      <pc:sldChg chg="addCm">
        <pc:chgData name="Turkki Nella" userId="S::nella.turkki@soisalo-opisto.fi::67ac8593-3a09-42e7-9ca9-00b7217409ff" providerId="AD" clId="Web-{A72EBEF1-4904-4182-BFFC-52DC1E55E33F}" dt="2021-04-12T09:39:45.969" v="3"/>
        <pc:sldMkLst>
          <pc:docMk/>
          <pc:sldMk cId="91716682" sldId="268"/>
        </pc:sldMkLst>
      </pc:sldChg>
    </pc:docChg>
  </pc:docChgLst>
</pc:chgInfo>
</file>

<file path=ppt/comments/modernComment_100_BA5DA4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471ECC-5990-4CE5-8530-171AA54A91AE}" authorId="{67544C24-9AF7-BECC-6D69-8FCA3DC517B3}" created="2021-04-12T09:38:34.9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6699214" sldId="256"/>
      <ac:spMk id="2" creationId="{00000000-0000-0000-0000-000000000000}"/>
    </ac:deMkLst>
    <p188:txBody>
      <a:bodyPr/>
      <a:lstStyle/>
      <a:p>
        <a:r>
          <a:rPr lang="fi-FI"/>
          <a:t>Tätä mielestäni olisi hyvä täsmentää. Onko esimerkiksi tanssitekniikan opetus opetussuunnitelman mukaan palvelun tarjoamista vai kasvatusta? Sama pätee varmaan kaikkeen tpo:n tarjontaan. Hyvinvointipalvelu on kyllä 2020 - luvun muotisana, mutta mitäköhän se asiakkaalle merkitsee? Voisiko tätä myöhemmin täsmentää ja lisätä olennaisesti sanan kasvatus (kasvatus kun on välillä myös epämukavuusalueiden läpi tulemista). En tiedä saatteko tästä yhtään kiinni. </a:t>
        </a:r>
      </a:p>
    </p188:txBody>
  </p188:cm>
</p188:cmLst>
</file>

<file path=ppt/comments/modernComment_108_FCB64C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A4CC88-7C7B-4EFB-9CF1-8D773B97C69A}" authorId="{67544C24-9AF7-BECC-6D69-8FCA3DC517B3}" created="2021-04-12T09:38:45.6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39805465" sldId="264"/>
      <ac:spMk id="2" creationId="{00000000-0000-0000-0000-000000000000}"/>
    </ac:deMkLst>
    <p188:txBody>
      <a:bodyPr/>
      <a:lstStyle/>
      <a:p>
        <a:r>
          <a:rPr lang="fi-FI"/>
          <a:t>Mitä tarkoitatte hyvinvointipalvelulla? </a:t>
        </a:r>
      </a:p>
    </p188:txBody>
  </p188:cm>
</p188:cmLst>
</file>

<file path=ppt/comments/modernComment_10C_5777C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FA7D35-DDD5-4C07-9617-7804F6BE6388}" authorId="{67544C24-9AF7-BECC-6D69-8FCA3DC517B3}" created="2021-04-12T09:39:45.9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1716682" sldId="268"/>
      <ac:spMk id="2" creationId="{00000000-0000-0000-0000-000000000000}"/>
    </ac:deMkLst>
    <p188:txBody>
      <a:bodyPr/>
      <a:lstStyle/>
      <a:p>
        <a:r>
          <a:rPr lang="fi-FI"/>
          <a:t>Eri osapuolet - ei sano mitään. Mitä tarkoittaa?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04A3-DC48-43D8-984D-2E763D525B35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86CF-5EAF-4D15-B1D0-BC706F3D55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61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0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92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97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6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1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61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79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37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86CF-5EAF-4D15-B1D0-BC706F3D556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84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677959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1138337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785331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665668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7671760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0471847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4691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49408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635059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664989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403882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Otsikko ja sisältö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65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59962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91E0-068D-4686-A32E-7125918D7FE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98113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  <p:sp>
        <p:nvSpPr>
          <p:cNvPr id="8" name="Chart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" y="1773238"/>
            <a:ext cx="10972800" cy="4464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984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kaksi sisältökohdetta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113155D-C867-4DF1-B477-98CDA82A5010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0191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kaksi sisältöä omilla otsikoilla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9200F6-7EE2-4D7B-86FF-B12B1DB8D678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489310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ain otsikko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DEE755A-80E4-4915-A4C5-7752FB932319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45120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 kahdessa laatikossa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DD2E359-602F-47E0-B5F7-0FBDD47B7490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749540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pystysuuntainen teksti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EC0ABFE-C5CF-47A9-96FC-DAC53B0C483F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664019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, alaotsikko ja sisältö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F428BE2-F4C8-4EC9-8E05-C2E542066FCB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Text"/>
          <p:cNvSpPr>
            <a:spLocks noGrp="1"/>
          </p:cNvSpPr>
          <p:nvPr>
            <p:ph type="body" sz="quarter" idx="13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  <p:sp>
        <p:nvSpPr>
          <p:cNvPr id="7" name="Chart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" y="1773238"/>
            <a:ext cx="10972800" cy="4464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67349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899BE3-C66B-46F1-873C-E8C531D303C5}" type="datetime1">
              <a:rPr lang="fi-FI" smtClean="0"/>
              <a:t>8.9.2021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Elo yhdessä, Soisalo-musiikkiopisto, Jukka Tuohino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697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434B-A90D-4D36-9AB0-AABBC26B9193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Elo yhdessä, Soisalo-musiikkiopisto, Jukka Tuohino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8954-DDD3-407B-B8EC-4E4C9A1ED57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529"/>
            <a:ext cx="12192000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2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1" r:id="rId20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0_BA5DA4CE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8_FCB64C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C_5777C4A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Soisalo-opisto – kestävää iloa ja oppia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1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0" y="1444085"/>
            <a:ext cx="6684819" cy="444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10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919" y="5611237"/>
            <a:ext cx="10515600" cy="1204928"/>
          </a:xfrm>
        </p:spPr>
        <p:txBody>
          <a:bodyPr/>
          <a:lstStyle/>
          <a:p>
            <a:pPr algn="ctr"/>
            <a:r>
              <a:rPr lang="fi-FI" dirty="0"/>
              <a:t>  </a:t>
            </a:r>
            <a:r>
              <a:rPr lang="fi-FI" dirty="0" smtClean="0"/>
              <a:t>Soisalo-opisto - kestävää iloa ja oppia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93" y="1540194"/>
            <a:ext cx="3315521" cy="4009095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2356338" y="507223"/>
            <a:ext cx="6418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smtClean="0"/>
              <a:t>Näin meillä toimitaan</a:t>
            </a:r>
            <a:endParaRPr lang="fi-FI" sz="4400" dirty="0"/>
          </a:p>
        </p:txBody>
      </p:sp>
      <p:sp>
        <p:nvSpPr>
          <p:cNvPr id="9" name="Tekstiruutu 8"/>
          <p:cNvSpPr txBox="1"/>
          <p:nvPr/>
        </p:nvSpPr>
        <p:spPr>
          <a:xfrm>
            <a:off x="1066149" y="1836582"/>
            <a:ext cx="5547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fi-FI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/>
              <a:t>Toisia </a:t>
            </a:r>
            <a:r>
              <a:rPr lang="fi-FI" dirty="0" smtClean="0"/>
              <a:t>arvostaen</a:t>
            </a:r>
            <a:endParaRPr lang="en-US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 smtClean="0"/>
              <a:t>​</a:t>
            </a:r>
            <a:r>
              <a:rPr lang="fi-FI" dirty="0"/>
              <a:t>A</a:t>
            </a:r>
            <a:r>
              <a:rPr lang="fi-FI" dirty="0" smtClean="0"/>
              <a:t>voimesti ja läpinäkyvästi</a:t>
            </a:r>
            <a:r>
              <a:rPr lang="en-US" dirty="0" smtClean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 smtClean="0"/>
              <a:t>Keskustellen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 smtClean="0"/>
              <a:t>Innostavasti</a:t>
            </a:r>
            <a:r>
              <a:rPr lang="fi-FI" dirty="0"/>
              <a:t>, mutta </a:t>
            </a:r>
            <a:r>
              <a:rPr lang="fi-FI" dirty="0" smtClean="0"/>
              <a:t>realistisesti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/>
              <a:t>M</a:t>
            </a:r>
            <a:r>
              <a:rPr lang="fi-FI" dirty="0" smtClean="0"/>
              <a:t>eitä</a:t>
            </a:r>
            <a:r>
              <a:rPr lang="en-US" dirty="0"/>
              <a:t>​ </a:t>
            </a:r>
            <a:r>
              <a:rPr lang="fi-FI" dirty="0"/>
              <a:t>on helppo lähestyä ja meillä vallitsee </a:t>
            </a:r>
            <a:r>
              <a:rPr lang="fi-FI" dirty="0" smtClean="0"/>
              <a:t>luottamuksellinen </a:t>
            </a:r>
            <a:r>
              <a:rPr lang="fi-FI" dirty="0"/>
              <a:t>ilmapiiri </a:t>
            </a:r>
            <a:r>
              <a:rPr lang="en-US" dirty="0" smtClean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 smtClean="0"/>
              <a:t>Meillä </a:t>
            </a:r>
            <a:r>
              <a:rPr lang="fi-FI" dirty="0"/>
              <a:t>on</a:t>
            </a:r>
            <a:r>
              <a:rPr lang="en-US" dirty="0" smtClean="0"/>
              <a:t>​ </a:t>
            </a:r>
            <a:r>
              <a:rPr lang="fi-FI" dirty="0" smtClean="0"/>
              <a:t>selkeä </a:t>
            </a:r>
            <a:r>
              <a:rPr lang="fi-FI" dirty="0"/>
              <a:t>työn- ja vastuunjako </a:t>
            </a:r>
            <a:r>
              <a:rPr lang="en-US" dirty="0" smtClean="0"/>
              <a:t>​</a:t>
            </a:r>
            <a:endParaRPr lang="en-US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 smtClean="0"/>
              <a:t>Viestitään sujuvasti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dirty="0"/>
              <a:t>M</a:t>
            </a:r>
            <a:r>
              <a:rPr lang="fi-FI" dirty="0" smtClean="0"/>
              <a:t>e </a:t>
            </a:r>
            <a:r>
              <a:rPr lang="fi-FI" dirty="0"/>
              <a:t>tsempataan, autetaan ja tuetaan toisiamme!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en-US" dirty="0"/>
          </a:p>
          <a:p>
            <a:pPr fontAlgn="base"/>
            <a:r>
              <a:rPr lang="fi-FI" dirty="0" smtClean="0"/>
              <a:t>​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00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72953"/>
            <a:ext cx="10515600" cy="150495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Ydintehtävä: Soisalo-opisto </a:t>
            </a:r>
            <a:r>
              <a:rPr lang="fi-FI" dirty="0" smtClean="0"/>
              <a:t>lisää kuntalaisten hyvinvointia tuottamalla vapaan sivistystyön ja taiteen perusopetuksen palvelut</a:t>
            </a:r>
            <a:endParaRPr lang="fi-FI" sz="36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 dirty="0"/>
          </a:p>
          <a:p>
            <a:endParaRPr lang="fi-FI" sz="160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2239852"/>
            <a:ext cx="5288280" cy="42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9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8" y="324183"/>
            <a:ext cx="10515600" cy="2041331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900" b="1" dirty="0"/>
              <a:t>Soisalo-opisto 2025</a:t>
            </a:r>
            <a:r>
              <a:rPr lang="fi-FI" sz="4900" dirty="0"/>
              <a:t/>
            </a:r>
            <a:br>
              <a:rPr lang="fi-FI" sz="4900" dirty="0"/>
            </a:br>
            <a:r>
              <a:rPr lang="fi-FI" sz="3100" dirty="0"/>
              <a:t>Soisalo-opisto on merkittävä </a:t>
            </a:r>
            <a:r>
              <a:rPr lang="fi-FI" sz="3100" dirty="0" smtClean="0"/>
              <a:t>vapaan sivistystyön ja taiteen perusopetuksen palveluiden </a:t>
            </a:r>
            <a:r>
              <a:rPr lang="fi-FI" sz="3100" dirty="0"/>
              <a:t>tuottaja. Palvelut tuotetaan yhdessä ja kestävällä tavalla, mikä lisää elämän merkityksellisyyttä ja osallisuuden kokemusta. 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90" y="2548077"/>
            <a:ext cx="6168217" cy="39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654"/>
            <a:ext cx="10515600" cy="1820083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Yhdenvertaisuus toiminnan perusta</a:t>
            </a:r>
            <a:r>
              <a:rPr lang="fi-FI" sz="4900" dirty="0"/>
              <a:t/>
            </a:r>
            <a:br>
              <a:rPr lang="fi-FI" sz="4900" dirty="0"/>
            </a:br>
            <a:r>
              <a:rPr lang="fi-FI" sz="3100" dirty="0"/>
              <a:t>Yhdenvertaisuus Soisalo-opistossa merkitsee yhtäläistä mahdollisuutta osallistumiseen ja tasapuolista </a:t>
            </a:r>
            <a:r>
              <a:rPr lang="fi-FI" sz="3100" dirty="0" smtClean="0"/>
              <a:t>kohtelua.</a:t>
            </a:r>
            <a:endParaRPr lang="fi-FI" sz="31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4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97" y="1853737"/>
            <a:ext cx="3376806" cy="43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201883"/>
            <a:ext cx="10515600" cy="182008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/>
              <a:t>Vastuullisuus</a:t>
            </a:r>
            <a:r>
              <a:rPr lang="fi-FI" sz="4900"/>
              <a:t/>
            </a:r>
            <a:br>
              <a:rPr lang="fi-FI" sz="4900"/>
            </a:br>
            <a:r>
              <a:rPr lang="fi-FI" sz="3100"/>
              <a:t>Soisalo-opisto edistää toiminnallaan ihmisen monipuolista kehittymistä, yhteisöllisyyttä ja osallisuutta. </a:t>
            </a:r>
            <a:br>
              <a:rPr lang="fi-FI" sz="3100"/>
            </a:br>
            <a:r>
              <a:rPr lang="fi-FI" sz="3100" dirty="0"/>
              <a:t>Toiminta perustuu kestävän kasvatuksen ja – elämäntavan arvoihin. 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29" y="2459277"/>
            <a:ext cx="6475139" cy="38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2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49135"/>
            <a:ext cx="10515600" cy="1504602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>Palveluiden merkittävyys lisääntyy</a:t>
            </a:r>
            <a:r>
              <a:rPr lang="fi-FI" sz="4900" dirty="0"/>
              <a:t/>
            </a:r>
            <a:br>
              <a:rPr lang="fi-FI" sz="4900" dirty="0"/>
            </a:br>
            <a:r>
              <a:rPr lang="fi-FI" sz="3100" dirty="0"/>
              <a:t>asiakaslähtöisellä toimintatavalla, toimintaa kohdentamalla sekä opistoa näkyväksi tekemällä.</a:t>
            </a:r>
            <a:br>
              <a:rPr lang="fi-FI" sz="3100" dirty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/>
              <a:t/>
            </a:r>
            <a:br>
              <a:rPr lang="fi-FI" sz="3100" dirty="0"/>
            </a:br>
            <a:endParaRPr lang="fi-FI" sz="31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68" y="1853737"/>
            <a:ext cx="4048134" cy="42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3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654"/>
            <a:ext cx="10515600" cy="2515315"/>
          </a:xfrm>
        </p:spPr>
        <p:txBody>
          <a:bodyPr>
            <a:normAutofit/>
          </a:bodyPr>
          <a:lstStyle/>
          <a:p>
            <a:pPr algn="ctr"/>
            <a:r>
              <a:rPr lang="fi-FI" b="1"/>
              <a:t>Palvelut tuotetaan yhdessä</a:t>
            </a:r>
            <a:r>
              <a:rPr lang="fi-FI" sz="4900"/>
              <a:t/>
            </a:r>
            <a:br>
              <a:rPr lang="fi-FI" sz="4900"/>
            </a:br>
            <a:r>
              <a:rPr lang="fi-FI" sz="3100"/>
              <a:t>aktiivisessa vuorovaikutuksessa eri osapuolien kanssa.</a:t>
            </a:r>
            <a:br>
              <a:rPr lang="fi-FI" sz="3100"/>
            </a:br>
            <a:endParaRPr lang="fi-FI" sz="310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66" y="1857375"/>
            <a:ext cx="5587746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3654"/>
            <a:ext cx="10515600" cy="1820083"/>
          </a:xfrm>
        </p:spPr>
        <p:txBody>
          <a:bodyPr>
            <a:normAutofit/>
          </a:bodyPr>
          <a:lstStyle/>
          <a:p>
            <a:pPr algn="ctr"/>
            <a:r>
              <a:rPr lang="fi-FI" b="1" dirty="0"/>
              <a:t>Palvelut tuotetaan kestävällä tavalla</a:t>
            </a: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/>
              <a:t>lisäämällä tietoisuutta kestävästä elämäntavasta ja ymmärrystä kestävästä kasvatuksesta tulevaisuus aktiivisesti kuvitellen.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42" y="1925285"/>
            <a:ext cx="3664116" cy="43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9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59577"/>
            <a:ext cx="10515600" cy="182008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/>
              <a:t>Asiakas keskiössä</a:t>
            </a: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/>
              <a:t>Strategiaan perustuen laaditaan vuosittain toimintasuunnitelma ja toimenpiteet.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167222" y="1577340"/>
            <a:ext cx="6186577" cy="4599623"/>
          </a:xfrm>
        </p:spPr>
        <p:txBody>
          <a:bodyPr/>
          <a:lstStyle/>
          <a:p>
            <a:endParaRPr lang="fi-FI" sz="2400"/>
          </a:p>
          <a:p>
            <a:endParaRPr lang="fi-FI" sz="160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8954-DDD3-407B-B8EC-4E4C9A1ED57C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40" y="2524534"/>
            <a:ext cx="7106317" cy="39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86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9140664346CC74695C12396B240D4FC" ma:contentTypeVersion="8" ma:contentTypeDescription="Luo uusi asiakirja." ma:contentTypeScope="" ma:versionID="2071a4ed6c246c7f9d7e39759ae25ed9">
  <xsd:schema xmlns:xsd="http://www.w3.org/2001/XMLSchema" xmlns:xs="http://www.w3.org/2001/XMLSchema" xmlns:p="http://schemas.microsoft.com/office/2006/metadata/properties" xmlns:ns2="f5a58175-f105-44f8-9a1e-6bad777def8e" targetNamespace="http://schemas.microsoft.com/office/2006/metadata/properties" ma:root="true" ma:fieldsID="39d1db9e4589dd620d2bba5b6798aaf4" ns2:_="">
    <xsd:import namespace="f5a58175-f105-44f8-9a1e-6bad777de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58175-f105-44f8-9a1e-6bad777d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450741-737D-4E1D-A5E4-516E66BA2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a58175-f105-44f8-9a1e-6bad777de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9ED216-913B-46A7-BA39-FD81B7E2223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f5a58175-f105-44f8-9a1e-6bad777def8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34508F-CB86-408A-99BA-F2FDDE1A88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216</Words>
  <Application>Microsoft Office PowerPoint</Application>
  <PresentationFormat>Laajakuva</PresentationFormat>
  <Paragraphs>41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Office-teema</vt:lpstr>
      <vt:lpstr>Soisalo-opisto – kestävää iloa ja oppia</vt:lpstr>
      <vt:lpstr>Ydintehtävä: Soisalo-opisto lisää kuntalaisten hyvinvointia tuottamalla vapaan sivistystyön ja taiteen perusopetuksen palvelut</vt:lpstr>
      <vt:lpstr>Soisalo-opisto 2025 Soisalo-opisto on merkittävä vapaan sivistystyön ja taiteen perusopetuksen palveluiden tuottaja. Palvelut tuotetaan yhdessä ja kestävällä tavalla, mikä lisää elämän merkityksellisyyttä ja osallisuuden kokemusta. </vt:lpstr>
      <vt:lpstr>Yhdenvertaisuus toiminnan perusta Yhdenvertaisuus Soisalo-opistossa merkitsee yhtäläistä mahdollisuutta osallistumiseen ja tasapuolista kohtelua.</vt:lpstr>
      <vt:lpstr>Vastuullisuus Soisalo-opisto edistää toiminnallaan ihmisen monipuolista kehittymistä, yhteisöllisyyttä ja osallisuutta.  Toiminta perustuu kestävän kasvatuksen ja – elämäntavan arvoihin. </vt:lpstr>
      <vt:lpstr>  Palveluiden merkittävyys lisääntyy asiakaslähtöisellä toimintatavalla, toimintaa kohdentamalla sekä opistoa näkyväksi tekemällä.   </vt:lpstr>
      <vt:lpstr>Palvelut tuotetaan yhdessä aktiivisessa vuorovaikutuksessa eri osapuolien kanssa. </vt:lpstr>
      <vt:lpstr>Palvelut tuotetaan kestävällä tavalla lisäämällä tietoisuutta kestävästä elämäntavasta ja ymmärrystä kestävästä kasvatuksesta tulevaisuus aktiivisesti kuvitellen.</vt:lpstr>
      <vt:lpstr>Asiakas keskiössä  Strategiaan perustuen laaditaan vuosittain toimintasuunnitelma ja toimenpiteet.</vt:lpstr>
      <vt:lpstr>  Soisalo-opisto - kestävää iloa ja oppia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Soisalo-opisto</dc:title>
  <dc:creator>Marja</dc:creator>
  <cp:lastModifiedBy>Tuohino Jukka</cp:lastModifiedBy>
  <cp:revision>13</cp:revision>
  <dcterms:created xsi:type="dcterms:W3CDTF">2015-08-21T10:55:03Z</dcterms:created>
  <dcterms:modified xsi:type="dcterms:W3CDTF">2021-09-08T09:07:11Z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0x01010069140664346CC74695C12396B240D4FC</vt:lpwstr>
  </property>
</Properties>
</file>