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6" r:id="rId26"/>
    <p:sldId id="287" r:id="rId27"/>
    <p:sldId id="288" r:id="rId28"/>
    <p:sldId id="289" r:id="rId29"/>
    <p:sldId id="290" r:id="rId30"/>
    <p:sldId id="291" r:id="rId31"/>
  </p:sldIdLst>
  <p:sldSz cx="9144000" cy="6858000" type="screen4x3"/>
  <p:notesSz cx="9926638" cy="679767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722" autoAdjust="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8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(KA:1.24, Hajonta:0.43) (Vastauksia:21)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59-4EC7-9399-69E0D29485F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59-4EC7-9399-69E0D29485F7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206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T1!$A$2:$A$3</c:f>
              <c:strCache>
                <c:ptCount val="2"/>
                <c:pt idx="0">
                  <c:v>AKk: n koululainen</c:v>
                </c:pt>
                <c:pt idx="1">
                  <c:v>Sompion koululainen</c:v>
                </c:pt>
              </c:strCache>
            </c:strRef>
          </c:cat>
          <c:val>
            <c:numRef>
              <c:f>T1!$B$2:$B$3</c:f>
              <c:numCache>
                <c:formatCode>0%</c:formatCode>
                <c:ptCount val="2"/>
                <c:pt idx="0">
                  <c:v>0.76200000000000001</c:v>
                </c:pt>
                <c:pt idx="1">
                  <c:v>0.23799999999999999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58-468C-8F96-074504A982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71911"/>
        <c:axId val="808512"/>
      </c:barChart>
      <c:catAx>
        <c:axId val="471911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2060"/>
                </a:solidFill>
                <a:latin typeface="Arial"/>
              </a:defRPr>
            </a:pPr>
            <a:endParaRPr lang="fi-FI"/>
          </a:p>
        </c:txPr>
        <c:crossAx val="808512"/>
        <c:crosses val="autoZero"/>
        <c:auto val="1"/>
        <c:lblAlgn val="ctr"/>
        <c:lblOffset val="100"/>
        <c:noMultiLvlLbl val="1"/>
      </c:catAx>
      <c:valAx>
        <c:axId val="80851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2060"/>
                </a:solidFill>
                <a:latin typeface="Arial"/>
              </a:defRPr>
            </a:pPr>
            <a:endParaRPr lang="fi-FI"/>
          </a:p>
        </c:txPr>
        <c:crossAx val="47191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206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(KA:4.24, Hajonta:0.42) (Vastauksia:17)</c:v>
                </c:pt>
              </c:strCache>
            </c:strRef>
          </c:tx>
          <c:invertIfNegative val="1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1A-4F68-B1E2-073D28E7DCD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1A-4F68-B1E2-073D28E7DCD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1A-4F68-B1E2-073D28E7DCD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1A-4F68-B1E2-073D28E7DCD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1A-4F68-B1E2-073D28E7DCDC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0.76500000000000001</c:v>
                </c:pt>
                <c:pt idx="4">
                  <c:v>0.23499999999999999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87-46E3-BE82-ED896EA20A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72918"/>
        <c:axId val="671545"/>
      </c:barChart>
      <c:catAx>
        <c:axId val="97291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671545"/>
        <c:crosses val="autoZero"/>
        <c:auto val="1"/>
        <c:lblAlgn val="ctr"/>
        <c:lblOffset val="100"/>
        <c:noMultiLvlLbl val="1"/>
      </c:catAx>
      <c:valAx>
        <c:axId val="671545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7291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(KA:3.3, Hajonta:0.84) (Vastauksia:20)</c:v>
                </c:pt>
              </c:strCache>
            </c:strRef>
          </c:tx>
          <c:invertIfNegative val="1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7C-447B-8A9F-281EF8CA554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7C-447B-8A9F-281EF8CA554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7C-447B-8A9F-281EF8CA554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7C-447B-8A9F-281EF8CA554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7C-447B-8A9F-281EF8CA5545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0.15</c:v>
                </c:pt>
                <c:pt idx="2">
                  <c:v>0.5</c:v>
                </c:pt>
                <c:pt idx="3">
                  <c:v>0.25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1-498B-9F4C-6F2E704E9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59487"/>
        <c:axId val="587113"/>
      </c:barChart>
      <c:catAx>
        <c:axId val="259487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87113"/>
        <c:crosses val="autoZero"/>
        <c:auto val="1"/>
        <c:lblAlgn val="ctr"/>
        <c:lblOffset val="100"/>
        <c:noMultiLvlLbl val="1"/>
      </c:catAx>
      <c:valAx>
        <c:axId val="587113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59487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(KA:4.57, Hajonta:0.58) (Vastauksia:21)</c:v>
                </c:pt>
              </c:strCache>
            </c:strRef>
          </c:tx>
          <c:invertIfNegative val="1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0E-416C-8BF6-639192794AC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0E-416C-8BF6-639192794AC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0E-416C-8BF6-639192794AC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0E-416C-8BF6-639192794AC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0E-416C-8BF6-639192794AC4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4.8000000000000001E-2</c:v>
                </c:pt>
                <c:pt idx="3">
                  <c:v>0.33300000000000002</c:v>
                </c:pt>
                <c:pt idx="4">
                  <c:v>0.61899999999999999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59-48C1-8FB1-2E38F6617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27114"/>
        <c:axId val="127949"/>
      </c:barChart>
      <c:catAx>
        <c:axId val="52711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127949"/>
        <c:crosses val="autoZero"/>
        <c:auto val="1"/>
        <c:lblAlgn val="ctr"/>
        <c:lblOffset val="100"/>
        <c:noMultiLvlLbl val="1"/>
      </c:catAx>
      <c:valAx>
        <c:axId val="127949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27114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(KA:4.38, Hajonta:0.58) (Vastauksia:21)</c:v>
                </c:pt>
              </c:strCache>
            </c:strRef>
          </c:tx>
          <c:invertIfNegative val="1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74-458F-BDF2-3416ABEA8C2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74-458F-BDF2-3416ABEA8C2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74-458F-BDF2-3416ABEA8C2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74-458F-BDF2-3416ABEA8C2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74-458F-BDF2-3416ABEA8C20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4.8000000000000001E-2</c:v>
                </c:pt>
                <c:pt idx="3">
                  <c:v>0.52400000000000002</c:v>
                </c:pt>
                <c:pt idx="4">
                  <c:v>0.42899999999999999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C0-479F-8C68-9949BE102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03371"/>
        <c:axId val="76216"/>
      </c:barChart>
      <c:catAx>
        <c:axId val="703371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6216"/>
        <c:crosses val="autoZero"/>
        <c:auto val="1"/>
        <c:lblAlgn val="ctr"/>
        <c:lblOffset val="100"/>
        <c:noMultiLvlLbl val="1"/>
      </c:catAx>
      <c:valAx>
        <c:axId val="7621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0337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(KA:4.52, Hajonta:0.5) (Vastauksia:21)</c:v>
                </c:pt>
              </c:strCache>
            </c:strRef>
          </c:tx>
          <c:invertIfNegative val="1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4B-47E1-8E32-E9E3AB27361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4B-47E1-8E32-E9E3AB27361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4B-47E1-8E32-E9E3AB27361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4B-47E1-8E32-E9E3AB27361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4B-47E1-8E32-E9E3AB273618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0.47599999999999998</c:v>
                </c:pt>
                <c:pt idx="4">
                  <c:v>0.52400000000000002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15-49C4-9196-BB9F5B78AF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18811"/>
        <c:axId val="247721"/>
      </c:barChart>
      <c:catAx>
        <c:axId val="118811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47721"/>
        <c:crosses val="autoZero"/>
        <c:auto val="1"/>
        <c:lblAlgn val="ctr"/>
        <c:lblOffset val="100"/>
        <c:noMultiLvlLbl val="1"/>
      </c:catAx>
      <c:valAx>
        <c:axId val="247721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118811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(KA:4.76, Hajonta:0.43) (Vastauksia:21)</c:v>
                </c:pt>
              </c:strCache>
            </c:strRef>
          </c:tx>
          <c:invertIfNegative val="1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50-4280-8D4E-E1D387B7361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50-4280-8D4E-E1D387B7361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50-4280-8D4E-E1D387B7361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50-4280-8D4E-E1D387B7361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50-4280-8D4E-E1D387B7361B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0.23799999999999999</c:v>
                </c:pt>
                <c:pt idx="4">
                  <c:v>0.76200000000000001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17-4DFE-9514-24A75ECF5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62508"/>
        <c:axId val="601329"/>
      </c:barChart>
      <c:catAx>
        <c:axId val="9625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601329"/>
        <c:crosses val="autoZero"/>
        <c:auto val="1"/>
        <c:lblAlgn val="ctr"/>
        <c:lblOffset val="100"/>
        <c:noMultiLvlLbl val="1"/>
      </c:catAx>
      <c:valAx>
        <c:axId val="601329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62508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(KA:4.62, Hajonta:0.49) (Vastauksia:21)</c:v>
                </c:pt>
              </c:strCache>
            </c:strRef>
          </c:tx>
          <c:invertIfNegative val="1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6E-49CA-B4DD-11B59C75147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6E-49CA-B4DD-11B59C75147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6E-49CA-B4DD-11B59C75147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6E-49CA-B4DD-11B59C75147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6E-49CA-B4DD-11B59C751470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0.38100000000000001</c:v>
                </c:pt>
                <c:pt idx="4">
                  <c:v>0.61899999999999999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74-4B70-B777-2616335AE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67637"/>
        <c:axId val="129218"/>
      </c:barChart>
      <c:catAx>
        <c:axId val="267637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129218"/>
        <c:crosses val="autoZero"/>
        <c:auto val="1"/>
        <c:lblAlgn val="ctr"/>
        <c:lblOffset val="100"/>
        <c:noMultiLvlLbl val="1"/>
      </c:catAx>
      <c:valAx>
        <c:axId val="12921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67637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(KA:4.29, Hajonta:0.7) (Vastauksia:21)</c:v>
                </c:pt>
              </c:strCache>
            </c:strRef>
          </c:tx>
          <c:invertIfNegative val="1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E1-41FB-8389-7106BEBBC9D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E1-41FB-8389-7106BEBBC9D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E1-41FB-8389-7106BEBBC9D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E1-41FB-8389-7106BEBBC9D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E1-41FB-8389-7106BEBBC9DC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0.14299999999999999</c:v>
                </c:pt>
                <c:pt idx="3">
                  <c:v>0.42899999999999999</c:v>
                </c:pt>
                <c:pt idx="4">
                  <c:v>0.42899999999999999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B7-4F92-ADDB-B7B6743E40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0783"/>
        <c:axId val="791479"/>
      </c:barChart>
      <c:catAx>
        <c:axId val="60783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91479"/>
        <c:crosses val="autoZero"/>
        <c:auto val="1"/>
        <c:lblAlgn val="ctr"/>
        <c:lblOffset val="100"/>
        <c:noMultiLvlLbl val="1"/>
      </c:catAx>
      <c:valAx>
        <c:axId val="791479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6078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T1!$A$2:$A$16</c:f>
              <c:strCache>
                <c:ptCount val="15"/>
                <c:pt idx="0">
                  <c:v>Iltsin tilat yläkerta, jätä vastaamatta JOS et ole käynyt tiloissa</c:v>
                </c:pt>
                <c:pt idx="1">
                  <c:v>Iltsin tilat Alakerta, jätä vastaamatta JOS et ole käynyt tiloissa</c:v>
                </c:pt>
                <c:pt idx="2">
                  <c:v>Iltsin tilat Piha</c:v>
                </c:pt>
                <c:pt idx="3">
                  <c:v>Iltsin aikuiset</c:v>
                </c:pt>
                <c:pt idx="4">
                  <c:v>Iltsin aamu- ja välipalat</c:v>
                </c:pt>
                <c:pt idx="5">
                  <c:v>Viihdytkö iltsissä</c:v>
                </c:pt>
                <c:pt idx="6">
                  <c:v>Iltsin tilat yläkerta, jätä vastaamatta JOS et ole käynyt</c:v>
                </c:pt>
                <c:pt idx="7">
                  <c:v>Iltsin tilat alakerta, jätä vastaamatta JOS et ole käynyt</c:v>
                </c:pt>
                <c:pt idx="8">
                  <c:v>Iltsin piha</c:v>
                </c:pt>
                <c:pt idx="9">
                  <c:v>Iltsin ohjaajat</c:v>
                </c:pt>
                <c:pt idx="10">
                  <c:v>Aamu- ja välipalat</c:v>
                </c:pt>
                <c:pt idx="11">
                  <c:v>Iltsin päivittäiset toiminnat</c:v>
                </c:pt>
                <c:pt idx="12">
                  <c:v>Iltsin "erikoispäivät"</c:v>
                </c:pt>
                <c:pt idx="13">
                  <c:v>Ap/ip-toiminnan aukioloajat</c:v>
                </c:pt>
                <c:pt idx="14">
                  <c:v>Toimintamaksut</c:v>
                </c:pt>
              </c:strCache>
            </c:strRef>
          </c:cat>
          <c:val>
            <c:numRef>
              <c:f>T1!$B$2:$B$16</c:f>
              <c:numCache>
                <c:formatCode>General</c:formatCode>
                <c:ptCount val="15"/>
                <c:pt idx="0">
                  <c:v>4.3</c:v>
                </c:pt>
                <c:pt idx="1">
                  <c:v>4.4000000000000004</c:v>
                </c:pt>
                <c:pt idx="2">
                  <c:v>3.9</c:v>
                </c:pt>
                <c:pt idx="3">
                  <c:v>4.8</c:v>
                </c:pt>
                <c:pt idx="4">
                  <c:v>4.5</c:v>
                </c:pt>
                <c:pt idx="5">
                  <c:v>4.2</c:v>
                </c:pt>
                <c:pt idx="6">
                  <c:v>4</c:v>
                </c:pt>
                <c:pt idx="7">
                  <c:v>4.2</c:v>
                </c:pt>
                <c:pt idx="8">
                  <c:v>3.3</c:v>
                </c:pt>
                <c:pt idx="9">
                  <c:v>4.5999999999999996</c:v>
                </c:pt>
                <c:pt idx="10">
                  <c:v>4.4000000000000004</c:v>
                </c:pt>
                <c:pt idx="11">
                  <c:v>4.5</c:v>
                </c:pt>
                <c:pt idx="12">
                  <c:v>4.8</c:v>
                </c:pt>
                <c:pt idx="13">
                  <c:v>4.5999999999999996</c:v>
                </c:pt>
                <c:pt idx="14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5B-49CB-8215-4072D894F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55311"/>
        <c:axId val="317737"/>
      </c:barChart>
      <c:catAx>
        <c:axId val="455311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17737"/>
        <c:crosses val="autoZero"/>
        <c:auto val="1"/>
        <c:lblAlgn val="ctr"/>
        <c:lblOffset val="100"/>
        <c:noMultiLvlLbl val="1"/>
      </c:catAx>
      <c:valAx>
        <c:axId val="317737"/>
        <c:scaling>
          <c:orientation val="minMax"/>
          <c:max val="5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55311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(KA:2.52, Hajonta:0.5) (Vastauksia:21)</c:v>
                </c:pt>
              </c:strCache>
            </c:strRef>
          </c:tx>
          <c:invertIfNegative val="1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66-4915-83D0-BE01ED877F8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66-4915-83D0-BE01ED877F8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66-4915-83D0-BE01ED877F81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206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Aamutoimintaan</c:v>
                </c:pt>
                <c:pt idx="1">
                  <c:v>Iltapäivätoimintaan</c:v>
                </c:pt>
                <c:pt idx="2">
                  <c:v>Aamu- ja iltapäivätoimintaan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0.47599999999999998</c:v>
                </c:pt>
                <c:pt idx="2">
                  <c:v>0.52400000000000002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FE-47A0-8AC7-D130E867B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45200"/>
        <c:axId val="585250"/>
      </c:barChart>
      <c:catAx>
        <c:axId val="24520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2060"/>
                </a:solidFill>
                <a:latin typeface="Arial"/>
              </a:defRPr>
            </a:pPr>
            <a:endParaRPr lang="fi-FI"/>
          </a:p>
        </c:txPr>
        <c:crossAx val="585250"/>
        <c:crosses val="autoZero"/>
        <c:auto val="1"/>
        <c:lblAlgn val="ctr"/>
        <c:lblOffset val="100"/>
        <c:noMultiLvlLbl val="1"/>
      </c:catAx>
      <c:valAx>
        <c:axId val="585250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2060"/>
                </a:solidFill>
                <a:latin typeface="Arial"/>
              </a:defRPr>
            </a:pPr>
            <a:endParaRPr lang="fi-FI"/>
          </a:p>
        </c:txPr>
        <c:crossAx val="245200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206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(KA:4.33, Hajonta:0.67) (Vastauksia:18)</c:v>
                </c:pt>
              </c:strCache>
            </c:strRef>
          </c:tx>
          <c:invertIfNegative val="1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C7-4B95-A97A-25EBE35492C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C7-4B95-A97A-25EBE35492C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C7-4B95-A97A-25EBE35492C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C7-4B95-A97A-25EBE35492C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C7-4B95-A97A-25EBE35492CC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0.111</c:v>
                </c:pt>
                <c:pt idx="3">
                  <c:v>0.44400000000000001</c:v>
                </c:pt>
                <c:pt idx="4">
                  <c:v>0.44400000000000001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70-4F03-8315-50D26891CD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40964"/>
        <c:axId val="945539"/>
      </c:barChart>
      <c:catAx>
        <c:axId val="5409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45539"/>
        <c:crosses val="autoZero"/>
        <c:auto val="1"/>
        <c:lblAlgn val="ctr"/>
        <c:lblOffset val="100"/>
        <c:noMultiLvlLbl val="1"/>
      </c:catAx>
      <c:valAx>
        <c:axId val="945539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40964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(KA:4.42, Hajonta:0.59) (Vastauksia:19)</c:v>
                </c:pt>
              </c:strCache>
            </c:strRef>
          </c:tx>
          <c:invertIfNegative val="1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DA-425F-B3B7-F69445AAC83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DA-425F-B3B7-F69445AAC83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DA-425F-B3B7-F69445AAC83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DA-425F-B3B7-F69445AAC83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DA-425F-B3B7-F69445AAC83E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5.2999999999999999E-2</c:v>
                </c:pt>
                <c:pt idx="3">
                  <c:v>0.47399999999999998</c:v>
                </c:pt>
                <c:pt idx="4">
                  <c:v>0.47399999999999998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84-4443-8567-25756610B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27294"/>
        <c:axId val="261345"/>
      </c:barChart>
      <c:catAx>
        <c:axId val="12729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61345"/>
        <c:crosses val="autoZero"/>
        <c:auto val="1"/>
        <c:lblAlgn val="ctr"/>
        <c:lblOffset val="100"/>
        <c:noMultiLvlLbl val="1"/>
      </c:catAx>
      <c:valAx>
        <c:axId val="261345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127294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(KA:3.86, Hajonta:0.99) (Vastauksia:21)</c:v>
                </c:pt>
              </c:strCache>
            </c:strRef>
          </c:tx>
          <c:invertIfNegative val="1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13-46F6-8400-270DBC40166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13-46F6-8400-270DBC40166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13-46F6-8400-270DBC40166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13-46F6-8400-270DBC40166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13-46F6-8400-270DBC401665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4.8000000000000001E-2</c:v>
                </c:pt>
                <c:pt idx="2">
                  <c:v>0.42899999999999999</c:v>
                </c:pt>
                <c:pt idx="3">
                  <c:v>0.14299999999999999</c:v>
                </c:pt>
                <c:pt idx="4">
                  <c:v>0.38100000000000001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08-4044-A7B6-07BFC6872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3313"/>
        <c:axId val="90796"/>
      </c:barChart>
      <c:catAx>
        <c:axId val="73313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0796"/>
        <c:crosses val="autoZero"/>
        <c:auto val="1"/>
        <c:lblAlgn val="ctr"/>
        <c:lblOffset val="100"/>
        <c:noMultiLvlLbl val="1"/>
      </c:catAx>
      <c:valAx>
        <c:axId val="90796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331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(KA:4.76, Hajonta:0.43) (Vastauksia:21)</c:v>
                </c:pt>
              </c:strCache>
            </c:strRef>
          </c:tx>
          <c:invertIfNegative val="1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9F-483F-AC95-F446AE1A2FB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9F-483F-AC95-F446AE1A2FB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9F-483F-AC95-F446AE1A2FB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9F-483F-AC95-F446AE1A2FB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9F-483F-AC95-F446AE1A2FB9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0.23799999999999999</c:v>
                </c:pt>
                <c:pt idx="4">
                  <c:v>0.76200000000000001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07-42A4-9E50-53904C366A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38529"/>
        <c:axId val="206669"/>
      </c:barChart>
      <c:catAx>
        <c:axId val="738529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06669"/>
        <c:crosses val="autoZero"/>
        <c:auto val="1"/>
        <c:lblAlgn val="ctr"/>
        <c:lblOffset val="100"/>
        <c:noMultiLvlLbl val="1"/>
      </c:catAx>
      <c:valAx>
        <c:axId val="206669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38529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(KA:4.48, Hajonta:0.66) (Vastauksia:21)</c:v>
                </c:pt>
              </c:strCache>
            </c:strRef>
          </c:tx>
          <c:invertIfNegative val="1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5D-42F1-ABD6-8D0F00D5B1C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5D-42F1-ABD6-8D0F00D5B1C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5D-42F1-ABD6-8D0F00D5B1C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5D-42F1-ABD6-8D0F00D5B1C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5D-42F1-ABD6-8D0F00D5B1C9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9.5000000000000001E-2</c:v>
                </c:pt>
                <c:pt idx="3">
                  <c:v>0.33300000000000002</c:v>
                </c:pt>
                <c:pt idx="4">
                  <c:v>0.57099999999999995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A5-44DA-94D9-12E5C4953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8072"/>
        <c:axId val="467249"/>
      </c:barChart>
      <c:catAx>
        <c:axId val="18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67249"/>
        <c:crosses val="autoZero"/>
        <c:auto val="1"/>
        <c:lblAlgn val="ctr"/>
        <c:lblOffset val="100"/>
        <c:noMultiLvlLbl val="1"/>
      </c:catAx>
      <c:valAx>
        <c:axId val="467249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18072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(KA:4.24, Hajonta:0.61) (Vastauksia:21)</c:v>
                </c:pt>
              </c:strCache>
            </c:strRef>
          </c:tx>
          <c:invertIfNegative val="1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34-4AF3-9ED3-1D641CA52D3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34-4AF3-9ED3-1D641CA52D3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34-4AF3-9ED3-1D641CA52D3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34-4AF3-9ED3-1D641CA52D3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34-4AF3-9ED3-1D641CA52D36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9.5000000000000001E-2</c:v>
                </c:pt>
                <c:pt idx="3">
                  <c:v>0.57099999999999995</c:v>
                </c:pt>
                <c:pt idx="4">
                  <c:v>0.33300000000000002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6-4D88-9DB5-A32A718AE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40204"/>
        <c:axId val="592972"/>
      </c:barChart>
      <c:catAx>
        <c:axId val="2402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92972"/>
        <c:crosses val="autoZero"/>
        <c:auto val="1"/>
        <c:lblAlgn val="ctr"/>
        <c:lblOffset val="100"/>
        <c:noMultiLvlLbl val="1"/>
      </c:catAx>
      <c:valAx>
        <c:axId val="592972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40204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vastaajat (KA:4.0, Hajonta:0.5) (Vastauksia:8)</c:v>
                </c:pt>
              </c:strCache>
            </c:strRef>
          </c:tx>
          <c:invertIfNegative val="1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A3-4A46-AC09-E9C08A97B3F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A3-4A46-AC09-E9C08A97B3F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A3-4A46-AC09-E9C08A97B3F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A3-4A46-AC09-E9C08A97B3F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A3-4A46-AC09-E9C08A97B3FB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0.125</c:v>
                </c:pt>
                <c:pt idx="3">
                  <c:v>0.75</c:v>
                </c:pt>
                <c:pt idx="4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FC-49A6-97FD-F2B151C36B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38954"/>
        <c:axId val="81027"/>
      </c:barChart>
      <c:catAx>
        <c:axId val="83895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81027"/>
        <c:crosses val="autoZero"/>
        <c:auto val="1"/>
        <c:lblAlgn val="ctr"/>
        <c:lblOffset val="100"/>
        <c:noMultiLvlLbl val="1"/>
      </c:catAx>
      <c:valAx>
        <c:axId val="81027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838954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1E765-1309-483C-AFBF-94DB7B3C30EC}" type="datetimeFigureOut">
              <a:rPr lang="fi-FI" smtClean="0"/>
              <a:pPr/>
              <a:t>16.1.2020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A97E8-5338-45F9-9231-60ED891F643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4044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C94F5-94A3-4F3E-BB9E-3D0EF9CB3F07}" type="datetimeFigureOut">
              <a:rPr lang="fi-FI" smtClean="0"/>
              <a:pPr/>
              <a:t>16.1.2020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898C-9E1E-4ACD-A8BC-86A6DB1ADEF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16.1.2020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3059999"/>
            <a:ext cx="8229600" cy="1620000"/>
          </a:xfrm>
        </p:spPr>
        <p:txBody>
          <a:bodyPr/>
          <a:lstStyle/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305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16.1.2020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82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r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16.1.2020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2277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360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16.1.2020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Content">
            <a:extLst>
              <a:ext uri="{FF2B5EF4-FFF2-40B4-BE49-F238E27FC236}">
                <a16:creationId xmlns:a16="http://schemas.microsoft.com/office/drawing/2014/main" id="{2B496EA9-79F7-422C-AFAF-5E6AB7A060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16.1.2020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247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16.1.2020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728700"/>
            <a:ext cx="8229600" cy="5508612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16.1.2020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631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16.1.2020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  <p:sp>
        <p:nvSpPr>
          <p:cNvPr id="8" name="Chart"/>
          <p:cNvSpPr>
            <a:spLocks noGrp="1"/>
          </p:cNvSpPr>
          <p:nvPr>
            <p:ph type="chart" sz="quarter" idx="14" hasCustomPrompt="1"/>
          </p:nvPr>
        </p:nvSpPr>
        <p:spPr>
          <a:xfrm>
            <a:off x="457200" y="1773238"/>
            <a:ext cx="8229600" cy="44640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74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16.1.2020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780000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013176"/>
            <a:ext cx="8229600" cy="720725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en-US" dirty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251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16.1.2020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hart"/>
          <p:cNvSpPr>
            <a:spLocks noGrp="1"/>
          </p:cNvSpPr>
          <p:nvPr>
            <p:ph type="chart" sz="quarter" idx="13"/>
          </p:nvPr>
        </p:nvSpPr>
        <p:spPr>
          <a:xfrm>
            <a:off x="457200" y="457200"/>
            <a:ext cx="8229600" cy="5780112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219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16.1.2020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able"/>
          <p:cNvSpPr>
            <a:spLocks noGrp="1"/>
          </p:cNvSpPr>
          <p:nvPr>
            <p:ph type="tbl" sz="quarter" idx="13"/>
          </p:nvPr>
        </p:nvSpPr>
        <p:spPr>
          <a:xfrm>
            <a:off x="457200" y="1772816"/>
            <a:ext cx="8229600" cy="44644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9" name="Text"/>
          <p:cNvSpPr>
            <a:spLocks noGrp="1"/>
          </p:cNvSpPr>
          <p:nvPr>
            <p:ph type="body" sz="quarter" idx="14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576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i-FI" dirty="0"/>
          </a:p>
        </p:txBody>
      </p:sp>
      <p:sp>
        <p:nvSpPr>
          <p:cNvPr id="3" name="Text"/>
          <p:cNvSpPr>
            <a:spLocks noGrp="1"/>
          </p:cNvSpPr>
          <p:nvPr>
            <p:ph type="body" idx="1"/>
          </p:nvPr>
        </p:nvSpPr>
        <p:spPr>
          <a:xfrm>
            <a:off x="457200" y="3060000"/>
            <a:ext cx="8229600" cy="16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 </a:t>
            </a:r>
            <a:endParaRPr lang="fi-FI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343E-EDD0-4501-988B-9A386F4E06D4}" type="datetimeFigureOut">
              <a:rPr lang="fi-FI" smtClean="0"/>
              <a:pPr/>
              <a:t>16.1.2020</a:t>
            </a:fld>
            <a:endParaRPr lang="fi-FI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095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4" r:id="rId2"/>
    <p:sldLayoutId id="2147483661" r:id="rId3"/>
    <p:sldLayoutId id="2147483660" r:id="rId4"/>
    <p:sldLayoutId id="2147483651" r:id="rId5"/>
    <p:sldLayoutId id="2147483657" r:id="rId6"/>
    <p:sldLayoutId id="2147483652" r:id="rId7"/>
    <p:sldLayoutId id="2147483655" r:id="rId8"/>
    <p:sldLayoutId id="2147483656" r:id="rId9"/>
    <p:sldLayoutId id="2147483659" r:id="rId10"/>
    <p:sldLayoutId id="2147483653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algn="l"/>
            <a:r>
              <a:rPr lang="en-US" sz="2800" b="1">
                <a:solidFill>
                  <a:srgbClr val="FFFFFF"/>
                </a:solidFill>
                <a:latin typeface="Arial"/>
              </a:rPr>
              <a:t>Iltsin tyytyväisyyskysely SYKSY 2019</a:t>
            </a:r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3059999"/>
            <a:ext cx="8229600" cy="1620000"/>
          </a:xfrm>
        </p:spPr>
        <p:txBody>
          <a:bodyPr>
            <a:normAutofit/>
          </a:bodyPr>
          <a:lstStyle/>
          <a:p>
            <a:pPr algn="l"/>
            <a:r>
              <a:rPr lang="en-US" sz="1400" dirty="0" err="1">
                <a:solidFill>
                  <a:schemeClr val="bg1"/>
                </a:solidFill>
                <a:latin typeface="Arial"/>
              </a:rPr>
              <a:t>Kysely</a:t>
            </a:r>
            <a:r>
              <a:rPr lang="en-US" sz="14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/>
              </a:rPr>
              <a:t>kaikille</a:t>
            </a:r>
            <a:r>
              <a:rPr lang="en-US" sz="14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/>
              </a:rPr>
              <a:t>Sompion</a:t>
            </a:r>
            <a:r>
              <a:rPr lang="en-US" sz="1400" dirty="0">
                <a:solidFill>
                  <a:schemeClr val="bg1"/>
                </a:solidFill>
                <a:latin typeface="Arial"/>
              </a:rPr>
              <a:t> ja </a:t>
            </a:r>
            <a:r>
              <a:rPr lang="en-US" sz="1400" dirty="0" err="1">
                <a:solidFill>
                  <a:schemeClr val="bg1"/>
                </a:solidFill>
                <a:latin typeface="Arial"/>
              </a:rPr>
              <a:t>Aleksanteri</a:t>
            </a:r>
            <a:r>
              <a:rPr lang="en-US" sz="1400" dirty="0">
                <a:solidFill>
                  <a:schemeClr val="bg1"/>
                </a:solidFill>
                <a:latin typeface="Arial"/>
              </a:rPr>
              <a:t> Kenan </a:t>
            </a:r>
            <a:r>
              <a:rPr lang="en-US" sz="1400" dirty="0" err="1">
                <a:solidFill>
                  <a:schemeClr val="bg1"/>
                </a:solidFill>
                <a:latin typeface="Arial"/>
              </a:rPr>
              <a:t>koulun</a:t>
            </a:r>
            <a:r>
              <a:rPr lang="en-US" sz="14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/>
              </a:rPr>
              <a:t>iltsiläisille</a:t>
            </a:r>
            <a:r>
              <a:rPr lang="en-US" sz="14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/>
              </a:rPr>
              <a:t>sekä</a:t>
            </a:r>
            <a:r>
              <a:rPr lang="en-US" sz="14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/>
              </a:rPr>
              <a:t>heidän</a:t>
            </a:r>
            <a:r>
              <a:rPr lang="en-US" sz="14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/>
              </a:rPr>
              <a:t>huoltajilleen</a:t>
            </a:r>
            <a:r>
              <a:rPr lang="en-US" sz="1400" dirty="0">
                <a:solidFill>
                  <a:schemeClr val="bg1"/>
                </a:solidFill>
                <a:latin typeface="Arial"/>
              </a:rPr>
              <a:t>.
</a:t>
            </a:r>
            <a:r>
              <a:rPr lang="en-US" sz="1400" dirty="0" err="1">
                <a:solidFill>
                  <a:schemeClr val="bg1"/>
                </a:solidFill>
                <a:latin typeface="Arial"/>
              </a:rPr>
              <a:t>Kyselyssä</a:t>
            </a:r>
            <a:r>
              <a:rPr lang="en-US" sz="1400" dirty="0">
                <a:solidFill>
                  <a:schemeClr val="bg1"/>
                </a:solidFill>
                <a:latin typeface="Arial"/>
              </a:rPr>
              <a:t> on </a:t>
            </a:r>
            <a:r>
              <a:rPr lang="en-US" sz="1400" dirty="0" err="1">
                <a:solidFill>
                  <a:schemeClr val="bg1"/>
                </a:solidFill>
                <a:latin typeface="Arial"/>
              </a:rPr>
              <a:t>oma</a:t>
            </a:r>
            <a:r>
              <a:rPr lang="en-US" sz="1400" dirty="0">
                <a:solidFill>
                  <a:schemeClr val="bg1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/>
              </a:rPr>
              <a:t>osio</a:t>
            </a:r>
            <a:r>
              <a:rPr lang="en-US" sz="1400" dirty="0">
                <a:solidFill>
                  <a:schemeClr val="bg1"/>
                </a:solidFill>
                <a:latin typeface="Arial"/>
              </a:rPr>
              <a:t> LAPSILLE ja HUOLTAJILLE </a:t>
            </a:r>
            <a:r>
              <a:rPr lang="en-US" sz="1400" dirty="0" err="1">
                <a:solidFill>
                  <a:schemeClr val="bg1"/>
                </a:solidFill>
                <a:latin typeface="Arial"/>
              </a:rPr>
              <a:t>erikseen</a:t>
            </a:r>
            <a:r>
              <a:rPr lang="en-US" sz="1400" dirty="0">
                <a:solidFill>
                  <a:schemeClr val="bg1"/>
                </a:solidFill>
                <a:latin typeface="Arial"/>
              </a:rPr>
              <a:t>.</a:t>
            </a:r>
            <a:endParaRPr lang="en-US" sz="1400" b="0" dirty="0">
              <a:solidFill>
                <a:schemeClr val="bg1"/>
              </a:solidFill>
              <a:latin typeface="Arial"/>
            </a:endParaRPr>
          </a:p>
          <a:p>
            <a:pPr algn="l"/>
            <a:r>
              <a:rPr lang="en-US" sz="1400" b="0" dirty="0" err="1">
                <a:solidFill>
                  <a:srgbClr val="FFFFFF"/>
                </a:solidFill>
                <a:latin typeface="Arial"/>
              </a:rPr>
              <a:t>Kysely</a:t>
            </a:r>
            <a:r>
              <a:rPr lang="en-US" sz="1400" b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FFFFFF"/>
                </a:solidFill>
                <a:latin typeface="Arial"/>
              </a:rPr>
              <a:t>ollut</a:t>
            </a:r>
            <a:r>
              <a:rPr lang="en-US" sz="1400" b="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FFFFFF"/>
                </a:solidFill>
                <a:latin typeface="Arial"/>
              </a:rPr>
              <a:t>avoinna</a:t>
            </a:r>
            <a:r>
              <a:rPr lang="en-US" sz="1400" b="0" dirty="0">
                <a:solidFill>
                  <a:srgbClr val="FFFFFF"/>
                </a:solidFill>
                <a:latin typeface="Arial"/>
              </a:rPr>
              <a:t> 26.11.-9.12.2019</a:t>
            </a:r>
          </a:p>
          <a:p>
            <a:pPr algn="l"/>
            <a:r>
              <a:rPr lang="en-US" sz="1400" dirty="0" err="1">
                <a:solidFill>
                  <a:srgbClr val="FFFFFF"/>
                </a:solidFill>
                <a:latin typeface="Arial"/>
              </a:rPr>
              <a:t>Kysely</a:t>
            </a:r>
            <a:r>
              <a:rPr lang="en-US" sz="1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/>
              </a:rPr>
              <a:t>lähetetty</a:t>
            </a:r>
            <a:r>
              <a:rPr lang="en-US" sz="1400" dirty="0">
                <a:solidFill>
                  <a:srgbClr val="FFFFFF"/>
                </a:solidFill>
                <a:latin typeface="Arial"/>
              </a:rPr>
              <a:t> 47 </a:t>
            </a:r>
            <a:r>
              <a:rPr lang="en-US" sz="1400" dirty="0" err="1">
                <a:solidFill>
                  <a:srgbClr val="FFFFFF"/>
                </a:solidFill>
                <a:latin typeface="Arial"/>
              </a:rPr>
              <a:t>perheeseen</a:t>
            </a:r>
            <a:r>
              <a:rPr lang="en-US" sz="1400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Arial"/>
              </a:rPr>
              <a:t>joista</a:t>
            </a:r>
            <a:r>
              <a:rPr lang="en-US" sz="1400" dirty="0">
                <a:solidFill>
                  <a:srgbClr val="FFFFFF"/>
                </a:solidFill>
                <a:latin typeface="Arial"/>
              </a:rPr>
              <a:t> 21 </a:t>
            </a:r>
            <a:r>
              <a:rPr lang="en-US" sz="1400" dirty="0" err="1">
                <a:solidFill>
                  <a:srgbClr val="FFFFFF"/>
                </a:solidFill>
                <a:latin typeface="Arial"/>
              </a:rPr>
              <a:t>vastasi</a:t>
            </a:r>
            <a:r>
              <a:rPr lang="en-US" sz="1400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1400" dirty="0" err="1">
                <a:solidFill>
                  <a:srgbClr val="FFFFFF"/>
                </a:solidFill>
                <a:latin typeface="Arial"/>
              </a:rPr>
              <a:t>vastausprosentti</a:t>
            </a:r>
            <a:r>
              <a:rPr lang="en-US" sz="1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/>
              </a:rPr>
              <a:t>näin</a:t>
            </a:r>
            <a:r>
              <a:rPr lang="en-US" sz="1400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400" dirty="0" err="1">
                <a:solidFill>
                  <a:srgbClr val="FFFFFF"/>
                </a:solidFill>
                <a:latin typeface="Arial"/>
              </a:rPr>
              <a:t>ollen</a:t>
            </a:r>
            <a:r>
              <a:rPr lang="en-US" sz="1400" dirty="0">
                <a:solidFill>
                  <a:srgbClr val="FFFFFF"/>
                </a:solidFill>
                <a:latin typeface="Arial"/>
              </a:rPr>
              <a:t> n. 45%</a:t>
            </a:r>
            <a:endParaRPr lang="en-US" sz="1400" b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LASTEN VASTAUKSET</a:t>
            </a:r>
          </a:p>
          <a:p>
            <a:r>
              <a:rPr lang="en-US" sz="2000" b="1">
                <a:solidFill>
                  <a:srgbClr val="002060"/>
                </a:solidFill>
                <a:latin typeface="Arial"/>
              </a:rPr>
              <a:t>Vapaa sana LAPSILTA, esim. tarkennuksia, toiveita, ideoita yms.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 dirty="0">
                <a:solidFill>
                  <a:srgbClr val="002060"/>
                </a:solidFill>
                <a:latin typeface="Arial"/>
              </a:rPr>
              <a:t>Would like to play with Matias 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Toiveena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akvaario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</a:p>
          <a:p>
            <a:pPr>
              <a:spcBef>
                <a:spcPct val="90000"/>
              </a:spcBef>
            </a:pPr>
            <a:r>
              <a:rPr lang="en-US" sz="1400" b="0" dirty="0">
                <a:solidFill>
                  <a:srgbClr val="002060"/>
                </a:solidFill>
                <a:latin typeface="Arial"/>
              </a:rPr>
              <a:t>Sais olla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vähemmän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meteliä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Pihalla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on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tylsää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jos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ei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oo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lunta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mutta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kinoksissa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on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ihan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ok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leikkiä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Arial"/>
                <a:sym typeface="Wingdings" panose="05000000000000000000" pitchFamily="2" charset="2"/>
              </a:rPr>
              <a:t>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Että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me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saatais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joskus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kaakaota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Pihalle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maaleja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2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kpl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Iltsin tilat yläkerta, jätä vastaamatta JOS et ole käynyt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200391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  <a:p>
            <a:r>
              <a:rPr lang="en-US" sz="2000" b="1">
                <a:solidFill>
                  <a:srgbClr val="002060"/>
                </a:solidFill>
                <a:latin typeface="Arial"/>
              </a:rPr>
              <a:t>Kommentteja yläkerran tiloista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>
              <a:buNone/>
            </a:pPr>
            <a:r>
              <a:rPr lang="en-US" sz="1400" b="0">
                <a:solidFill>
                  <a:srgbClr val="002060"/>
                </a:solidFill>
                <a:latin typeface="Arial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Iltsin tilat alakerta, jätä vastaamatta JOS et ole käynyt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714138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  <a:p>
            <a:r>
              <a:rPr lang="en-US" sz="2000" b="1">
                <a:solidFill>
                  <a:srgbClr val="002060"/>
                </a:solidFill>
                <a:latin typeface="Arial"/>
              </a:rPr>
              <a:t>Kommentteja alakerran tiloista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>
              <a:buNone/>
            </a:pPr>
            <a:r>
              <a:rPr lang="en-US" sz="1400" b="0">
                <a:solidFill>
                  <a:srgbClr val="002060"/>
                </a:solidFill>
                <a:latin typeface="Arial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Iltsin piha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313991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  <a:p>
            <a:r>
              <a:rPr lang="en-US" sz="2000" b="1">
                <a:solidFill>
                  <a:srgbClr val="002060"/>
                </a:solidFill>
                <a:latin typeface="Arial"/>
              </a:rPr>
              <a:t>Kommentteja pihaan/ ulkoiluun liittyen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Vaatimaton,toki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jos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mukaan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otetaan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myös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koulun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piha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niin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hyvät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tilat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Talvella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hyvä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,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mutta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kesällä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kolkko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Koulureput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olisi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hyvä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antaa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olla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sisällä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kun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nyt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on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ollut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monesti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reppu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märkänä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lumesta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Talvella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kivempi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kuin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sulan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maan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aikana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Valoa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lisää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Iltsin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piha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on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vähän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pieni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ja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virikkeetön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Hyvä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,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että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ulkoilette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mm.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koulun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pihalla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Hyvä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,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että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aitoja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on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saatu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lisää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,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luo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turvallisuutta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Pihan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miljöö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on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karu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,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kun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ei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ole ns.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omaa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pihaa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Iltsin ohjaajat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32382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  <a:p>
            <a:r>
              <a:rPr lang="en-US" sz="2000" b="1">
                <a:solidFill>
                  <a:srgbClr val="002060"/>
                </a:solidFill>
                <a:latin typeface="Arial"/>
              </a:rPr>
              <a:t>Kommentteja ohjaajista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 dirty="0">
                <a:solidFill>
                  <a:srgbClr val="002060"/>
                </a:solidFill>
                <a:latin typeface="Arial"/>
              </a:rPr>
              <a:t>Very good  </a:t>
            </a:r>
          </a:p>
          <a:p>
            <a:pPr>
              <a:spcBef>
                <a:spcPct val="90000"/>
              </a:spcBef>
            </a:pPr>
            <a:r>
              <a:rPr lang="en-US" sz="1400" b="0" dirty="0">
                <a:solidFill>
                  <a:srgbClr val="002060"/>
                </a:solidFill>
                <a:latin typeface="Arial"/>
              </a:rPr>
              <a:t>Ok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Mukavia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ja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sopivan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tiukkoja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Aamu- ja välipalat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338233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Lapseni on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950840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  <a:p>
            <a:r>
              <a:rPr lang="en-US" sz="2000" b="1">
                <a:solidFill>
                  <a:srgbClr val="002060"/>
                </a:solidFill>
                <a:latin typeface="Arial"/>
              </a:rPr>
              <a:t>Kommentteja aamu- ja välipaloista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 dirty="0">
                <a:solidFill>
                  <a:srgbClr val="002060"/>
                </a:solidFill>
                <a:latin typeface="Arial"/>
              </a:rPr>
              <a:t>Likes it </a:t>
            </a:r>
          </a:p>
          <a:p>
            <a:pPr>
              <a:spcBef>
                <a:spcPct val="90000"/>
              </a:spcBef>
            </a:pPr>
            <a:r>
              <a:rPr lang="en-US" sz="1400" b="0" dirty="0">
                <a:solidFill>
                  <a:srgbClr val="002060"/>
                </a:solidFill>
                <a:latin typeface="Arial"/>
              </a:rPr>
              <a:t>Ok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Iltsin päivittäiset toiminnat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8002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  <a:p>
            <a:r>
              <a:rPr lang="en-US" sz="2000" b="1">
                <a:solidFill>
                  <a:srgbClr val="002060"/>
                </a:solidFill>
                <a:latin typeface="Arial"/>
              </a:rPr>
              <a:t>Kommentteja iltsin toimintaan liittyen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 dirty="0">
                <a:solidFill>
                  <a:srgbClr val="002060"/>
                </a:solidFill>
                <a:latin typeface="Arial"/>
              </a:rPr>
              <a:t>Enjoyable and interesting 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Hybä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Lapsi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viihtyy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hyvin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Koululäksyt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olisi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kiva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jos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ne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tehtäisiin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aina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iltsissä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Monipuolista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tekemistä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ja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plussaa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kun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läksyistäkin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huolehditaan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!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Iltsin "erikoispäivät"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594202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  <a:p>
            <a:r>
              <a:rPr lang="en-US" sz="2000" b="1">
                <a:solidFill>
                  <a:srgbClr val="002060"/>
                </a:solidFill>
                <a:latin typeface="Arial"/>
              </a:rPr>
              <a:t>Kommentteja iltsin aktiviteetteihin liittyen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 dirty="0">
                <a:solidFill>
                  <a:srgbClr val="002060"/>
                </a:solidFill>
                <a:latin typeface="Arial"/>
              </a:rPr>
              <a:t>Tuesday and Thursday 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Isäinpäivähomma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oli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hyvä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Näitä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lisää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Nämä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on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hyviä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ja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niistä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kannattaa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pitää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kiinni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Kekseliäisyyttä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käytetty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</a:p>
          <a:p>
            <a:pPr>
              <a:spcBef>
                <a:spcPct val="90000"/>
              </a:spcBef>
            </a:pPr>
            <a:r>
              <a:rPr lang="en-US" sz="1400" b="0" dirty="0">
                <a:solidFill>
                  <a:srgbClr val="002060"/>
                </a:solidFill>
                <a:latin typeface="Arial"/>
              </a:rPr>
              <a:t>Kiva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että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on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välillä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jotain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erilaista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!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Ap/ip-toiminnan aukioloajat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354956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  <a:p>
            <a:r>
              <a:rPr lang="en-US" sz="2000" b="1">
                <a:solidFill>
                  <a:srgbClr val="002060"/>
                </a:solidFill>
                <a:latin typeface="Arial"/>
              </a:rPr>
              <a:t>Kommentteja aukioloon liittyen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 dirty="0">
                <a:solidFill>
                  <a:srgbClr val="002060"/>
                </a:solidFill>
                <a:latin typeface="Arial"/>
              </a:rPr>
              <a:t>Cool with the same time 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Todella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hienoa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,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että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esim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varhaisissa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aamuissa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on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joustettu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vanhempien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työaikojen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mukaan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! :)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Ei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kommentteja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</a:p>
          <a:p>
            <a:pPr>
              <a:spcBef>
                <a:spcPct val="90000"/>
              </a:spcBef>
            </a:pPr>
            <a:r>
              <a:rPr lang="en-US" sz="1400" b="0" dirty="0">
                <a:solidFill>
                  <a:srgbClr val="002060"/>
                </a:solidFill>
                <a:latin typeface="Arial"/>
              </a:rPr>
              <a:t>Jos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aukiolo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olisi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17.15/17.30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asti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niin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helpottaisi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vielä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enemmän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silloin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kun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työt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loppuu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klo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17.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Toimintamaksut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880172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  <a:p>
            <a:r>
              <a:rPr lang="en-US" sz="2000" b="1">
                <a:solidFill>
                  <a:srgbClr val="002060"/>
                </a:solidFill>
                <a:latin typeface="Arial"/>
              </a:rPr>
              <a:t>Kommentteja toimintamaksuihin liittyen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Abit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expensive  </a:t>
            </a:r>
          </a:p>
          <a:p>
            <a:pPr>
              <a:spcBef>
                <a:spcPct val="90000"/>
              </a:spcBef>
            </a:pPr>
            <a:r>
              <a:rPr lang="en-US" sz="1400" b="0" dirty="0">
                <a:solidFill>
                  <a:srgbClr val="002060"/>
                </a:solidFill>
                <a:latin typeface="Arial"/>
              </a:rPr>
              <a:t>Ok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Hyvä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vastine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rahoille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Maksaa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mielellään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</a:t>
            </a:r>
          </a:p>
          <a:p>
            <a:pPr>
              <a:spcBef>
                <a:spcPct val="90000"/>
              </a:spcBef>
            </a:pP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Päiväkoti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maksuihin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verrattuna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varsin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edulliset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toimintamaksut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Hyvä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asia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HUOLTAJIEN vastaukset</a:t>
            </a:r>
          </a:p>
          <a:p>
            <a:r>
              <a:rPr lang="en-US" sz="2000" b="1">
                <a:solidFill>
                  <a:srgbClr val="002060"/>
                </a:solidFill>
                <a:latin typeface="Arial"/>
              </a:rPr>
              <a:t>Vapaa sana, esim. toiveita, ideoita yms.</a:t>
            </a:r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400" b="0" dirty="0">
                <a:solidFill>
                  <a:srgbClr val="002060"/>
                </a:solidFill>
                <a:latin typeface="Arial"/>
              </a:rPr>
              <a:t>Hyvin on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mennyt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,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mahtava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juttu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kun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voi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luotta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,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että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lapsella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on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toimintaa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molemminpuolin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kouluaikaa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. </a:t>
            </a:r>
            <a:r>
              <a:rPr lang="en-US" sz="1400" b="0" dirty="0" err="1">
                <a:solidFill>
                  <a:srgbClr val="002060"/>
                </a:solidFill>
                <a:latin typeface="Arial"/>
              </a:rPr>
              <a:t>Kiitos</a:t>
            </a:r>
            <a:r>
              <a:rPr lang="en-US" sz="1400" b="0" dirty="0">
                <a:solidFill>
                  <a:srgbClr val="002060"/>
                </a:solidFill>
                <a:latin typeface="Arial"/>
              </a:rPr>
              <a:t>!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Lapseni osallistuu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996005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 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LASTEN VASTAUKSET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Iltsin tilat yläkerta, jätä vastaamatta JOS et ole käynyt tiloissa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485107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LASTEN VASTAUKSET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Iltsin tilat Alakerta, jätä vastaamatta JOS et ole käynyt tiloissa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71582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LASTEN VASTAUKSET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Iltsin tilat Piha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087929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LASTEN VASTAUKSET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Iltsin aikuiset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77222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LASTEN VASTAUKSET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Iltsin aamu- ja välipalat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147374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800" b="1">
                <a:solidFill>
                  <a:srgbClr val="002060"/>
                </a:solidFill>
                <a:latin typeface="Arial"/>
              </a:rPr>
              <a:t>LASTEN VASTAUKSET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400" b="0">
                <a:solidFill>
                  <a:srgbClr val="002060"/>
                </a:solidFill>
                <a:latin typeface="Arial"/>
              </a:rPr>
              <a:t>Viihdytkö iltsissä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864367"/>
              </p:ext>
            </p:extLst>
          </p:nvPr>
        </p:nvGraphicFramePr>
        <p:xfrm>
          <a:off x="457200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urvey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541</Words>
  <Application>Microsoft Office PowerPoint</Application>
  <PresentationFormat>Näytössä katseltava diaesitys (4:3)</PresentationFormat>
  <Paragraphs>147</Paragraphs>
  <Slides>30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30</vt:i4>
      </vt:variant>
    </vt:vector>
  </HeadingPairs>
  <TitlesOfParts>
    <vt:vector size="33" baseType="lpstr">
      <vt:lpstr>Arial</vt:lpstr>
      <vt:lpstr>Calibri</vt:lpstr>
      <vt:lpstr>Surveypal</vt:lpstr>
      <vt:lpstr>Iltsin tyytyväisyyskysely SYKSY 2019</vt:lpstr>
      <vt:lpstr> </vt:lpstr>
      <vt:lpstr> </vt:lpstr>
      <vt:lpstr>LASTEN VASTAUKSET</vt:lpstr>
      <vt:lpstr>LASTEN VASTAUKSET</vt:lpstr>
      <vt:lpstr>LASTEN VASTAUKSET</vt:lpstr>
      <vt:lpstr>LASTEN VASTAUKSET</vt:lpstr>
      <vt:lpstr>LASTEN VASTAUKSET</vt:lpstr>
      <vt:lpstr>LASTEN VASTAUKSET</vt:lpstr>
      <vt:lpstr>LASTEN VASTAUKSET Vapaa sana LAPSILTA, esim. tarkennuksia, toiveita, ideoita yms.</vt:lpstr>
      <vt:lpstr>HUOLTAJIEN VASTAUKSET</vt:lpstr>
      <vt:lpstr>HUOLTAJIEN VASTAUKSET Kommentteja yläkerran tiloista</vt:lpstr>
      <vt:lpstr>HUOLTAJIEN VASTAUKSET</vt:lpstr>
      <vt:lpstr>HUOLTAJIEN VASTAUKSET Kommentteja alakerran tiloista</vt:lpstr>
      <vt:lpstr>HUOLTAJIEN VASTAUKSET</vt:lpstr>
      <vt:lpstr>HUOLTAJIEN VASTAUKSET Kommentteja pihaan/ ulkoiluun liittyen</vt:lpstr>
      <vt:lpstr>HUOLTAJIEN vastaukset</vt:lpstr>
      <vt:lpstr>HUOLTAJIEN vastaukset Kommentteja ohjaajista</vt:lpstr>
      <vt:lpstr>HUOLTAJIEN vastaukset</vt:lpstr>
      <vt:lpstr>HUOLTAJIEN vastaukset Kommentteja aamu- ja välipaloista</vt:lpstr>
      <vt:lpstr>HUOLTAJIEN vastaukset</vt:lpstr>
      <vt:lpstr>HUOLTAJIEN vastaukset Kommentteja iltsin toimintaan liittyen</vt:lpstr>
      <vt:lpstr>HUOLTAJIEN vastaukset</vt:lpstr>
      <vt:lpstr>HUOLTAJIEN vastaukset Kommentteja iltsin aktiviteetteihin liittyen</vt:lpstr>
      <vt:lpstr>HUOLTAJIEN vastaukset</vt:lpstr>
      <vt:lpstr>HUOLTAJIEN vastaukset Kommentteja aukioloon liittyen</vt:lpstr>
      <vt:lpstr>HUOLTAJIEN vastaukset</vt:lpstr>
      <vt:lpstr>HUOLTAJIEN vastaukset Kommentteja toimintamaksuihin liittyen</vt:lpstr>
      <vt:lpstr>HUOLTAJIEN vastaukset Vapaa sana, esim. toiveita, ideoita yms.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surveypal2</dc:creator>
  <cp:lastModifiedBy>Janet Riipi</cp:lastModifiedBy>
  <cp:revision>51</cp:revision>
  <cp:lastPrinted>2019-12-16T09:06:18Z</cp:lastPrinted>
  <dcterms:created xsi:type="dcterms:W3CDTF">2012-05-09T09:21:34Z</dcterms:created>
  <dcterms:modified xsi:type="dcterms:W3CDTF">2020-01-16T07:15:53Z</dcterms:modified>
</cp:coreProperties>
</file>