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300" r:id="rId45"/>
    <p:sldId id="301" r:id="rId46"/>
    <p:sldId id="302" r:id="rId47"/>
    <p:sldId id="299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074552-78EC-4C3D-BA05-0CA327BB238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FEC99B7B-8725-42F7-B553-03396BA16C91}">
      <dgm:prSet/>
      <dgm:spPr/>
      <dgm:t>
        <a:bodyPr/>
        <a:lstStyle/>
        <a:p>
          <a:r>
            <a:rPr lang="fi-FI" b="0"/>
            <a:t>Jaksot voisi olla sellaisia että opettajilla olisi enemmän aikaa tukiopetukseen esimerkiksi matikassa</a:t>
          </a:r>
          <a:endParaRPr lang="en-US"/>
        </a:p>
      </dgm:t>
    </dgm:pt>
    <dgm:pt modelId="{6CF8CD27-0BBE-4AF7-80B4-803D771B3A8B}" type="parTrans" cxnId="{F7BBC7AC-73AA-4A38-918D-8D65DFFE42B2}">
      <dgm:prSet/>
      <dgm:spPr/>
      <dgm:t>
        <a:bodyPr/>
        <a:lstStyle/>
        <a:p>
          <a:endParaRPr lang="en-US"/>
        </a:p>
      </dgm:t>
    </dgm:pt>
    <dgm:pt modelId="{0772C1B0-1C68-4DBD-B7FD-1AC4B27ABE42}" type="sibTrans" cxnId="{F7BBC7AC-73AA-4A38-918D-8D65DFFE42B2}">
      <dgm:prSet/>
      <dgm:spPr/>
      <dgm:t>
        <a:bodyPr/>
        <a:lstStyle/>
        <a:p>
          <a:endParaRPr lang="en-US"/>
        </a:p>
      </dgm:t>
    </dgm:pt>
    <dgm:pt modelId="{697C1348-61F9-47E2-9508-A01327F6E5CD}">
      <dgm:prSet/>
      <dgm:spPr/>
      <dgm:t>
        <a:bodyPr/>
        <a:lstStyle/>
        <a:p>
          <a:r>
            <a:rPr lang="fi-FI" b="0"/>
            <a:t>Mielestäni olisi tärkeä jos enemmän saataisiin infoa esim mahdollisesta tukiopetuksesta tai siitä onko sellaista edes mahdollista järjestää</a:t>
          </a:r>
          <a:endParaRPr lang="en-US"/>
        </a:p>
      </dgm:t>
    </dgm:pt>
    <dgm:pt modelId="{8043A1C7-136B-4FCD-B91D-391A0715E2FC}" type="parTrans" cxnId="{A61721F2-69B0-4156-A9FA-51F9516B49C1}">
      <dgm:prSet/>
      <dgm:spPr/>
      <dgm:t>
        <a:bodyPr/>
        <a:lstStyle/>
        <a:p>
          <a:endParaRPr lang="en-US"/>
        </a:p>
      </dgm:t>
    </dgm:pt>
    <dgm:pt modelId="{8354EFF8-EAB2-49E9-895C-245D20A35214}" type="sibTrans" cxnId="{A61721F2-69B0-4156-A9FA-51F9516B49C1}">
      <dgm:prSet/>
      <dgm:spPr/>
      <dgm:t>
        <a:bodyPr/>
        <a:lstStyle/>
        <a:p>
          <a:endParaRPr lang="en-US"/>
        </a:p>
      </dgm:t>
    </dgm:pt>
    <dgm:pt modelId="{FCC36A8D-96BE-49DA-B89A-3FA99B759359}">
      <dgm:prSet/>
      <dgm:spPr/>
      <dgm:t>
        <a:bodyPr/>
        <a:lstStyle/>
        <a:p>
          <a:r>
            <a:rPr lang="fi-FI" b="0"/>
            <a:t>Aika nopeaa pitää yleensä olla tunnilla tehtävät tehtyä</a:t>
          </a:r>
          <a:endParaRPr lang="en-US"/>
        </a:p>
      </dgm:t>
    </dgm:pt>
    <dgm:pt modelId="{B2A7D772-BE76-4153-8A86-7179BF55828F}" type="parTrans" cxnId="{3287149B-AD37-4DDB-819C-25F5919CF8B7}">
      <dgm:prSet/>
      <dgm:spPr/>
      <dgm:t>
        <a:bodyPr/>
        <a:lstStyle/>
        <a:p>
          <a:endParaRPr lang="en-US"/>
        </a:p>
      </dgm:t>
    </dgm:pt>
    <dgm:pt modelId="{9A5C12A2-4E35-46BC-94E7-5C55077DDED0}" type="sibTrans" cxnId="{3287149B-AD37-4DDB-819C-25F5919CF8B7}">
      <dgm:prSet/>
      <dgm:spPr/>
      <dgm:t>
        <a:bodyPr/>
        <a:lstStyle/>
        <a:p>
          <a:endParaRPr lang="en-US"/>
        </a:p>
      </dgm:t>
    </dgm:pt>
    <dgm:pt modelId="{161F7AF5-305C-49F7-A5AC-3EAB0651F51D}" type="pres">
      <dgm:prSet presAssocID="{9E074552-78EC-4C3D-BA05-0CA327BB238A}" presName="root" presStyleCnt="0">
        <dgm:presLayoutVars>
          <dgm:dir/>
          <dgm:resizeHandles val="exact"/>
        </dgm:presLayoutVars>
      </dgm:prSet>
      <dgm:spPr/>
    </dgm:pt>
    <dgm:pt modelId="{058F1BE6-39E0-40BE-9953-6D1A6CF9ED98}" type="pres">
      <dgm:prSet presAssocID="{FEC99B7B-8725-42F7-B553-03396BA16C91}" presName="compNode" presStyleCnt="0"/>
      <dgm:spPr/>
    </dgm:pt>
    <dgm:pt modelId="{1E0ABA76-3144-4B53-B8FA-8680054363B8}" type="pres">
      <dgm:prSet presAssocID="{FEC99B7B-8725-42F7-B553-03396BA16C91}" presName="bgRect" presStyleLbl="bgShp" presStyleIdx="0" presStyleCnt="3"/>
      <dgm:spPr/>
    </dgm:pt>
    <dgm:pt modelId="{2502E2B4-2A7A-4B8B-B1EA-68FD02769006}" type="pres">
      <dgm:prSet presAssocID="{FEC99B7B-8725-42F7-B553-03396BA16C9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kuntikello"/>
        </a:ext>
      </dgm:extLst>
    </dgm:pt>
    <dgm:pt modelId="{218DC8B0-1920-44B6-AA06-68F4F2859A6D}" type="pres">
      <dgm:prSet presAssocID="{FEC99B7B-8725-42F7-B553-03396BA16C91}" presName="spaceRect" presStyleCnt="0"/>
      <dgm:spPr/>
    </dgm:pt>
    <dgm:pt modelId="{267ABE80-2CC0-44F2-8DA4-BDECC321D364}" type="pres">
      <dgm:prSet presAssocID="{FEC99B7B-8725-42F7-B553-03396BA16C91}" presName="parTx" presStyleLbl="revTx" presStyleIdx="0" presStyleCnt="3">
        <dgm:presLayoutVars>
          <dgm:chMax val="0"/>
          <dgm:chPref val="0"/>
        </dgm:presLayoutVars>
      </dgm:prSet>
      <dgm:spPr/>
    </dgm:pt>
    <dgm:pt modelId="{6E4C3A15-A986-4AAA-9A19-FAD1F4A6F665}" type="pres">
      <dgm:prSet presAssocID="{0772C1B0-1C68-4DBD-B7FD-1AC4B27ABE42}" presName="sibTrans" presStyleCnt="0"/>
      <dgm:spPr/>
    </dgm:pt>
    <dgm:pt modelId="{558C19F9-F098-4395-A747-335D140B74C9}" type="pres">
      <dgm:prSet presAssocID="{697C1348-61F9-47E2-9508-A01327F6E5CD}" presName="compNode" presStyleCnt="0"/>
      <dgm:spPr/>
    </dgm:pt>
    <dgm:pt modelId="{BC2D15F3-9D5B-4E6B-923C-7D3EACB89B35}" type="pres">
      <dgm:prSet presAssocID="{697C1348-61F9-47E2-9508-A01327F6E5CD}" presName="bgRect" presStyleLbl="bgShp" presStyleIdx="1" presStyleCnt="3"/>
      <dgm:spPr/>
    </dgm:pt>
    <dgm:pt modelId="{1EDB362D-9FCE-4C6D-85FD-35977AA3BBB6}" type="pres">
      <dgm:prSet presAssocID="{697C1348-61F9-47E2-9508-A01327F6E5C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ysymykset"/>
        </a:ext>
      </dgm:extLst>
    </dgm:pt>
    <dgm:pt modelId="{52ADCC22-BB2D-4B51-9ECD-E36F5B5772C2}" type="pres">
      <dgm:prSet presAssocID="{697C1348-61F9-47E2-9508-A01327F6E5CD}" presName="spaceRect" presStyleCnt="0"/>
      <dgm:spPr/>
    </dgm:pt>
    <dgm:pt modelId="{796FC76B-C4E4-4C49-9527-79E15AC45DE4}" type="pres">
      <dgm:prSet presAssocID="{697C1348-61F9-47E2-9508-A01327F6E5CD}" presName="parTx" presStyleLbl="revTx" presStyleIdx="1" presStyleCnt="3">
        <dgm:presLayoutVars>
          <dgm:chMax val="0"/>
          <dgm:chPref val="0"/>
        </dgm:presLayoutVars>
      </dgm:prSet>
      <dgm:spPr/>
    </dgm:pt>
    <dgm:pt modelId="{699899DC-37A3-4719-8AF6-B62EC73501FB}" type="pres">
      <dgm:prSet presAssocID="{8354EFF8-EAB2-49E9-895C-245D20A35214}" presName="sibTrans" presStyleCnt="0"/>
      <dgm:spPr/>
    </dgm:pt>
    <dgm:pt modelId="{7F7725A0-789C-4EB2-8C70-3C08DD2CC352}" type="pres">
      <dgm:prSet presAssocID="{FCC36A8D-96BE-49DA-B89A-3FA99B759359}" presName="compNode" presStyleCnt="0"/>
      <dgm:spPr/>
    </dgm:pt>
    <dgm:pt modelId="{8A0EA443-899D-4705-AE52-82A1932231BE}" type="pres">
      <dgm:prSet presAssocID="{FCC36A8D-96BE-49DA-B89A-3FA99B759359}" presName="bgRect" presStyleLbl="bgShp" presStyleIdx="2" presStyleCnt="3"/>
      <dgm:spPr/>
    </dgm:pt>
    <dgm:pt modelId="{768EA173-1026-400C-A8A3-0C2364BE120F}" type="pres">
      <dgm:prSet presAssocID="{FCC36A8D-96BE-49DA-B89A-3FA99B75935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alintamerkki"/>
        </a:ext>
      </dgm:extLst>
    </dgm:pt>
    <dgm:pt modelId="{50864238-97AC-4A48-AB4C-F0BAF26E4F3F}" type="pres">
      <dgm:prSet presAssocID="{FCC36A8D-96BE-49DA-B89A-3FA99B759359}" presName="spaceRect" presStyleCnt="0"/>
      <dgm:spPr/>
    </dgm:pt>
    <dgm:pt modelId="{DC9273BC-D318-4BD9-9029-18C62A3D6C8F}" type="pres">
      <dgm:prSet presAssocID="{FCC36A8D-96BE-49DA-B89A-3FA99B75935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DBAE65F-FD60-4665-A554-426A7C63C7AC}" type="presOf" srcId="{FCC36A8D-96BE-49DA-B89A-3FA99B759359}" destId="{DC9273BC-D318-4BD9-9029-18C62A3D6C8F}" srcOrd="0" destOrd="0" presId="urn:microsoft.com/office/officeart/2018/2/layout/IconVerticalSolidList"/>
    <dgm:cxn modelId="{7BE31982-16C2-4FFA-857A-34306E2CFBE5}" type="presOf" srcId="{697C1348-61F9-47E2-9508-A01327F6E5CD}" destId="{796FC76B-C4E4-4C49-9527-79E15AC45DE4}" srcOrd="0" destOrd="0" presId="urn:microsoft.com/office/officeart/2018/2/layout/IconVerticalSolidList"/>
    <dgm:cxn modelId="{7A072793-FF4B-4EB6-8DCA-4D17F2844C3D}" type="presOf" srcId="{9E074552-78EC-4C3D-BA05-0CA327BB238A}" destId="{161F7AF5-305C-49F7-A5AC-3EAB0651F51D}" srcOrd="0" destOrd="0" presId="urn:microsoft.com/office/officeart/2018/2/layout/IconVerticalSolidList"/>
    <dgm:cxn modelId="{3287149B-AD37-4DDB-819C-25F5919CF8B7}" srcId="{9E074552-78EC-4C3D-BA05-0CA327BB238A}" destId="{FCC36A8D-96BE-49DA-B89A-3FA99B759359}" srcOrd="2" destOrd="0" parTransId="{B2A7D772-BE76-4153-8A86-7179BF55828F}" sibTransId="{9A5C12A2-4E35-46BC-94E7-5C55077DDED0}"/>
    <dgm:cxn modelId="{F7BBC7AC-73AA-4A38-918D-8D65DFFE42B2}" srcId="{9E074552-78EC-4C3D-BA05-0CA327BB238A}" destId="{FEC99B7B-8725-42F7-B553-03396BA16C91}" srcOrd="0" destOrd="0" parTransId="{6CF8CD27-0BBE-4AF7-80B4-803D771B3A8B}" sibTransId="{0772C1B0-1C68-4DBD-B7FD-1AC4B27ABE42}"/>
    <dgm:cxn modelId="{457807EE-D1C3-425F-A52D-55B2563CC8E9}" type="presOf" srcId="{FEC99B7B-8725-42F7-B553-03396BA16C91}" destId="{267ABE80-2CC0-44F2-8DA4-BDECC321D364}" srcOrd="0" destOrd="0" presId="urn:microsoft.com/office/officeart/2018/2/layout/IconVerticalSolidList"/>
    <dgm:cxn modelId="{A61721F2-69B0-4156-A9FA-51F9516B49C1}" srcId="{9E074552-78EC-4C3D-BA05-0CA327BB238A}" destId="{697C1348-61F9-47E2-9508-A01327F6E5CD}" srcOrd="1" destOrd="0" parTransId="{8043A1C7-136B-4FCD-B91D-391A0715E2FC}" sibTransId="{8354EFF8-EAB2-49E9-895C-245D20A35214}"/>
    <dgm:cxn modelId="{EDC4A776-21AD-431F-A200-AB07D557A70C}" type="presParOf" srcId="{161F7AF5-305C-49F7-A5AC-3EAB0651F51D}" destId="{058F1BE6-39E0-40BE-9953-6D1A6CF9ED98}" srcOrd="0" destOrd="0" presId="urn:microsoft.com/office/officeart/2018/2/layout/IconVerticalSolidList"/>
    <dgm:cxn modelId="{6F99C426-EB82-4402-BB6E-82633C1DF218}" type="presParOf" srcId="{058F1BE6-39E0-40BE-9953-6D1A6CF9ED98}" destId="{1E0ABA76-3144-4B53-B8FA-8680054363B8}" srcOrd="0" destOrd="0" presId="urn:microsoft.com/office/officeart/2018/2/layout/IconVerticalSolidList"/>
    <dgm:cxn modelId="{C3A49C14-516E-46F6-8E06-F1ACD3EEDBAE}" type="presParOf" srcId="{058F1BE6-39E0-40BE-9953-6D1A6CF9ED98}" destId="{2502E2B4-2A7A-4B8B-B1EA-68FD02769006}" srcOrd="1" destOrd="0" presId="urn:microsoft.com/office/officeart/2018/2/layout/IconVerticalSolidList"/>
    <dgm:cxn modelId="{E5686147-8F39-49AB-972D-E029B8A5E685}" type="presParOf" srcId="{058F1BE6-39E0-40BE-9953-6D1A6CF9ED98}" destId="{218DC8B0-1920-44B6-AA06-68F4F2859A6D}" srcOrd="2" destOrd="0" presId="urn:microsoft.com/office/officeart/2018/2/layout/IconVerticalSolidList"/>
    <dgm:cxn modelId="{BBB401B0-72F4-4570-BE1C-D79F271470AF}" type="presParOf" srcId="{058F1BE6-39E0-40BE-9953-6D1A6CF9ED98}" destId="{267ABE80-2CC0-44F2-8DA4-BDECC321D364}" srcOrd="3" destOrd="0" presId="urn:microsoft.com/office/officeart/2018/2/layout/IconVerticalSolidList"/>
    <dgm:cxn modelId="{D2C7EB6F-ABB9-4274-9AD4-65883B969B79}" type="presParOf" srcId="{161F7AF5-305C-49F7-A5AC-3EAB0651F51D}" destId="{6E4C3A15-A986-4AAA-9A19-FAD1F4A6F665}" srcOrd="1" destOrd="0" presId="urn:microsoft.com/office/officeart/2018/2/layout/IconVerticalSolidList"/>
    <dgm:cxn modelId="{1C0F9FDF-1464-48B9-B193-68D887A09402}" type="presParOf" srcId="{161F7AF5-305C-49F7-A5AC-3EAB0651F51D}" destId="{558C19F9-F098-4395-A747-335D140B74C9}" srcOrd="2" destOrd="0" presId="urn:microsoft.com/office/officeart/2018/2/layout/IconVerticalSolidList"/>
    <dgm:cxn modelId="{F5F11D5D-C3D8-42AE-9132-F01649D17C54}" type="presParOf" srcId="{558C19F9-F098-4395-A747-335D140B74C9}" destId="{BC2D15F3-9D5B-4E6B-923C-7D3EACB89B35}" srcOrd="0" destOrd="0" presId="urn:microsoft.com/office/officeart/2018/2/layout/IconVerticalSolidList"/>
    <dgm:cxn modelId="{A26E842D-4E07-41E0-9FD5-8FC36E345680}" type="presParOf" srcId="{558C19F9-F098-4395-A747-335D140B74C9}" destId="{1EDB362D-9FCE-4C6D-85FD-35977AA3BBB6}" srcOrd="1" destOrd="0" presId="urn:microsoft.com/office/officeart/2018/2/layout/IconVerticalSolidList"/>
    <dgm:cxn modelId="{83A81CC3-4A2D-4FAF-87EA-3DFE8B846041}" type="presParOf" srcId="{558C19F9-F098-4395-A747-335D140B74C9}" destId="{52ADCC22-BB2D-4B51-9ECD-E36F5B5772C2}" srcOrd="2" destOrd="0" presId="urn:microsoft.com/office/officeart/2018/2/layout/IconVerticalSolidList"/>
    <dgm:cxn modelId="{48286492-5F88-4997-B1E4-9FC2C3294188}" type="presParOf" srcId="{558C19F9-F098-4395-A747-335D140B74C9}" destId="{796FC76B-C4E4-4C49-9527-79E15AC45DE4}" srcOrd="3" destOrd="0" presId="urn:microsoft.com/office/officeart/2018/2/layout/IconVerticalSolidList"/>
    <dgm:cxn modelId="{3F8C2558-B816-4E20-9D79-06A5079B7A07}" type="presParOf" srcId="{161F7AF5-305C-49F7-A5AC-3EAB0651F51D}" destId="{699899DC-37A3-4719-8AF6-B62EC73501FB}" srcOrd="3" destOrd="0" presId="urn:microsoft.com/office/officeart/2018/2/layout/IconVerticalSolidList"/>
    <dgm:cxn modelId="{C5FDC853-EE62-4AC8-9569-0654CE48DBA6}" type="presParOf" srcId="{161F7AF5-305C-49F7-A5AC-3EAB0651F51D}" destId="{7F7725A0-789C-4EB2-8C70-3C08DD2CC352}" srcOrd="4" destOrd="0" presId="urn:microsoft.com/office/officeart/2018/2/layout/IconVerticalSolidList"/>
    <dgm:cxn modelId="{8443D28B-E690-40A0-AF1C-085D50699EF1}" type="presParOf" srcId="{7F7725A0-789C-4EB2-8C70-3C08DD2CC352}" destId="{8A0EA443-899D-4705-AE52-82A1932231BE}" srcOrd="0" destOrd="0" presId="urn:microsoft.com/office/officeart/2018/2/layout/IconVerticalSolidList"/>
    <dgm:cxn modelId="{C1436914-9282-46B7-AD7A-329FE1ECB2C1}" type="presParOf" srcId="{7F7725A0-789C-4EB2-8C70-3C08DD2CC352}" destId="{768EA173-1026-400C-A8A3-0C2364BE120F}" srcOrd="1" destOrd="0" presId="urn:microsoft.com/office/officeart/2018/2/layout/IconVerticalSolidList"/>
    <dgm:cxn modelId="{57E42229-C962-4AF9-BAA7-BB21FB5B2743}" type="presParOf" srcId="{7F7725A0-789C-4EB2-8C70-3C08DD2CC352}" destId="{50864238-97AC-4A48-AB4C-F0BAF26E4F3F}" srcOrd="2" destOrd="0" presId="urn:microsoft.com/office/officeart/2018/2/layout/IconVerticalSolidList"/>
    <dgm:cxn modelId="{7A4D6670-484F-4FA2-8D99-A4FFBEB7FF15}" type="presParOf" srcId="{7F7725A0-789C-4EB2-8C70-3C08DD2CC352}" destId="{DC9273BC-D318-4BD9-9029-18C62A3D6C8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BFEF4D-01EA-44D7-B725-09B3AA5CFAA3}" type="doc">
      <dgm:prSet loTypeId="urn:microsoft.com/office/officeart/2005/8/layout/hierarchy1" loCatId="hierarchy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252BEEE-C9A6-4731-B749-ACBDD795E73A}">
      <dgm:prSet/>
      <dgm:spPr/>
      <dgm:t>
        <a:bodyPr/>
        <a:lstStyle/>
        <a:p>
          <a:r>
            <a:rPr lang="fi-FI" b="0"/>
            <a:t>Joku opettaja käyttää ehkä stereotyyppisesti, että tytöt olisivat enemmän tunnollisempia kuin pojat</a:t>
          </a:r>
          <a:endParaRPr lang="en-US"/>
        </a:p>
      </dgm:t>
    </dgm:pt>
    <dgm:pt modelId="{4A8C7DDF-3ADF-4128-A783-8F87053C6B85}" type="parTrans" cxnId="{D0D03AC6-C41F-4D96-B70D-50F2F9C6B92A}">
      <dgm:prSet/>
      <dgm:spPr/>
      <dgm:t>
        <a:bodyPr/>
        <a:lstStyle/>
        <a:p>
          <a:endParaRPr lang="en-US"/>
        </a:p>
      </dgm:t>
    </dgm:pt>
    <dgm:pt modelId="{545B5837-09FE-42DB-8A1A-CCBB10DDD1F9}" type="sibTrans" cxnId="{D0D03AC6-C41F-4D96-B70D-50F2F9C6B92A}">
      <dgm:prSet/>
      <dgm:spPr/>
      <dgm:t>
        <a:bodyPr/>
        <a:lstStyle/>
        <a:p>
          <a:endParaRPr lang="en-US"/>
        </a:p>
      </dgm:t>
    </dgm:pt>
    <dgm:pt modelId="{BE580801-62BE-4495-86DC-5E858E163F7F}">
      <dgm:prSet/>
      <dgm:spPr/>
      <dgm:t>
        <a:bodyPr/>
        <a:lstStyle/>
        <a:p>
          <a:r>
            <a:rPr lang="fi-FI" b="0"/>
            <a:t>Palautetta saa muissa aineissa vähemmän kuin esimerkiksi äikässä ja englannissa/ruotsissa</a:t>
          </a:r>
          <a:endParaRPr lang="en-US"/>
        </a:p>
      </dgm:t>
    </dgm:pt>
    <dgm:pt modelId="{3A02F79E-0A69-4F77-B1DA-40A017F02C43}" type="parTrans" cxnId="{9ABF7250-300C-4FF7-83BF-0B2CACC3C715}">
      <dgm:prSet/>
      <dgm:spPr/>
      <dgm:t>
        <a:bodyPr/>
        <a:lstStyle/>
        <a:p>
          <a:endParaRPr lang="en-US"/>
        </a:p>
      </dgm:t>
    </dgm:pt>
    <dgm:pt modelId="{04953CB3-43B9-4891-B158-110999F5FFFC}" type="sibTrans" cxnId="{9ABF7250-300C-4FF7-83BF-0B2CACC3C715}">
      <dgm:prSet/>
      <dgm:spPr/>
      <dgm:t>
        <a:bodyPr/>
        <a:lstStyle/>
        <a:p>
          <a:endParaRPr lang="en-US"/>
        </a:p>
      </dgm:t>
    </dgm:pt>
    <dgm:pt modelId="{FD263FD9-E3F7-404C-8DA0-61E256617ED7}">
      <dgm:prSet/>
      <dgm:spPr/>
      <dgm:t>
        <a:bodyPr/>
        <a:lstStyle/>
        <a:p>
          <a:r>
            <a:rPr lang="fi-FI" b="0"/>
            <a:t>kaikki ei aina kehu kaikkia</a:t>
          </a:r>
          <a:endParaRPr lang="en-US"/>
        </a:p>
      </dgm:t>
    </dgm:pt>
    <dgm:pt modelId="{BEBA8A81-78AD-42AE-A4CC-257897CF134E}" type="parTrans" cxnId="{4A830EEC-E316-4C8A-99B1-761F60598D64}">
      <dgm:prSet/>
      <dgm:spPr/>
      <dgm:t>
        <a:bodyPr/>
        <a:lstStyle/>
        <a:p>
          <a:endParaRPr lang="en-US"/>
        </a:p>
      </dgm:t>
    </dgm:pt>
    <dgm:pt modelId="{7C892F9D-7627-41FF-B519-424A4E888CCD}" type="sibTrans" cxnId="{4A830EEC-E316-4C8A-99B1-761F60598D64}">
      <dgm:prSet/>
      <dgm:spPr/>
      <dgm:t>
        <a:bodyPr/>
        <a:lstStyle/>
        <a:p>
          <a:endParaRPr lang="en-US"/>
        </a:p>
      </dgm:t>
    </dgm:pt>
    <dgm:pt modelId="{D305729B-59BB-4568-9425-0519C482B807}">
      <dgm:prSet/>
      <dgm:spPr/>
      <dgm:t>
        <a:bodyPr/>
        <a:lstStyle/>
        <a:p>
          <a:r>
            <a:rPr lang="fi-FI" b="0"/>
            <a:t>Opettajat antaa huonompia arvosanoja oppilaille, joista ei tykkää</a:t>
          </a:r>
          <a:endParaRPr lang="en-US"/>
        </a:p>
      </dgm:t>
    </dgm:pt>
    <dgm:pt modelId="{02180B73-956C-4C98-B50C-B2F5C198A3C2}" type="parTrans" cxnId="{4AB4DA61-24CB-4EE8-A05A-B8248ACF0ABD}">
      <dgm:prSet/>
      <dgm:spPr/>
      <dgm:t>
        <a:bodyPr/>
        <a:lstStyle/>
        <a:p>
          <a:endParaRPr lang="en-US"/>
        </a:p>
      </dgm:t>
    </dgm:pt>
    <dgm:pt modelId="{0C5A4A18-380D-497F-A9EA-6D6AAD806A97}" type="sibTrans" cxnId="{4AB4DA61-24CB-4EE8-A05A-B8248ACF0ABD}">
      <dgm:prSet/>
      <dgm:spPr/>
      <dgm:t>
        <a:bodyPr/>
        <a:lstStyle/>
        <a:p>
          <a:endParaRPr lang="en-US"/>
        </a:p>
      </dgm:t>
    </dgm:pt>
    <dgm:pt modelId="{AC98D2E3-FBDE-4DAB-8FAC-85DF0B955475}" type="pres">
      <dgm:prSet presAssocID="{C4BFEF4D-01EA-44D7-B725-09B3AA5CFAA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749F2C0-43D5-4FB7-90BD-1FB14D74203E}" type="pres">
      <dgm:prSet presAssocID="{1252BEEE-C9A6-4731-B749-ACBDD795E73A}" presName="hierRoot1" presStyleCnt="0"/>
      <dgm:spPr/>
    </dgm:pt>
    <dgm:pt modelId="{FE65859B-F955-4925-84E5-81F9E235677C}" type="pres">
      <dgm:prSet presAssocID="{1252BEEE-C9A6-4731-B749-ACBDD795E73A}" presName="composite" presStyleCnt="0"/>
      <dgm:spPr/>
    </dgm:pt>
    <dgm:pt modelId="{57EBFD74-EBD0-47E6-BD32-BBA0F94B5083}" type="pres">
      <dgm:prSet presAssocID="{1252BEEE-C9A6-4731-B749-ACBDD795E73A}" presName="background" presStyleLbl="node0" presStyleIdx="0" presStyleCnt="4"/>
      <dgm:spPr/>
    </dgm:pt>
    <dgm:pt modelId="{0AA290E9-751D-4CC5-8419-B6288671BF01}" type="pres">
      <dgm:prSet presAssocID="{1252BEEE-C9A6-4731-B749-ACBDD795E73A}" presName="text" presStyleLbl="fgAcc0" presStyleIdx="0" presStyleCnt="4">
        <dgm:presLayoutVars>
          <dgm:chPref val="3"/>
        </dgm:presLayoutVars>
      </dgm:prSet>
      <dgm:spPr/>
    </dgm:pt>
    <dgm:pt modelId="{B923C99D-5FF3-4E9F-8859-1EE0ACE253CF}" type="pres">
      <dgm:prSet presAssocID="{1252BEEE-C9A6-4731-B749-ACBDD795E73A}" presName="hierChild2" presStyleCnt="0"/>
      <dgm:spPr/>
    </dgm:pt>
    <dgm:pt modelId="{57187B3F-ECD5-4F96-816C-4568C62B53B3}" type="pres">
      <dgm:prSet presAssocID="{BE580801-62BE-4495-86DC-5E858E163F7F}" presName="hierRoot1" presStyleCnt="0"/>
      <dgm:spPr/>
    </dgm:pt>
    <dgm:pt modelId="{B3BEB427-2710-410B-8FA6-94A45BB2755E}" type="pres">
      <dgm:prSet presAssocID="{BE580801-62BE-4495-86DC-5E858E163F7F}" presName="composite" presStyleCnt="0"/>
      <dgm:spPr/>
    </dgm:pt>
    <dgm:pt modelId="{333D3AF9-F591-4348-88CC-AD8C63EBEAD8}" type="pres">
      <dgm:prSet presAssocID="{BE580801-62BE-4495-86DC-5E858E163F7F}" presName="background" presStyleLbl="node0" presStyleIdx="1" presStyleCnt="4"/>
      <dgm:spPr/>
    </dgm:pt>
    <dgm:pt modelId="{C1C8302E-6E1B-4285-B7BC-06C2AF91D611}" type="pres">
      <dgm:prSet presAssocID="{BE580801-62BE-4495-86DC-5E858E163F7F}" presName="text" presStyleLbl="fgAcc0" presStyleIdx="1" presStyleCnt="4">
        <dgm:presLayoutVars>
          <dgm:chPref val="3"/>
        </dgm:presLayoutVars>
      </dgm:prSet>
      <dgm:spPr/>
    </dgm:pt>
    <dgm:pt modelId="{C7B10E35-3701-4B28-BAFC-AE1933660C56}" type="pres">
      <dgm:prSet presAssocID="{BE580801-62BE-4495-86DC-5E858E163F7F}" presName="hierChild2" presStyleCnt="0"/>
      <dgm:spPr/>
    </dgm:pt>
    <dgm:pt modelId="{84C5BC0C-7A7D-4885-B964-95EF67F59174}" type="pres">
      <dgm:prSet presAssocID="{FD263FD9-E3F7-404C-8DA0-61E256617ED7}" presName="hierRoot1" presStyleCnt="0"/>
      <dgm:spPr/>
    </dgm:pt>
    <dgm:pt modelId="{AC2812CF-E4E4-43D6-9923-239F1CDD637C}" type="pres">
      <dgm:prSet presAssocID="{FD263FD9-E3F7-404C-8DA0-61E256617ED7}" presName="composite" presStyleCnt="0"/>
      <dgm:spPr/>
    </dgm:pt>
    <dgm:pt modelId="{3B8E7299-B58E-4FB4-898F-D31239B7081E}" type="pres">
      <dgm:prSet presAssocID="{FD263FD9-E3F7-404C-8DA0-61E256617ED7}" presName="background" presStyleLbl="node0" presStyleIdx="2" presStyleCnt="4"/>
      <dgm:spPr/>
    </dgm:pt>
    <dgm:pt modelId="{60172E42-D043-44FE-B519-3A188299F3A5}" type="pres">
      <dgm:prSet presAssocID="{FD263FD9-E3F7-404C-8DA0-61E256617ED7}" presName="text" presStyleLbl="fgAcc0" presStyleIdx="2" presStyleCnt="4">
        <dgm:presLayoutVars>
          <dgm:chPref val="3"/>
        </dgm:presLayoutVars>
      </dgm:prSet>
      <dgm:spPr/>
    </dgm:pt>
    <dgm:pt modelId="{3CD5309C-8779-4356-800E-B9E0A919B84D}" type="pres">
      <dgm:prSet presAssocID="{FD263FD9-E3F7-404C-8DA0-61E256617ED7}" presName="hierChild2" presStyleCnt="0"/>
      <dgm:spPr/>
    </dgm:pt>
    <dgm:pt modelId="{D2BF3ACF-220C-45B5-A29D-D9F043B4DAF6}" type="pres">
      <dgm:prSet presAssocID="{D305729B-59BB-4568-9425-0519C482B807}" presName="hierRoot1" presStyleCnt="0"/>
      <dgm:spPr/>
    </dgm:pt>
    <dgm:pt modelId="{04D627C5-9D33-4A4D-8A63-DF64E49AE0FB}" type="pres">
      <dgm:prSet presAssocID="{D305729B-59BB-4568-9425-0519C482B807}" presName="composite" presStyleCnt="0"/>
      <dgm:spPr/>
    </dgm:pt>
    <dgm:pt modelId="{3C2E7EF7-AA69-495A-9F58-2BD49C5F57A0}" type="pres">
      <dgm:prSet presAssocID="{D305729B-59BB-4568-9425-0519C482B807}" presName="background" presStyleLbl="node0" presStyleIdx="3" presStyleCnt="4"/>
      <dgm:spPr/>
    </dgm:pt>
    <dgm:pt modelId="{42A477B0-BA8F-4F59-B6EB-7468A1D58B11}" type="pres">
      <dgm:prSet presAssocID="{D305729B-59BB-4568-9425-0519C482B807}" presName="text" presStyleLbl="fgAcc0" presStyleIdx="3" presStyleCnt="4">
        <dgm:presLayoutVars>
          <dgm:chPref val="3"/>
        </dgm:presLayoutVars>
      </dgm:prSet>
      <dgm:spPr/>
    </dgm:pt>
    <dgm:pt modelId="{72F7603C-2048-434F-8AA4-BFFA84BDBFE3}" type="pres">
      <dgm:prSet presAssocID="{D305729B-59BB-4568-9425-0519C482B807}" presName="hierChild2" presStyleCnt="0"/>
      <dgm:spPr/>
    </dgm:pt>
  </dgm:ptLst>
  <dgm:cxnLst>
    <dgm:cxn modelId="{4AB4DA61-24CB-4EE8-A05A-B8248ACF0ABD}" srcId="{C4BFEF4D-01EA-44D7-B725-09B3AA5CFAA3}" destId="{D305729B-59BB-4568-9425-0519C482B807}" srcOrd="3" destOrd="0" parTransId="{02180B73-956C-4C98-B50C-B2F5C198A3C2}" sibTransId="{0C5A4A18-380D-497F-A9EA-6D6AAD806A97}"/>
    <dgm:cxn modelId="{9ABF7250-300C-4FF7-83BF-0B2CACC3C715}" srcId="{C4BFEF4D-01EA-44D7-B725-09B3AA5CFAA3}" destId="{BE580801-62BE-4495-86DC-5E858E163F7F}" srcOrd="1" destOrd="0" parTransId="{3A02F79E-0A69-4F77-B1DA-40A017F02C43}" sibTransId="{04953CB3-43B9-4891-B158-110999F5FFFC}"/>
    <dgm:cxn modelId="{125A0686-5E80-4748-A38F-E10593890C9C}" type="presOf" srcId="{BE580801-62BE-4495-86DC-5E858E163F7F}" destId="{C1C8302E-6E1B-4285-B7BC-06C2AF91D611}" srcOrd="0" destOrd="0" presId="urn:microsoft.com/office/officeart/2005/8/layout/hierarchy1"/>
    <dgm:cxn modelId="{288B7D88-A36F-484D-AE60-112E2681D21B}" type="presOf" srcId="{1252BEEE-C9A6-4731-B749-ACBDD795E73A}" destId="{0AA290E9-751D-4CC5-8419-B6288671BF01}" srcOrd="0" destOrd="0" presId="urn:microsoft.com/office/officeart/2005/8/layout/hierarchy1"/>
    <dgm:cxn modelId="{50EC0294-B43A-4844-84BD-EEB6CAC3E753}" type="presOf" srcId="{D305729B-59BB-4568-9425-0519C482B807}" destId="{42A477B0-BA8F-4F59-B6EB-7468A1D58B11}" srcOrd="0" destOrd="0" presId="urn:microsoft.com/office/officeart/2005/8/layout/hierarchy1"/>
    <dgm:cxn modelId="{5B2F32AD-133E-499B-A2F2-FE4D1AB35B46}" type="presOf" srcId="{C4BFEF4D-01EA-44D7-B725-09B3AA5CFAA3}" destId="{AC98D2E3-FBDE-4DAB-8FAC-85DF0B955475}" srcOrd="0" destOrd="0" presId="urn:microsoft.com/office/officeart/2005/8/layout/hierarchy1"/>
    <dgm:cxn modelId="{D0D03AC6-C41F-4D96-B70D-50F2F9C6B92A}" srcId="{C4BFEF4D-01EA-44D7-B725-09B3AA5CFAA3}" destId="{1252BEEE-C9A6-4731-B749-ACBDD795E73A}" srcOrd="0" destOrd="0" parTransId="{4A8C7DDF-3ADF-4128-A783-8F87053C6B85}" sibTransId="{545B5837-09FE-42DB-8A1A-CCBB10DDD1F9}"/>
    <dgm:cxn modelId="{3C0A16CB-BB6D-4D6F-92A1-A5864A3C1C94}" type="presOf" srcId="{FD263FD9-E3F7-404C-8DA0-61E256617ED7}" destId="{60172E42-D043-44FE-B519-3A188299F3A5}" srcOrd="0" destOrd="0" presId="urn:microsoft.com/office/officeart/2005/8/layout/hierarchy1"/>
    <dgm:cxn modelId="{4A830EEC-E316-4C8A-99B1-761F60598D64}" srcId="{C4BFEF4D-01EA-44D7-B725-09B3AA5CFAA3}" destId="{FD263FD9-E3F7-404C-8DA0-61E256617ED7}" srcOrd="2" destOrd="0" parTransId="{BEBA8A81-78AD-42AE-A4CC-257897CF134E}" sibTransId="{7C892F9D-7627-41FF-B519-424A4E888CCD}"/>
    <dgm:cxn modelId="{2522D429-5066-4A9A-ABFA-E89DB260A8FA}" type="presParOf" srcId="{AC98D2E3-FBDE-4DAB-8FAC-85DF0B955475}" destId="{E749F2C0-43D5-4FB7-90BD-1FB14D74203E}" srcOrd="0" destOrd="0" presId="urn:microsoft.com/office/officeart/2005/8/layout/hierarchy1"/>
    <dgm:cxn modelId="{9D5A6885-3192-4D63-8CAE-79BF446641CD}" type="presParOf" srcId="{E749F2C0-43D5-4FB7-90BD-1FB14D74203E}" destId="{FE65859B-F955-4925-84E5-81F9E235677C}" srcOrd="0" destOrd="0" presId="urn:microsoft.com/office/officeart/2005/8/layout/hierarchy1"/>
    <dgm:cxn modelId="{97135F76-4ADB-4549-A6D4-07C67942F8AA}" type="presParOf" srcId="{FE65859B-F955-4925-84E5-81F9E235677C}" destId="{57EBFD74-EBD0-47E6-BD32-BBA0F94B5083}" srcOrd="0" destOrd="0" presId="urn:microsoft.com/office/officeart/2005/8/layout/hierarchy1"/>
    <dgm:cxn modelId="{FA95EB56-2A4D-4D27-8274-AF6EF1B07EA6}" type="presParOf" srcId="{FE65859B-F955-4925-84E5-81F9E235677C}" destId="{0AA290E9-751D-4CC5-8419-B6288671BF01}" srcOrd="1" destOrd="0" presId="urn:microsoft.com/office/officeart/2005/8/layout/hierarchy1"/>
    <dgm:cxn modelId="{B91D0D0C-05D8-4F24-86AB-0C9537210E55}" type="presParOf" srcId="{E749F2C0-43D5-4FB7-90BD-1FB14D74203E}" destId="{B923C99D-5FF3-4E9F-8859-1EE0ACE253CF}" srcOrd="1" destOrd="0" presId="urn:microsoft.com/office/officeart/2005/8/layout/hierarchy1"/>
    <dgm:cxn modelId="{0D2BB5BF-7DFD-4E8E-8B05-682B40BAA5F7}" type="presParOf" srcId="{AC98D2E3-FBDE-4DAB-8FAC-85DF0B955475}" destId="{57187B3F-ECD5-4F96-816C-4568C62B53B3}" srcOrd="1" destOrd="0" presId="urn:microsoft.com/office/officeart/2005/8/layout/hierarchy1"/>
    <dgm:cxn modelId="{5C88B452-FD3B-421F-9796-A05F97DFEC61}" type="presParOf" srcId="{57187B3F-ECD5-4F96-816C-4568C62B53B3}" destId="{B3BEB427-2710-410B-8FA6-94A45BB2755E}" srcOrd="0" destOrd="0" presId="urn:microsoft.com/office/officeart/2005/8/layout/hierarchy1"/>
    <dgm:cxn modelId="{A819FB12-0943-4CF6-9FE2-20D0CBF687CD}" type="presParOf" srcId="{B3BEB427-2710-410B-8FA6-94A45BB2755E}" destId="{333D3AF9-F591-4348-88CC-AD8C63EBEAD8}" srcOrd="0" destOrd="0" presId="urn:microsoft.com/office/officeart/2005/8/layout/hierarchy1"/>
    <dgm:cxn modelId="{BF5B0175-CACD-4B9F-899F-28C5848476B3}" type="presParOf" srcId="{B3BEB427-2710-410B-8FA6-94A45BB2755E}" destId="{C1C8302E-6E1B-4285-B7BC-06C2AF91D611}" srcOrd="1" destOrd="0" presId="urn:microsoft.com/office/officeart/2005/8/layout/hierarchy1"/>
    <dgm:cxn modelId="{FF8D72C9-574D-4FEA-8F90-899854AFB73B}" type="presParOf" srcId="{57187B3F-ECD5-4F96-816C-4568C62B53B3}" destId="{C7B10E35-3701-4B28-BAFC-AE1933660C56}" srcOrd="1" destOrd="0" presId="urn:microsoft.com/office/officeart/2005/8/layout/hierarchy1"/>
    <dgm:cxn modelId="{C033FC98-CDC0-4CF3-814C-755396BD80C1}" type="presParOf" srcId="{AC98D2E3-FBDE-4DAB-8FAC-85DF0B955475}" destId="{84C5BC0C-7A7D-4885-B964-95EF67F59174}" srcOrd="2" destOrd="0" presId="urn:microsoft.com/office/officeart/2005/8/layout/hierarchy1"/>
    <dgm:cxn modelId="{0B07256A-8482-45F5-AC59-64865D287330}" type="presParOf" srcId="{84C5BC0C-7A7D-4885-B964-95EF67F59174}" destId="{AC2812CF-E4E4-43D6-9923-239F1CDD637C}" srcOrd="0" destOrd="0" presId="urn:microsoft.com/office/officeart/2005/8/layout/hierarchy1"/>
    <dgm:cxn modelId="{DD476880-D04F-4C44-9B52-7A27E1E451C8}" type="presParOf" srcId="{AC2812CF-E4E4-43D6-9923-239F1CDD637C}" destId="{3B8E7299-B58E-4FB4-898F-D31239B7081E}" srcOrd="0" destOrd="0" presId="urn:microsoft.com/office/officeart/2005/8/layout/hierarchy1"/>
    <dgm:cxn modelId="{007ED853-48B8-47D1-818A-A8B95CF52DA5}" type="presParOf" srcId="{AC2812CF-E4E4-43D6-9923-239F1CDD637C}" destId="{60172E42-D043-44FE-B519-3A188299F3A5}" srcOrd="1" destOrd="0" presId="urn:microsoft.com/office/officeart/2005/8/layout/hierarchy1"/>
    <dgm:cxn modelId="{02E0D9B7-4E0C-4CC6-863C-5DC7143F4820}" type="presParOf" srcId="{84C5BC0C-7A7D-4885-B964-95EF67F59174}" destId="{3CD5309C-8779-4356-800E-B9E0A919B84D}" srcOrd="1" destOrd="0" presId="urn:microsoft.com/office/officeart/2005/8/layout/hierarchy1"/>
    <dgm:cxn modelId="{27574EBD-3AFE-446A-BE5E-18B64851C801}" type="presParOf" srcId="{AC98D2E3-FBDE-4DAB-8FAC-85DF0B955475}" destId="{D2BF3ACF-220C-45B5-A29D-D9F043B4DAF6}" srcOrd="3" destOrd="0" presId="urn:microsoft.com/office/officeart/2005/8/layout/hierarchy1"/>
    <dgm:cxn modelId="{EE01D832-D92E-4507-9E64-2A7382C596A1}" type="presParOf" srcId="{D2BF3ACF-220C-45B5-A29D-D9F043B4DAF6}" destId="{04D627C5-9D33-4A4D-8A63-DF64E49AE0FB}" srcOrd="0" destOrd="0" presId="urn:microsoft.com/office/officeart/2005/8/layout/hierarchy1"/>
    <dgm:cxn modelId="{8892C777-A906-497F-8411-F8CE25B5B72A}" type="presParOf" srcId="{04D627C5-9D33-4A4D-8A63-DF64E49AE0FB}" destId="{3C2E7EF7-AA69-495A-9F58-2BD49C5F57A0}" srcOrd="0" destOrd="0" presId="urn:microsoft.com/office/officeart/2005/8/layout/hierarchy1"/>
    <dgm:cxn modelId="{768FB6DF-7FE3-4950-839B-89B1817DAFB9}" type="presParOf" srcId="{04D627C5-9D33-4A4D-8A63-DF64E49AE0FB}" destId="{42A477B0-BA8F-4F59-B6EB-7468A1D58B11}" srcOrd="1" destOrd="0" presId="urn:microsoft.com/office/officeart/2005/8/layout/hierarchy1"/>
    <dgm:cxn modelId="{1FFC481A-9FB6-43D4-9363-DE315542B012}" type="presParOf" srcId="{D2BF3ACF-220C-45B5-A29D-D9F043B4DAF6}" destId="{72F7603C-2048-434F-8AA4-BFFA84BDBFE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7C1FFC-DF24-4E63-AF23-5A83B26C03F0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28062DC-5001-49B6-96BC-AEB8DF626A15}">
      <dgm:prSet/>
      <dgm:spPr/>
      <dgm:t>
        <a:bodyPr/>
        <a:lstStyle/>
        <a:p>
          <a:r>
            <a:rPr lang="fi-FI" b="0"/>
            <a:t>Anonyymisti haluttu Jodel sovelluksessa että opiskelija vaihtaisi koulua koska haisee pahalle</a:t>
          </a:r>
          <a:endParaRPr lang="en-US"/>
        </a:p>
      </dgm:t>
    </dgm:pt>
    <dgm:pt modelId="{FACF3FE5-6635-4D5A-8A9A-5C7C51F7CD09}" type="parTrans" cxnId="{434BA0DA-6E86-467F-A220-1AC6DEE49386}">
      <dgm:prSet/>
      <dgm:spPr/>
      <dgm:t>
        <a:bodyPr/>
        <a:lstStyle/>
        <a:p>
          <a:endParaRPr lang="en-US"/>
        </a:p>
      </dgm:t>
    </dgm:pt>
    <dgm:pt modelId="{4D7668AE-2C8F-48C1-AB40-CA6249F4C0EF}" type="sibTrans" cxnId="{434BA0DA-6E86-467F-A220-1AC6DEE49386}">
      <dgm:prSet/>
      <dgm:spPr/>
      <dgm:t>
        <a:bodyPr/>
        <a:lstStyle/>
        <a:p>
          <a:endParaRPr lang="en-US"/>
        </a:p>
      </dgm:t>
    </dgm:pt>
    <dgm:pt modelId="{00FF7A49-CEF6-48A8-8370-7E460DBA9089}">
      <dgm:prSet/>
      <dgm:spPr/>
      <dgm:t>
        <a:bodyPr/>
        <a:lstStyle/>
        <a:p>
          <a:r>
            <a:rPr lang="fi-FI" b="0"/>
            <a:t>Haukkuvaa yms, ei kyllä koske juuri lukiolaisia</a:t>
          </a:r>
          <a:endParaRPr lang="en-US"/>
        </a:p>
      </dgm:t>
    </dgm:pt>
    <dgm:pt modelId="{581FED7D-EE6A-470A-B686-A13AF8A35B89}" type="parTrans" cxnId="{F428F2A5-6AE4-4A8D-B269-CE2AB6C54CA9}">
      <dgm:prSet/>
      <dgm:spPr/>
      <dgm:t>
        <a:bodyPr/>
        <a:lstStyle/>
        <a:p>
          <a:endParaRPr lang="en-US"/>
        </a:p>
      </dgm:t>
    </dgm:pt>
    <dgm:pt modelId="{074EB82F-00FC-4EA5-9E67-CB6C54D8194C}" type="sibTrans" cxnId="{F428F2A5-6AE4-4A8D-B269-CE2AB6C54CA9}">
      <dgm:prSet/>
      <dgm:spPr/>
      <dgm:t>
        <a:bodyPr/>
        <a:lstStyle/>
        <a:p>
          <a:endParaRPr lang="en-US"/>
        </a:p>
      </dgm:t>
    </dgm:pt>
    <dgm:pt modelId="{7A2D5252-4419-48D2-B59F-DE24D0B4EA16}" type="pres">
      <dgm:prSet presAssocID="{5F7C1FFC-DF24-4E63-AF23-5A83B26C03F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7CA993A-FAA0-4FD5-9DBC-A2C8D35403F9}" type="pres">
      <dgm:prSet presAssocID="{928062DC-5001-49B6-96BC-AEB8DF626A15}" presName="hierRoot1" presStyleCnt="0"/>
      <dgm:spPr/>
    </dgm:pt>
    <dgm:pt modelId="{85DB9A21-FD7F-42B0-8438-7E7D95D300E2}" type="pres">
      <dgm:prSet presAssocID="{928062DC-5001-49B6-96BC-AEB8DF626A15}" presName="composite" presStyleCnt="0"/>
      <dgm:spPr/>
    </dgm:pt>
    <dgm:pt modelId="{A6AFF0FE-7C52-4E1C-9E11-7DB7862BD538}" type="pres">
      <dgm:prSet presAssocID="{928062DC-5001-49B6-96BC-AEB8DF626A15}" presName="background" presStyleLbl="node0" presStyleIdx="0" presStyleCnt="2"/>
      <dgm:spPr/>
    </dgm:pt>
    <dgm:pt modelId="{057A07CC-A791-4F9D-916C-03A2E7F47A66}" type="pres">
      <dgm:prSet presAssocID="{928062DC-5001-49B6-96BC-AEB8DF626A15}" presName="text" presStyleLbl="fgAcc0" presStyleIdx="0" presStyleCnt="2">
        <dgm:presLayoutVars>
          <dgm:chPref val="3"/>
        </dgm:presLayoutVars>
      </dgm:prSet>
      <dgm:spPr/>
    </dgm:pt>
    <dgm:pt modelId="{833BEF2C-DD99-4003-A418-F54F7B1ACA32}" type="pres">
      <dgm:prSet presAssocID="{928062DC-5001-49B6-96BC-AEB8DF626A15}" presName="hierChild2" presStyleCnt="0"/>
      <dgm:spPr/>
    </dgm:pt>
    <dgm:pt modelId="{D69A0C54-7A27-48ED-A361-48B3D3C56CA2}" type="pres">
      <dgm:prSet presAssocID="{00FF7A49-CEF6-48A8-8370-7E460DBA9089}" presName="hierRoot1" presStyleCnt="0"/>
      <dgm:spPr/>
    </dgm:pt>
    <dgm:pt modelId="{C98990EF-999C-463F-AE10-AB9194520465}" type="pres">
      <dgm:prSet presAssocID="{00FF7A49-CEF6-48A8-8370-7E460DBA9089}" presName="composite" presStyleCnt="0"/>
      <dgm:spPr/>
    </dgm:pt>
    <dgm:pt modelId="{8503784C-E5E2-4293-827B-BD55DC2663D6}" type="pres">
      <dgm:prSet presAssocID="{00FF7A49-CEF6-48A8-8370-7E460DBA9089}" presName="background" presStyleLbl="node0" presStyleIdx="1" presStyleCnt="2"/>
      <dgm:spPr/>
    </dgm:pt>
    <dgm:pt modelId="{87227B11-5D1E-4F18-898B-C098C15F2845}" type="pres">
      <dgm:prSet presAssocID="{00FF7A49-CEF6-48A8-8370-7E460DBA9089}" presName="text" presStyleLbl="fgAcc0" presStyleIdx="1" presStyleCnt="2">
        <dgm:presLayoutVars>
          <dgm:chPref val="3"/>
        </dgm:presLayoutVars>
      </dgm:prSet>
      <dgm:spPr/>
    </dgm:pt>
    <dgm:pt modelId="{C1C23278-6E52-439F-AA4C-18952AD22A1E}" type="pres">
      <dgm:prSet presAssocID="{00FF7A49-CEF6-48A8-8370-7E460DBA9089}" presName="hierChild2" presStyleCnt="0"/>
      <dgm:spPr/>
    </dgm:pt>
  </dgm:ptLst>
  <dgm:cxnLst>
    <dgm:cxn modelId="{07D2EF18-329A-4025-B32A-E84C83BBF992}" type="presOf" srcId="{5F7C1FFC-DF24-4E63-AF23-5A83B26C03F0}" destId="{7A2D5252-4419-48D2-B59F-DE24D0B4EA16}" srcOrd="0" destOrd="0" presId="urn:microsoft.com/office/officeart/2005/8/layout/hierarchy1"/>
    <dgm:cxn modelId="{B6DF6F39-7B5D-49B3-9404-BD7FAF308448}" type="presOf" srcId="{00FF7A49-CEF6-48A8-8370-7E460DBA9089}" destId="{87227B11-5D1E-4F18-898B-C098C15F2845}" srcOrd="0" destOrd="0" presId="urn:microsoft.com/office/officeart/2005/8/layout/hierarchy1"/>
    <dgm:cxn modelId="{A178EF9E-FA05-450F-97ED-B010D43CED27}" type="presOf" srcId="{928062DC-5001-49B6-96BC-AEB8DF626A15}" destId="{057A07CC-A791-4F9D-916C-03A2E7F47A66}" srcOrd="0" destOrd="0" presId="urn:microsoft.com/office/officeart/2005/8/layout/hierarchy1"/>
    <dgm:cxn modelId="{F428F2A5-6AE4-4A8D-B269-CE2AB6C54CA9}" srcId="{5F7C1FFC-DF24-4E63-AF23-5A83B26C03F0}" destId="{00FF7A49-CEF6-48A8-8370-7E460DBA9089}" srcOrd="1" destOrd="0" parTransId="{581FED7D-EE6A-470A-B686-A13AF8A35B89}" sibTransId="{074EB82F-00FC-4EA5-9E67-CB6C54D8194C}"/>
    <dgm:cxn modelId="{434BA0DA-6E86-467F-A220-1AC6DEE49386}" srcId="{5F7C1FFC-DF24-4E63-AF23-5A83B26C03F0}" destId="{928062DC-5001-49B6-96BC-AEB8DF626A15}" srcOrd="0" destOrd="0" parTransId="{FACF3FE5-6635-4D5A-8A9A-5C7C51F7CD09}" sibTransId="{4D7668AE-2C8F-48C1-AB40-CA6249F4C0EF}"/>
    <dgm:cxn modelId="{20B3600A-E32C-4BC7-AEBC-0BE66701E7E8}" type="presParOf" srcId="{7A2D5252-4419-48D2-B59F-DE24D0B4EA16}" destId="{37CA993A-FAA0-4FD5-9DBC-A2C8D35403F9}" srcOrd="0" destOrd="0" presId="urn:microsoft.com/office/officeart/2005/8/layout/hierarchy1"/>
    <dgm:cxn modelId="{6186D65B-6916-42AB-8ABC-6566870F298B}" type="presParOf" srcId="{37CA993A-FAA0-4FD5-9DBC-A2C8D35403F9}" destId="{85DB9A21-FD7F-42B0-8438-7E7D95D300E2}" srcOrd="0" destOrd="0" presId="urn:microsoft.com/office/officeart/2005/8/layout/hierarchy1"/>
    <dgm:cxn modelId="{9EF0CA79-C6B0-4FE2-A526-C3C54D9B0610}" type="presParOf" srcId="{85DB9A21-FD7F-42B0-8438-7E7D95D300E2}" destId="{A6AFF0FE-7C52-4E1C-9E11-7DB7862BD538}" srcOrd="0" destOrd="0" presId="urn:microsoft.com/office/officeart/2005/8/layout/hierarchy1"/>
    <dgm:cxn modelId="{327363C1-8C34-4067-AA40-9DC378D9B569}" type="presParOf" srcId="{85DB9A21-FD7F-42B0-8438-7E7D95D300E2}" destId="{057A07CC-A791-4F9D-916C-03A2E7F47A66}" srcOrd="1" destOrd="0" presId="urn:microsoft.com/office/officeart/2005/8/layout/hierarchy1"/>
    <dgm:cxn modelId="{2FAA09F1-87EE-40B3-A3D6-B6B3F63E876C}" type="presParOf" srcId="{37CA993A-FAA0-4FD5-9DBC-A2C8D35403F9}" destId="{833BEF2C-DD99-4003-A418-F54F7B1ACA32}" srcOrd="1" destOrd="0" presId="urn:microsoft.com/office/officeart/2005/8/layout/hierarchy1"/>
    <dgm:cxn modelId="{40DA770D-15B7-4152-8AD5-9C2467D7AB59}" type="presParOf" srcId="{7A2D5252-4419-48D2-B59F-DE24D0B4EA16}" destId="{D69A0C54-7A27-48ED-A361-48B3D3C56CA2}" srcOrd="1" destOrd="0" presId="urn:microsoft.com/office/officeart/2005/8/layout/hierarchy1"/>
    <dgm:cxn modelId="{D4239F2B-DBEB-4065-926A-AA40022E3A00}" type="presParOf" srcId="{D69A0C54-7A27-48ED-A361-48B3D3C56CA2}" destId="{C98990EF-999C-463F-AE10-AB9194520465}" srcOrd="0" destOrd="0" presId="urn:microsoft.com/office/officeart/2005/8/layout/hierarchy1"/>
    <dgm:cxn modelId="{38C9E0F2-F7A4-4017-BE2A-BF034C14A3AB}" type="presParOf" srcId="{C98990EF-999C-463F-AE10-AB9194520465}" destId="{8503784C-E5E2-4293-827B-BD55DC2663D6}" srcOrd="0" destOrd="0" presId="urn:microsoft.com/office/officeart/2005/8/layout/hierarchy1"/>
    <dgm:cxn modelId="{9DE83C22-4150-4A7D-BCD2-9A1AD4212E91}" type="presParOf" srcId="{C98990EF-999C-463F-AE10-AB9194520465}" destId="{87227B11-5D1E-4F18-898B-C098C15F2845}" srcOrd="1" destOrd="0" presId="urn:microsoft.com/office/officeart/2005/8/layout/hierarchy1"/>
    <dgm:cxn modelId="{429ED175-F144-4806-9961-9B3C45DE1C94}" type="presParOf" srcId="{D69A0C54-7A27-48ED-A361-48B3D3C56CA2}" destId="{C1C23278-6E52-439F-AA4C-18952AD22A1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0ABA76-3144-4B53-B8FA-8680054363B8}">
      <dsp:nvSpPr>
        <dsp:cNvPr id="0" name=""/>
        <dsp:cNvSpPr/>
      </dsp:nvSpPr>
      <dsp:spPr>
        <a:xfrm>
          <a:off x="0" y="640"/>
          <a:ext cx="6391275" cy="149868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02E2B4-2A7A-4B8B-B1EA-68FD02769006}">
      <dsp:nvSpPr>
        <dsp:cNvPr id="0" name=""/>
        <dsp:cNvSpPr/>
      </dsp:nvSpPr>
      <dsp:spPr>
        <a:xfrm>
          <a:off x="453352" y="337845"/>
          <a:ext cx="824278" cy="8242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7ABE80-2CC0-44F2-8DA4-BDECC321D364}">
      <dsp:nvSpPr>
        <dsp:cNvPr id="0" name=""/>
        <dsp:cNvSpPr/>
      </dsp:nvSpPr>
      <dsp:spPr>
        <a:xfrm>
          <a:off x="1730984" y="640"/>
          <a:ext cx="4660290" cy="149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11" tIns="158611" rIns="158611" bIns="15861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b="0" kern="1200"/>
            <a:t>Jaksot voisi olla sellaisia että opettajilla olisi enemmän aikaa tukiopetukseen esimerkiksi matikassa</a:t>
          </a:r>
          <a:endParaRPr lang="en-US" sz="1900" kern="1200"/>
        </a:p>
      </dsp:txBody>
      <dsp:txXfrm>
        <a:off x="1730984" y="640"/>
        <a:ext cx="4660290" cy="1498687"/>
      </dsp:txXfrm>
    </dsp:sp>
    <dsp:sp modelId="{BC2D15F3-9D5B-4E6B-923C-7D3EACB89B35}">
      <dsp:nvSpPr>
        <dsp:cNvPr id="0" name=""/>
        <dsp:cNvSpPr/>
      </dsp:nvSpPr>
      <dsp:spPr>
        <a:xfrm>
          <a:off x="0" y="1873999"/>
          <a:ext cx="6391275" cy="149868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DB362D-9FCE-4C6D-85FD-35977AA3BBB6}">
      <dsp:nvSpPr>
        <dsp:cNvPr id="0" name=""/>
        <dsp:cNvSpPr/>
      </dsp:nvSpPr>
      <dsp:spPr>
        <a:xfrm>
          <a:off x="453352" y="2211204"/>
          <a:ext cx="824278" cy="8242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6FC76B-C4E4-4C49-9527-79E15AC45DE4}">
      <dsp:nvSpPr>
        <dsp:cNvPr id="0" name=""/>
        <dsp:cNvSpPr/>
      </dsp:nvSpPr>
      <dsp:spPr>
        <a:xfrm>
          <a:off x="1730984" y="1873999"/>
          <a:ext cx="4660290" cy="149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11" tIns="158611" rIns="158611" bIns="15861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b="0" kern="1200"/>
            <a:t>Mielestäni olisi tärkeä jos enemmän saataisiin infoa esim mahdollisesta tukiopetuksesta tai siitä onko sellaista edes mahdollista järjestää</a:t>
          </a:r>
          <a:endParaRPr lang="en-US" sz="1900" kern="1200"/>
        </a:p>
      </dsp:txBody>
      <dsp:txXfrm>
        <a:off x="1730984" y="1873999"/>
        <a:ext cx="4660290" cy="1498687"/>
      </dsp:txXfrm>
    </dsp:sp>
    <dsp:sp modelId="{8A0EA443-899D-4705-AE52-82A1932231BE}">
      <dsp:nvSpPr>
        <dsp:cNvPr id="0" name=""/>
        <dsp:cNvSpPr/>
      </dsp:nvSpPr>
      <dsp:spPr>
        <a:xfrm>
          <a:off x="0" y="3747359"/>
          <a:ext cx="6391275" cy="149868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8EA173-1026-400C-A8A3-0C2364BE120F}">
      <dsp:nvSpPr>
        <dsp:cNvPr id="0" name=""/>
        <dsp:cNvSpPr/>
      </dsp:nvSpPr>
      <dsp:spPr>
        <a:xfrm>
          <a:off x="453352" y="4084563"/>
          <a:ext cx="824278" cy="82427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9273BC-D318-4BD9-9029-18C62A3D6C8F}">
      <dsp:nvSpPr>
        <dsp:cNvPr id="0" name=""/>
        <dsp:cNvSpPr/>
      </dsp:nvSpPr>
      <dsp:spPr>
        <a:xfrm>
          <a:off x="1730984" y="3747359"/>
          <a:ext cx="4660290" cy="149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11" tIns="158611" rIns="158611" bIns="15861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b="0" kern="1200"/>
            <a:t>Aika nopeaa pitää yleensä olla tunnilla tehtävät tehtyä</a:t>
          </a:r>
          <a:endParaRPr lang="en-US" sz="1900" kern="1200"/>
        </a:p>
      </dsp:txBody>
      <dsp:txXfrm>
        <a:off x="1730984" y="3747359"/>
        <a:ext cx="4660290" cy="14986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BFD74-EBD0-47E6-BD32-BBA0F94B5083}">
      <dsp:nvSpPr>
        <dsp:cNvPr id="0" name=""/>
        <dsp:cNvSpPr/>
      </dsp:nvSpPr>
      <dsp:spPr>
        <a:xfrm>
          <a:off x="2819" y="965811"/>
          <a:ext cx="2013434" cy="1278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A290E9-751D-4CC5-8419-B6288671BF01}">
      <dsp:nvSpPr>
        <dsp:cNvPr id="0" name=""/>
        <dsp:cNvSpPr/>
      </dsp:nvSpPr>
      <dsp:spPr>
        <a:xfrm>
          <a:off x="226534" y="1178340"/>
          <a:ext cx="2013434" cy="12785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b="0" kern="1200"/>
            <a:t>Joku opettaja käyttää ehkä stereotyyppisesti, että tytöt olisivat enemmän tunnollisempia kuin pojat</a:t>
          </a:r>
          <a:endParaRPr lang="en-US" sz="1300" kern="1200"/>
        </a:p>
      </dsp:txBody>
      <dsp:txXfrm>
        <a:off x="263981" y="1215787"/>
        <a:ext cx="1938540" cy="1203636"/>
      </dsp:txXfrm>
    </dsp:sp>
    <dsp:sp modelId="{333D3AF9-F591-4348-88CC-AD8C63EBEAD8}">
      <dsp:nvSpPr>
        <dsp:cNvPr id="0" name=""/>
        <dsp:cNvSpPr/>
      </dsp:nvSpPr>
      <dsp:spPr>
        <a:xfrm>
          <a:off x="2463684" y="965811"/>
          <a:ext cx="2013434" cy="1278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C8302E-6E1B-4285-B7BC-06C2AF91D611}">
      <dsp:nvSpPr>
        <dsp:cNvPr id="0" name=""/>
        <dsp:cNvSpPr/>
      </dsp:nvSpPr>
      <dsp:spPr>
        <a:xfrm>
          <a:off x="2687399" y="1178340"/>
          <a:ext cx="2013434" cy="12785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b="0" kern="1200"/>
            <a:t>Palautetta saa muissa aineissa vähemmän kuin esimerkiksi äikässä ja englannissa/ruotsissa</a:t>
          </a:r>
          <a:endParaRPr lang="en-US" sz="1300" kern="1200"/>
        </a:p>
      </dsp:txBody>
      <dsp:txXfrm>
        <a:off x="2724846" y="1215787"/>
        <a:ext cx="1938540" cy="1203636"/>
      </dsp:txXfrm>
    </dsp:sp>
    <dsp:sp modelId="{3B8E7299-B58E-4FB4-898F-D31239B7081E}">
      <dsp:nvSpPr>
        <dsp:cNvPr id="0" name=""/>
        <dsp:cNvSpPr/>
      </dsp:nvSpPr>
      <dsp:spPr>
        <a:xfrm>
          <a:off x="4924548" y="965811"/>
          <a:ext cx="2013434" cy="1278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172E42-D043-44FE-B519-3A188299F3A5}">
      <dsp:nvSpPr>
        <dsp:cNvPr id="0" name=""/>
        <dsp:cNvSpPr/>
      </dsp:nvSpPr>
      <dsp:spPr>
        <a:xfrm>
          <a:off x="5148263" y="1178340"/>
          <a:ext cx="2013434" cy="12785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b="0" kern="1200"/>
            <a:t>kaikki ei aina kehu kaikkia</a:t>
          </a:r>
          <a:endParaRPr lang="en-US" sz="1300" kern="1200"/>
        </a:p>
      </dsp:txBody>
      <dsp:txXfrm>
        <a:off x="5185710" y="1215787"/>
        <a:ext cx="1938540" cy="1203636"/>
      </dsp:txXfrm>
    </dsp:sp>
    <dsp:sp modelId="{3C2E7EF7-AA69-495A-9F58-2BD49C5F57A0}">
      <dsp:nvSpPr>
        <dsp:cNvPr id="0" name=""/>
        <dsp:cNvSpPr/>
      </dsp:nvSpPr>
      <dsp:spPr>
        <a:xfrm>
          <a:off x="7385413" y="965811"/>
          <a:ext cx="2013434" cy="1278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A477B0-BA8F-4F59-B6EB-7468A1D58B11}">
      <dsp:nvSpPr>
        <dsp:cNvPr id="0" name=""/>
        <dsp:cNvSpPr/>
      </dsp:nvSpPr>
      <dsp:spPr>
        <a:xfrm>
          <a:off x="7609128" y="1178340"/>
          <a:ext cx="2013434" cy="12785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b="0" kern="1200"/>
            <a:t>Opettajat antaa huonompia arvosanoja oppilaille, joista ei tykkää</a:t>
          </a:r>
          <a:endParaRPr lang="en-US" sz="1300" kern="1200"/>
        </a:p>
      </dsp:txBody>
      <dsp:txXfrm>
        <a:off x="7646575" y="1215787"/>
        <a:ext cx="1938540" cy="12036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AFF0FE-7C52-4E1C-9E11-7DB7862BD538}">
      <dsp:nvSpPr>
        <dsp:cNvPr id="0" name=""/>
        <dsp:cNvSpPr/>
      </dsp:nvSpPr>
      <dsp:spPr>
        <a:xfrm>
          <a:off x="1174" y="184257"/>
          <a:ext cx="4124157" cy="26188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7A07CC-A791-4F9D-916C-03A2E7F47A66}">
      <dsp:nvSpPr>
        <dsp:cNvPr id="0" name=""/>
        <dsp:cNvSpPr/>
      </dsp:nvSpPr>
      <dsp:spPr>
        <a:xfrm>
          <a:off x="459414" y="619585"/>
          <a:ext cx="4124157" cy="26188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900" b="0" kern="1200"/>
            <a:t>Anonyymisti haluttu Jodel sovelluksessa että opiskelija vaihtaisi koulua koska haisee pahalle</a:t>
          </a:r>
          <a:endParaRPr lang="en-US" sz="2900" kern="1200"/>
        </a:p>
      </dsp:txBody>
      <dsp:txXfrm>
        <a:off x="536117" y="696288"/>
        <a:ext cx="3970751" cy="2465433"/>
      </dsp:txXfrm>
    </dsp:sp>
    <dsp:sp modelId="{8503784C-E5E2-4293-827B-BD55DC2663D6}">
      <dsp:nvSpPr>
        <dsp:cNvPr id="0" name=""/>
        <dsp:cNvSpPr/>
      </dsp:nvSpPr>
      <dsp:spPr>
        <a:xfrm>
          <a:off x="5041811" y="184257"/>
          <a:ext cx="4124157" cy="26188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227B11-5D1E-4F18-898B-C098C15F2845}">
      <dsp:nvSpPr>
        <dsp:cNvPr id="0" name=""/>
        <dsp:cNvSpPr/>
      </dsp:nvSpPr>
      <dsp:spPr>
        <a:xfrm>
          <a:off x="5500051" y="619585"/>
          <a:ext cx="4124157" cy="26188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900" b="0" kern="1200"/>
            <a:t>Haukkuvaa yms, ei kyllä koske juuri lukiolaisia</a:t>
          </a:r>
          <a:endParaRPr lang="en-US" sz="2900" kern="1200"/>
        </a:p>
      </dsp:txBody>
      <dsp:txXfrm>
        <a:off x="5576754" y="696288"/>
        <a:ext cx="3970751" cy="2465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6371F15B-171C-407B-BEF1-4FB3DC88C477}" type="datetimeFigureOut">
              <a:rPr lang="fi-FI" smtClean="0"/>
              <a:t>26.1.2026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961E92AA-F651-4213-9CAE-E9F5F7EDF0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7474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1F15B-171C-407B-BEF1-4FB3DC88C477}" type="datetimeFigureOut">
              <a:rPr lang="fi-FI" smtClean="0"/>
              <a:t>26.1.2026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92AA-F651-4213-9CAE-E9F5F7EDF0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4338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1F15B-171C-407B-BEF1-4FB3DC88C477}" type="datetimeFigureOut">
              <a:rPr lang="fi-FI" smtClean="0"/>
              <a:t>26.1.2026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92AA-F651-4213-9CAE-E9F5F7EDF0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7946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1F15B-171C-407B-BEF1-4FB3DC88C477}" type="datetimeFigureOut">
              <a:rPr lang="fi-FI" smtClean="0"/>
              <a:t>26.1.2026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92AA-F651-4213-9CAE-E9F5F7EDF0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857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1F15B-171C-407B-BEF1-4FB3DC88C477}" type="datetimeFigureOut">
              <a:rPr lang="fi-FI" smtClean="0"/>
              <a:t>26.1.2026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92AA-F651-4213-9CAE-E9F5F7EDF0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5480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1F15B-171C-407B-BEF1-4FB3DC88C477}" type="datetimeFigureOut">
              <a:rPr lang="fi-FI" smtClean="0"/>
              <a:t>26.1.2026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92AA-F651-4213-9CAE-E9F5F7EDF0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7868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1F15B-171C-407B-BEF1-4FB3DC88C477}" type="datetimeFigureOut">
              <a:rPr lang="fi-FI" smtClean="0"/>
              <a:t>26.1.2026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92AA-F651-4213-9CAE-E9F5F7EDF0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5773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6371F15B-171C-407B-BEF1-4FB3DC88C477}" type="datetimeFigureOut">
              <a:rPr lang="fi-FI" smtClean="0"/>
              <a:t>26.1.2026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92AA-F651-4213-9CAE-E9F5F7EDF0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4431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6371F15B-171C-407B-BEF1-4FB3DC88C477}" type="datetimeFigureOut">
              <a:rPr lang="fi-FI" smtClean="0"/>
              <a:t>26.1.2026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92AA-F651-4213-9CAE-E9F5F7EDF0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8067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1F15B-171C-407B-BEF1-4FB3DC88C477}" type="datetimeFigureOut">
              <a:rPr lang="fi-FI" smtClean="0"/>
              <a:t>26.1.2026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92AA-F651-4213-9CAE-E9F5F7EDF0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7090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1F15B-171C-407B-BEF1-4FB3DC88C477}" type="datetimeFigureOut">
              <a:rPr lang="fi-FI" smtClean="0"/>
              <a:t>26.1.2026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92AA-F651-4213-9CAE-E9F5F7EDF0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0694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1F15B-171C-407B-BEF1-4FB3DC88C477}" type="datetimeFigureOut">
              <a:rPr lang="fi-FI" smtClean="0"/>
              <a:t>26.1.2026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92AA-F651-4213-9CAE-E9F5F7EDF0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5299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1F15B-171C-407B-BEF1-4FB3DC88C477}" type="datetimeFigureOut">
              <a:rPr lang="fi-FI" smtClean="0"/>
              <a:t>26.1.2026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92AA-F651-4213-9CAE-E9F5F7EDF0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4755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1F15B-171C-407B-BEF1-4FB3DC88C477}" type="datetimeFigureOut">
              <a:rPr lang="fi-FI" smtClean="0"/>
              <a:t>26.1.2026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92AA-F651-4213-9CAE-E9F5F7EDF0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1155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1F15B-171C-407B-BEF1-4FB3DC88C477}" type="datetimeFigureOut">
              <a:rPr lang="fi-FI" smtClean="0"/>
              <a:t>26.1.2026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92AA-F651-4213-9CAE-E9F5F7EDF0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2324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1F15B-171C-407B-BEF1-4FB3DC88C477}" type="datetimeFigureOut">
              <a:rPr lang="fi-FI" smtClean="0"/>
              <a:t>26.1.2026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92AA-F651-4213-9CAE-E9F5F7EDF0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0040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1F15B-171C-407B-BEF1-4FB3DC88C477}" type="datetimeFigureOut">
              <a:rPr lang="fi-FI" smtClean="0"/>
              <a:t>26.1.2026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92AA-F651-4213-9CAE-E9F5F7EDF0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0531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371F15B-171C-407B-BEF1-4FB3DC88C477}" type="datetimeFigureOut">
              <a:rPr lang="fi-FI" smtClean="0"/>
              <a:t>26.1.2026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fi-FI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961E92AA-F651-4213-9CAE-E9F5F7EDF0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5265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B1CD49-3143-675E-8353-2230BFB9D0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Simon lukion tasa-arvo- ja yhdenvertaisuuskysely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2F7097F-4A29-7A84-1FD4-41743B1232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Joulukuu 2025</a:t>
            </a:r>
          </a:p>
        </p:txBody>
      </p:sp>
    </p:spTree>
    <p:extLst>
      <p:ext uri="{BB962C8B-B14F-4D97-AF65-F5344CB8AC3E}">
        <p14:creationId xmlns:p14="http://schemas.microsoft.com/office/powerpoint/2010/main" val="3905980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3" name="Group 9222">
            <a:extLst>
              <a:ext uri="{FF2B5EF4-FFF2-40B4-BE49-F238E27FC236}">
                <a16:creationId xmlns:a16="http://schemas.microsoft.com/office/drawing/2014/main" id="{DDA34B8A-FA8D-4E16-AD72-7B60B1C25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224" name="Rectangle 9223">
              <a:extLst>
                <a:ext uri="{FF2B5EF4-FFF2-40B4-BE49-F238E27FC236}">
                  <a16:creationId xmlns:a16="http://schemas.microsoft.com/office/drawing/2014/main" id="{6885D229-60DD-4D71-8181-10E781C149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9225" name="Oval 9224">
              <a:extLst>
                <a:ext uri="{FF2B5EF4-FFF2-40B4-BE49-F238E27FC236}">
                  <a16:creationId xmlns:a16="http://schemas.microsoft.com/office/drawing/2014/main" id="{0B0DAA45-BE66-4F0C-93A6-519D94107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9226" name="Oval 9225">
              <a:extLst>
                <a:ext uri="{FF2B5EF4-FFF2-40B4-BE49-F238E27FC236}">
                  <a16:creationId xmlns:a16="http://schemas.microsoft.com/office/drawing/2014/main" id="{EF449A3D-A43B-4688-BD89-35734D007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9227" name="Oval 9226">
              <a:extLst>
                <a:ext uri="{FF2B5EF4-FFF2-40B4-BE49-F238E27FC236}">
                  <a16:creationId xmlns:a16="http://schemas.microsoft.com/office/drawing/2014/main" id="{74E9975C-AF3D-48EF-B3F0-112A01A382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9228" name="Oval 9227">
              <a:extLst>
                <a:ext uri="{FF2B5EF4-FFF2-40B4-BE49-F238E27FC236}">
                  <a16:creationId xmlns:a16="http://schemas.microsoft.com/office/drawing/2014/main" id="{CF00A076-2FEA-40D1-8F85-842481797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9229" name="Oval 9228">
              <a:extLst>
                <a:ext uri="{FF2B5EF4-FFF2-40B4-BE49-F238E27FC236}">
                  <a16:creationId xmlns:a16="http://schemas.microsoft.com/office/drawing/2014/main" id="{A2E68741-6133-4CAA-BF3C-F0E6CF40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9230" name="Freeform 5">
              <a:extLst>
                <a:ext uri="{FF2B5EF4-FFF2-40B4-BE49-F238E27FC236}">
                  <a16:creationId xmlns:a16="http://schemas.microsoft.com/office/drawing/2014/main" id="{76C01C64-4A8B-42FC-93C5-2D6A3EBAB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9231" name="Freeform 5">
              <a:extLst>
                <a:ext uri="{FF2B5EF4-FFF2-40B4-BE49-F238E27FC236}">
                  <a16:creationId xmlns:a16="http://schemas.microsoft.com/office/drawing/2014/main" id="{D969AEA9-C1EE-45E1-9964-D9705492E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9232" name="Freeform 5">
              <a:extLst>
                <a:ext uri="{FF2B5EF4-FFF2-40B4-BE49-F238E27FC236}">
                  <a16:creationId xmlns:a16="http://schemas.microsoft.com/office/drawing/2014/main" id="{4845E67D-4E5B-44B3-AB74-5E95C839E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9234" name="Rectangle 9233">
            <a:extLst>
              <a:ext uri="{FF2B5EF4-FFF2-40B4-BE49-F238E27FC236}">
                <a16:creationId xmlns:a16="http://schemas.microsoft.com/office/drawing/2014/main" id="{079CE317-680B-449C-A423-71C1FE06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9236" name="Rectangle 9235">
            <a:extLst>
              <a:ext uri="{FF2B5EF4-FFF2-40B4-BE49-F238E27FC236}">
                <a16:creationId xmlns:a16="http://schemas.microsoft.com/office/drawing/2014/main" id="{643780CE-2BE5-46F6-97B2-60DF30217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9238" name="Freeform: Shape 9237">
            <a:extLst>
              <a:ext uri="{FF2B5EF4-FFF2-40B4-BE49-F238E27FC236}">
                <a16:creationId xmlns:a16="http://schemas.microsoft.com/office/drawing/2014/main" id="{61A87A49-68E6-459E-A5A6-46229FF42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9240" name="Freeform 5">
            <a:extLst>
              <a:ext uri="{FF2B5EF4-FFF2-40B4-BE49-F238E27FC236}">
                <a16:creationId xmlns:a16="http://schemas.microsoft.com/office/drawing/2014/main" id="{F6ACD5FC-CAFE-48EB-B765-60EED2E0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pic>
        <p:nvPicPr>
          <p:cNvPr id="9218" name="Picture 2" descr="Formsin vastausdiagrammi. Kysymyksen otsikko: Simon lukion viestintä on avointa, toimivaa ja tavoittaa kaikki oppilaitosyhteisön jäsenet.. Vastausten määrä: 32 vastausta.">
            <a:extLst>
              <a:ext uri="{FF2B5EF4-FFF2-40B4-BE49-F238E27FC236}">
                <a16:creationId xmlns:a16="http://schemas.microsoft.com/office/drawing/2014/main" id="{D5A48E33-6D57-3A95-485E-BD35B869D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4607" y="2086778"/>
            <a:ext cx="6391533" cy="268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42" name="Rectangle 9241">
            <a:extLst>
              <a:ext uri="{FF2B5EF4-FFF2-40B4-BE49-F238E27FC236}">
                <a16:creationId xmlns:a16="http://schemas.microsoft.com/office/drawing/2014/main" id="{9F33B405-D785-4738-B1C0-6A0AA5E9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9244" name="Oval 9243">
            <a:extLst>
              <a:ext uri="{FF2B5EF4-FFF2-40B4-BE49-F238E27FC236}">
                <a16:creationId xmlns:a16="http://schemas.microsoft.com/office/drawing/2014/main" id="{4233DC0E-DE6C-4FB6-A529-51B162641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9246" name="Oval 9245">
            <a:extLst>
              <a:ext uri="{FF2B5EF4-FFF2-40B4-BE49-F238E27FC236}">
                <a16:creationId xmlns:a16="http://schemas.microsoft.com/office/drawing/2014/main" id="{3870477F-E451-4BC3-863F-0E2FC5728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70E54B85-B615-34DD-1658-93691C93FAF6}"/>
              </a:ext>
            </a:extLst>
          </p:cNvPr>
          <p:cNvSpPr txBox="1"/>
          <p:nvPr/>
        </p:nvSpPr>
        <p:spPr>
          <a:xfrm>
            <a:off x="1154955" y="2120900"/>
            <a:ext cx="3133726" cy="3898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rgbClr val="FFFFFF"/>
                </a:solidFill>
              </a:rPr>
              <a:t>VIESTINNÄN AVOIMUUS</a:t>
            </a:r>
            <a:r>
              <a:rPr lang="en-US">
                <a:solidFill>
                  <a:srgbClr val="FFFFFF"/>
                </a:solidFill>
                <a:effectLst/>
              </a:rPr>
              <a:t>VIESTINNÄN AVOIMUUS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248" name="Freeform 5">
            <a:extLst>
              <a:ext uri="{FF2B5EF4-FFF2-40B4-BE49-F238E27FC236}">
                <a16:creationId xmlns:a16="http://schemas.microsoft.com/office/drawing/2014/main" id="{B4A81DE1-E2BC-4A31-99EE-71350421B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54444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ormsin vastausdiagrammi. Kysymyksen otsikko: Simon lukion opiskelijakunnan toiminta on avointa ja tasapuolista kaikille.. Vastausten määrä: 32 vastausta.">
            <a:extLst>
              <a:ext uri="{FF2B5EF4-FFF2-40B4-BE49-F238E27FC236}">
                <a16:creationId xmlns:a16="http://schemas.microsoft.com/office/drawing/2014/main" id="{D8FA343D-BDA1-6697-3A5D-987B77B8F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925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5BE4897-C7A1-4E8C-B5A5-8797DAC6D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C300240B-912F-4AD7-AE1B-923B3F987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421EF78-B00C-42F8-8908-2CF3E417C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F3E0A6DF-2313-4EC2-B95B-212CD4861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A2A59B1E-B7B8-F91C-0574-E056DD5F6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674" y="1646768"/>
            <a:ext cx="2942210" cy="102023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sz="2400" dirty="0">
                <a:solidFill>
                  <a:schemeClr val="tx1"/>
                </a:solidFill>
              </a:rPr>
              <a:t>Onko sinulla viestinnän avoimuuteen liittyviä kommentteja tai kehitysideoita? (Vapaaehtoinen)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083B194-504C-4B70-B8F6-80C51076F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9BF1AE2-40FC-4B8F-B531-AB84540A2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C4EB7C1-42EF-4F28-AF4F-02E879CB6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218D8794-13D1-3716-0AA3-956EBC4F85F5}"/>
              </a:ext>
            </a:extLst>
          </p:cNvPr>
          <p:cNvSpPr txBox="1"/>
          <p:nvPr/>
        </p:nvSpPr>
        <p:spPr>
          <a:xfrm>
            <a:off x="5334476" y="1677879"/>
            <a:ext cx="60976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i-FI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Oppilaskunnan tekemiä ideoita voisi ehdotella yleisesti myös kaikille opiskelijoille ja kysellä heidän mielipidettään enemmän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7222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ormsin vastausdiagrammi. Kysymyksen otsikko: Simon lukiossa opettajat ovat tietoisia oppimisen tuen tarpeistani.. Vastausten määrä: 32 vastausta.">
            <a:extLst>
              <a:ext uri="{FF2B5EF4-FFF2-40B4-BE49-F238E27FC236}">
                <a16:creationId xmlns:a16="http://schemas.microsoft.com/office/drawing/2014/main" id="{5BFF939B-44C3-DA3B-DE21-939CE004E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354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ormsin vastausdiagrammi. Kysymyksen otsikko: Simon lukiossa on riittävästi saatavilla opiskelun henkilökohtaista tukea, esimerkiksi tukiopetusta.. Vastausten määrä: 32 vastausta.">
            <a:extLst>
              <a:ext uri="{FF2B5EF4-FFF2-40B4-BE49-F238E27FC236}">
                <a16:creationId xmlns:a16="http://schemas.microsoft.com/office/drawing/2014/main" id="{A1306C32-52A5-6032-166D-087EB5BB6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40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6" name="Otsikko 5">
            <a:extLst>
              <a:ext uri="{FF2B5EF4-FFF2-40B4-BE49-F238E27FC236}">
                <a16:creationId xmlns:a16="http://schemas.microsoft.com/office/drawing/2014/main" id="{DBF295D5-1536-CDD3-8664-5C48FE29F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>
                <a:solidFill>
                  <a:srgbClr val="EBEBEB"/>
                </a:solidFill>
                <a:effectLst/>
              </a:rPr>
              <a:t>Onko sinulla opiskelun tukeen liittyviä kommentteja tai kehitysideoita? (Vapaaehtoinen)</a:t>
            </a:r>
            <a:endParaRPr lang="en-US" sz="2500">
              <a:solidFill>
                <a:srgbClr val="EBEBEB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graphicFrame>
        <p:nvGraphicFramePr>
          <p:cNvPr id="9" name="Tekstiruutu 4">
            <a:extLst>
              <a:ext uri="{FF2B5EF4-FFF2-40B4-BE49-F238E27FC236}">
                <a16:creationId xmlns:a16="http://schemas.microsoft.com/office/drawing/2014/main" id="{214F5DFE-4066-B231-81FC-3DDE942A47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4908754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0190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3" name="Group 14342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344" name="Rectangle 14343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14345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14347" name="Rectangle 14346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pic>
        <p:nvPicPr>
          <p:cNvPr id="14338" name="Picture 2" descr="Formsin vastausdiagrammi. Kysymyksen otsikko: Opiskelijat saavat opettajilta palautetta tasa-arvoisesti sukupuolesta riippumatta.. Vastausten määrä: 32 vastausta.">
            <a:extLst>
              <a:ext uri="{FF2B5EF4-FFF2-40B4-BE49-F238E27FC236}">
                <a16:creationId xmlns:a16="http://schemas.microsoft.com/office/drawing/2014/main" id="{335D2980-3B6B-ED1D-C3A2-C4B522F3F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957"/>
          <a:stretch>
            <a:fillRect/>
          </a:stretch>
        </p:blipFill>
        <p:spPr bwMode="auto">
          <a:xfrm>
            <a:off x="1" y="-5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9" name="Freeform: Shape 14348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51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B0556EA0-1C2C-145E-B36B-B004762E8E5C}"/>
              </a:ext>
            </a:extLst>
          </p:cNvPr>
          <p:cNvSpPr txBox="1"/>
          <p:nvPr/>
        </p:nvSpPr>
        <p:spPr>
          <a:xfrm>
            <a:off x="892199" y="4854346"/>
            <a:ext cx="10407602" cy="8680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TASA-ARVON TOTEUTUMINEN</a:t>
            </a:r>
          </a:p>
        </p:txBody>
      </p:sp>
      <p:sp>
        <p:nvSpPr>
          <p:cNvPr id="14353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2856" y="3785499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280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2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Rectangle 13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6" name="Otsikko 5">
            <a:extLst>
              <a:ext uri="{FF2B5EF4-FFF2-40B4-BE49-F238E27FC236}">
                <a16:creationId xmlns:a16="http://schemas.microsoft.com/office/drawing/2014/main" id="{95FF5096-33C0-7851-FCAA-2D9631184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rgbClr val="FFFFFF"/>
                </a:solidFill>
                <a:effectLst/>
              </a:rPr>
              <a:t>Jos vastasit "osin eri mieltä" tai "täysin eri mieltä", miten epätasa-arvoisuus ilmenee?</a:t>
            </a: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graphicFrame>
        <p:nvGraphicFramePr>
          <p:cNvPr id="23" name="Tekstiruutu 4">
            <a:extLst>
              <a:ext uri="{FF2B5EF4-FFF2-40B4-BE49-F238E27FC236}">
                <a16:creationId xmlns:a16="http://schemas.microsoft.com/office/drawing/2014/main" id="{9AAABE88-10C8-48DD-64AA-7DBBE4B4AE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7975378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07673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ormsin vastausdiagrammi. Kysymyksen otsikko: Opiskelijoiden opintosuorituksia arvioidaan tasa-arvoisesti sukupuolesta riippumatta.. Vastausten määrä: 32 vastausta.">
            <a:extLst>
              <a:ext uri="{FF2B5EF4-FFF2-40B4-BE49-F238E27FC236}">
                <a16:creationId xmlns:a16="http://schemas.microsoft.com/office/drawing/2014/main" id="{0A049911-D009-4936-3B07-0590A09AF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654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ormsin vastausdiagrammi. Kysymyksen otsikko: Opettajat asettavat samanlaiset vaatimukset kaikille opiskelijoille sukupuolesta riippumatta.. Vastausten määrä: 32 vastausta.">
            <a:extLst>
              <a:ext uri="{FF2B5EF4-FFF2-40B4-BE49-F238E27FC236}">
                <a16:creationId xmlns:a16="http://schemas.microsoft.com/office/drawing/2014/main" id="{283F1732-4C97-1372-3861-E7268F61F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221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ormsin vastausdiagrammi. Kysymyksen otsikko: Sukupuoli. Vastausten määrä: 32 vastausta.">
            <a:extLst>
              <a:ext uri="{FF2B5EF4-FFF2-40B4-BE49-F238E27FC236}">
                <a16:creationId xmlns:a16="http://schemas.microsoft.com/office/drawing/2014/main" id="{A72978A0-8842-59A1-05BA-B46DD5ACD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271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ormsin vastausdiagrammi. Kysymyksen otsikko: Opettajat kannustavat opiskelijoita sukupuolesta riippumatta yhtä paljon.. Vastausten määrä: 32 vastausta.">
            <a:extLst>
              <a:ext uri="{FF2B5EF4-FFF2-40B4-BE49-F238E27FC236}">
                <a16:creationId xmlns:a16="http://schemas.microsoft.com/office/drawing/2014/main" id="{05D306BB-1214-06E0-41A9-078B687D7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992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ormsin vastausdiagrammi. Kysymyksen otsikko: Oppilaitoksen tavat ja käytänteet ovat samanlaisia eri sukupuolille.. Vastausten määrä: 32 vastausta.">
            <a:extLst>
              <a:ext uri="{FF2B5EF4-FFF2-40B4-BE49-F238E27FC236}">
                <a16:creationId xmlns:a16="http://schemas.microsoft.com/office/drawing/2014/main" id="{2268F564-145A-F956-0954-619F8686A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194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ormsin vastausdiagrammi. Kysymyksen otsikko: Oppilaitoksen tavat ja käytänteet ovat samanlaisia eri vuosikurssien opiskelijoille.. Vastausten määrä: 32 vastausta.">
            <a:extLst>
              <a:ext uri="{FF2B5EF4-FFF2-40B4-BE49-F238E27FC236}">
                <a16:creationId xmlns:a16="http://schemas.microsoft.com/office/drawing/2014/main" id="{35EEB31A-C5E9-09BB-4B64-01F49F098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861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8A3F98B3-7684-FEA6-141A-84AE6A0B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>
                <a:solidFill>
                  <a:srgbClr val="EBEBEB"/>
                </a:solidFill>
                <a:effectLst/>
              </a:rPr>
              <a:t>Jos vastasit "osin eri mieltä" tai "täysin eri mieltä", miten epätasa-arvoisuus ilmenee?</a:t>
            </a:r>
            <a:endParaRPr lang="en-US" sz="3200">
              <a:solidFill>
                <a:srgbClr val="EBEBEB"/>
              </a:solidFill>
            </a:endParaRP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3DACAED8-1DA6-0A00-ACFB-0F44B0C03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/>
            <a:r>
              <a:rPr lang="en-US" sz="2000">
                <a:effectLst/>
              </a:rPr>
              <a:t>siellä on pelottavia ykkösiä ja kakkosia ja en uskalla mennä sinne käytävälle :(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9789465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ormsin vastausdiagrammi. Kysymyksen otsikko: Simon lukion opinto-ohjaus on sukupuolineutraalia.. Vastausten määrä: 32 vastausta.">
            <a:extLst>
              <a:ext uri="{FF2B5EF4-FFF2-40B4-BE49-F238E27FC236}">
                <a16:creationId xmlns:a16="http://schemas.microsoft.com/office/drawing/2014/main" id="{42543394-38CF-4E10-43A6-58EBF97AC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4924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ormsin vastausdiagrammi. Kysymyksen otsikko: Opiskelijat saavat sukupuolestaan riippumatta informaatiota eri ammattialoista riittävän monipuolisesti.. Vastausten määrä: 32 vastausta.">
            <a:extLst>
              <a:ext uri="{FF2B5EF4-FFF2-40B4-BE49-F238E27FC236}">
                <a16:creationId xmlns:a16="http://schemas.microsoft.com/office/drawing/2014/main" id="{B5BD47FD-00F6-ACF8-F65A-FDD529F17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12192000" cy="552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4553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ormsin vastausdiagrammi. Kysymyksen otsikko: Toteutuuko mielestäsi Simon lukiossa opetuksen sukupuolisensitiivisyys?. Vastausten määrä: 32 vastausta.">
            <a:extLst>
              <a:ext uri="{FF2B5EF4-FFF2-40B4-BE49-F238E27FC236}">
                <a16:creationId xmlns:a16="http://schemas.microsoft.com/office/drawing/2014/main" id="{44DE4640-D910-B897-9014-372EF988C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808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7B3BB860-0E75-7E5A-D8BD-3AD46318F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solidFill>
                  <a:srgbClr val="EBEBEB"/>
                </a:solidFill>
                <a:effectLst/>
              </a:rPr>
              <a:t>Onko sinulla kommentteja sukupuolisensitiivisyyden toteutumiseen liittyen? (Vapaaehtoinen)</a:t>
            </a:r>
            <a:endParaRPr lang="en-US" sz="2000">
              <a:solidFill>
                <a:srgbClr val="EBEBEB"/>
              </a:solidFill>
            </a:endParaRP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BF3DA24E-61D0-3043-ECBD-803A94E1C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effectLst/>
              </a:rPr>
              <a:t>On hyvä että kannustetaan eri aloille sukupuolista riippumatta jne ja ei ole kaltoinkohtelua esim opetuksessa, missä jaoteltaisiin opiskelijoita sukupuolen mukaan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7642509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9" name="Group 23558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3560" name="Rectangle 23559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23561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23563" name="Rectangle 23562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2666B86A-D6F4-EC01-604C-943DAD1A79AE}"/>
              </a:ext>
            </a:extLst>
          </p:cNvPr>
          <p:cNvSpPr txBox="1"/>
          <p:nvPr/>
        </p:nvSpPr>
        <p:spPr>
          <a:xfrm>
            <a:off x="1154955" y="4834467"/>
            <a:ext cx="8825658" cy="5863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>
                <a:solidFill>
                  <a:schemeClr val="bg2"/>
                </a:solidFill>
                <a:effectLst/>
                <a:latin typeface="+mj-lt"/>
                <a:ea typeface="+mj-ea"/>
                <a:cs typeface="+mj-cs"/>
              </a:rPr>
              <a:t>SYRJINNÄN KOKEMUKSET</a:t>
            </a:r>
            <a:endParaRPr lang="en-US" sz="360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3554" name="Picture 2" descr="Formsin vastausdiagrammi. Kysymyksen otsikko: Koetko kuuluvasi johonkin syrjimisvaarassa olevaan ryhmään (esimerkiksi seksuaalisen suuntautumisen, vakaumuksen tai vammaisuuden perusteella)?. Vastausten määrä: 32 vastausta.">
            <a:extLst>
              <a:ext uri="{FF2B5EF4-FFF2-40B4-BE49-F238E27FC236}">
                <a16:creationId xmlns:a16="http://schemas.microsoft.com/office/drawing/2014/main" id="{84AFB9D5-50B9-5D7F-3FC0-B7D1DD5E7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5" b="-1"/>
          <a:stretch>
            <a:fillRect/>
          </a:stretch>
        </p:blipFill>
        <p:spPr bwMode="auto">
          <a:xfrm>
            <a:off x="1154953" y="471949"/>
            <a:ext cx="8825659" cy="4100058"/>
          </a:xfrm>
          <a:prstGeom prst="rect">
            <a:avLst/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8537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ormsin vastausdiagrammi. Kysymyksen otsikko: Jos vastasit &quot;kyllä&quot;, koetko voivasi Simon lukiossa ilmaista kuuluvasi kyseiseen ryhmään ilman pelkoa syrjinnästä?. Vastausten määrä: 32 vastausta.">
            <a:extLst>
              <a:ext uri="{FF2B5EF4-FFF2-40B4-BE49-F238E27FC236}">
                <a16:creationId xmlns:a16="http://schemas.microsoft.com/office/drawing/2014/main" id="{5873E09F-445D-27B4-825B-DB8946A8A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12192000" cy="552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759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ormsin vastausdiagrammi. Kysymyksen otsikko: Vuosikurssi. Vastausten määrä: 32 vastausta.">
            <a:extLst>
              <a:ext uri="{FF2B5EF4-FFF2-40B4-BE49-F238E27FC236}">
                <a16:creationId xmlns:a16="http://schemas.microsoft.com/office/drawing/2014/main" id="{D54459E0-AADE-0759-3861-BA5309D4A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775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ormsin vastausdiagrammi. Kysymyksen otsikko: Oletko kokenut ITSEESI kohdistuvaa syrjintää Simon lukiossa kuluneen vuoden aikana?. Vastausten määrä: 32 vastausta.">
            <a:extLst>
              <a:ext uri="{FF2B5EF4-FFF2-40B4-BE49-F238E27FC236}">
                <a16:creationId xmlns:a16="http://schemas.microsoft.com/office/drawing/2014/main" id="{FE52631A-587C-A15E-A272-721BC1967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5994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ormsin vastausdiagrammi. Kysymyksen otsikko: Jos vastasit edelliseen kysymykseen &quot;kyllä&quot;, mikä mielestäsi oli syrjinnän syy? (Voit valita useita). Vastausten määrä: 4 vastausta.">
            <a:extLst>
              <a:ext uri="{FF2B5EF4-FFF2-40B4-BE49-F238E27FC236}">
                <a16:creationId xmlns:a16="http://schemas.microsoft.com/office/drawing/2014/main" id="{CAD59505-8935-89E4-3542-24E394988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988"/>
            <a:ext cx="12192000" cy="578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6618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ormsin vastausdiagrammi. Kysymyksen otsikko: Kenen taholta kokemasi syrjintä on tapahtunut? (Vapaaehtoinen). Vastausten määrä: 4 vastausta.">
            <a:extLst>
              <a:ext uri="{FF2B5EF4-FFF2-40B4-BE49-F238E27FC236}">
                <a16:creationId xmlns:a16="http://schemas.microsoft.com/office/drawing/2014/main" id="{BFE49D52-B3CA-CE97-8429-87C4BD2C1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988"/>
            <a:ext cx="12192000" cy="578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0905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ormsin vastausdiagrammi. Kysymyksen otsikko: Kenelle kerroit kokemastasi syrjinnästä?. Vastausten määrä: 4 vastausta.">
            <a:extLst>
              <a:ext uri="{FF2B5EF4-FFF2-40B4-BE49-F238E27FC236}">
                <a16:creationId xmlns:a16="http://schemas.microsoft.com/office/drawing/2014/main" id="{FA575D25-556F-B9F2-BA45-FCF0CF75A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988"/>
            <a:ext cx="12192000" cy="578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1431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ormsin vastausdiagrammi. Kysymyksen otsikko: Puututtiinko kokemaasi syrjintään? (Vapaaehtoinen). Vastausten määrä: 4 vastausta.">
            <a:extLst>
              <a:ext uri="{FF2B5EF4-FFF2-40B4-BE49-F238E27FC236}">
                <a16:creationId xmlns:a16="http://schemas.microsoft.com/office/drawing/2014/main" id="{B1CD6003-ABB6-8875-A47B-FF69036A1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6552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ormsin vastausdiagrammi. Kysymyksen otsikko: Oletko HAVAINNUT koulussamme (muihin kuin itseesi kohdistuvaa) syrjivää menettelyä viimeisen vuoden aikana koskien. Vastausten määrä: 32 vastausta.">
            <a:extLst>
              <a:ext uri="{FF2B5EF4-FFF2-40B4-BE49-F238E27FC236}">
                <a16:creationId xmlns:a16="http://schemas.microsoft.com/office/drawing/2014/main" id="{B5179D5B-183C-76B3-922B-FEC6DF67A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8772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ormsin vastausdiagrammi. Kysymyksen otsikko: Kenen taholta havaitsemasi syrjintä on tapahtunut?. Vastausten määrä: 10 vastausta.">
            <a:extLst>
              <a:ext uri="{FF2B5EF4-FFF2-40B4-BE49-F238E27FC236}">
                <a16:creationId xmlns:a16="http://schemas.microsoft.com/office/drawing/2014/main" id="{072112A4-AAC7-C985-5F20-5022A8EE1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988"/>
            <a:ext cx="12192000" cy="578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3585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6" name="Otsikko 5">
            <a:extLst>
              <a:ext uri="{FF2B5EF4-FFF2-40B4-BE49-F238E27FC236}">
                <a16:creationId xmlns:a16="http://schemas.microsoft.com/office/drawing/2014/main" id="{F4C7C8B5-1A72-BF18-C302-B833B99A3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>
                <a:solidFill>
                  <a:srgbClr val="FFFFFF"/>
                </a:solidFill>
                <a:effectLst/>
              </a:rPr>
              <a:t>Millaista havaitsemasi syrjintä on ollut luonteeltaan?</a:t>
            </a:r>
            <a:endParaRPr lang="en-US" sz="2500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graphicFrame>
        <p:nvGraphicFramePr>
          <p:cNvPr id="9" name="Tekstiruutu 4">
            <a:extLst>
              <a:ext uri="{FF2B5EF4-FFF2-40B4-BE49-F238E27FC236}">
                <a16:creationId xmlns:a16="http://schemas.microsoft.com/office/drawing/2014/main" id="{795B9FF7-0B4E-056E-F82D-6FF4B42A0A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3521175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3173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ormsin vastausdiagrammi. Kysymyksen otsikko: Onko tiedossasi, että havaitsemaasi syrjintään on puututtu? (Vapaaehtoinen). Vastausten määrä: 9 vastausta.">
            <a:extLst>
              <a:ext uri="{FF2B5EF4-FFF2-40B4-BE49-F238E27FC236}">
                <a16:creationId xmlns:a16="http://schemas.microsoft.com/office/drawing/2014/main" id="{3CE63198-E1CE-BF13-3428-084FD1B4C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8436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314C310-850D-4491-AA52-C75BEA68B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4EC3799-3F52-48CE-85CC-83AED368E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FC2939-BF10-4CBC-904B-74A17D4B9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266B6D5D-11B6-40A6-9CEF-F0B0D104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6" name="Otsikko 5">
            <a:extLst>
              <a:ext uri="{FF2B5EF4-FFF2-40B4-BE49-F238E27FC236}">
                <a16:creationId xmlns:a16="http://schemas.microsoft.com/office/drawing/2014/main" id="{EF061D0F-1129-57A7-2E92-8A301A2CE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247" y="1085549"/>
            <a:ext cx="3430947" cy="46869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>
                <a:solidFill>
                  <a:schemeClr val="tx1"/>
                </a:solidFill>
                <a:effectLst/>
              </a:rPr>
              <a:t>Onko sinulla kommentteja syrjinnän kokemuksiin tai sitä koskeviin kysymyksiin liittyen?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89E20C7-BB50-4317-93C7-90C8ED80B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F24F7B88-130E-92EF-DF9E-A1F3B5C10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1399" y="1085549"/>
            <a:ext cx="5579707" cy="46869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/>
            <a:r>
              <a:rPr lang="en-US">
                <a:solidFill>
                  <a:schemeClr val="tx1"/>
                </a:solidFill>
                <a:effectLst/>
              </a:rPr>
              <a:t>Jos syrjintää tapahtuu se ei ole kovin äänekästä tai näkyvää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9257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3" name="Group 4102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104" name="Rectangle 4103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4105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4109" name="Freeform 5">
            <a:extLst>
              <a:ext uri="{FF2B5EF4-FFF2-40B4-BE49-F238E27FC236}">
                <a16:creationId xmlns:a16="http://schemas.microsoft.com/office/drawing/2014/main" id="{11CAC6F2-0806-417B-BF5D-5AEF6195F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4111" name="Rectangle 4110">
            <a:extLst>
              <a:ext uri="{FF2B5EF4-FFF2-40B4-BE49-F238E27FC236}">
                <a16:creationId xmlns:a16="http://schemas.microsoft.com/office/drawing/2014/main" id="{D4723B02-0AAB-4F6E-BA41-8ED99D559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94E6FAAD-D8FA-18AE-63AD-F5E8B9261385}"/>
              </a:ext>
            </a:extLst>
          </p:cNvPr>
          <p:cNvSpPr txBox="1"/>
          <p:nvPr/>
        </p:nvSpPr>
        <p:spPr>
          <a:xfrm>
            <a:off x="8160773" y="1113062"/>
            <a:ext cx="3382297" cy="32819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0" i="0" kern="1200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SIMON LUKION YLEINEN ILMAPIIRI</a:t>
            </a:r>
            <a:endParaRPr lang="en-US" sz="5400" b="0" i="0" kern="120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Formsin vastausdiagrammi. Kysymyksen otsikko: Simon lukiossa yhdenvertaisuuden ja tasa-arvon toteuttaminen on tärkeä toimintaa ohjaava arvo.. Vastausten määrä: 32 vastausta.">
            <a:extLst>
              <a:ext uri="{FF2B5EF4-FFF2-40B4-BE49-F238E27FC236}">
                <a16:creationId xmlns:a16="http://schemas.microsoft.com/office/drawing/2014/main" id="{CDE3179B-53C5-B1C8-43CD-8695A134D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9763" y="2068552"/>
            <a:ext cx="6470907" cy="2717780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634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9" name="Rectangle 33798">
            <a:extLst>
              <a:ext uri="{FF2B5EF4-FFF2-40B4-BE49-F238E27FC236}">
                <a16:creationId xmlns:a16="http://schemas.microsoft.com/office/drawing/2014/main" id="{4F78DAAE-B0C3-49A3-8AB1-AD2FF0E36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3801" name="Rectangle 33800">
            <a:extLst>
              <a:ext uri="{FF2B5EF4-FFF2-40B4-BE49-F238E27FC236}">
                <a16:creationId xmlns:a16="http://schemas.microsoft.com/office/drawing/2014/main" id="{F6A8A81D-3338-4B0F-A26F-A3D259D27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11000237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03" name="Rectangle 33802">
            <a:extLst>
              <a:ext uri="{FF2B5EF4-FFF2-40B4-BE49-F238E27FC236}">
                <a16:creationId xmlns:a16="http://schemas.microsoft.com/office/drawing/2014/main" id="{40155665-7CE2-4939-AE5E-020DC1D20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pic>
        <p:nvPicPr>
          <p:cNvPr id="33794" name="Picture 2" descr="Formsin vastausdiagrammi. Kysymyksen otsikko: esittänyt vartaloosi tai seksuaalisuuteesi kohdistuvia ikäviä kommentteja?. Vastausten määrä: 32 vastausta.">
            <a:extLst>
              <a:ext uri="{FF2B5EF4-FFF2-40B4-BE49-F238E27FC236}">
                <a16:creationId xmlns:a16="http://schemas.microsoft.com/office/drawing/2014/main" id="{2F8EB1FC-2DC9-4D1E-A267-E03ECD323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6066" y="1318570"/>
            <a:ext cx="10035037" cy="421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6802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Rectangle 34822">
            <a:extLst>
              <a:ext uri="{FF2B5EF4-FFF2-40B4-BE49-F238E27FC236}">
                <a16:creationId xmlns:a16="http://schemas.microsoft.com/office/drawing/2014/main" id="{4F78DAAE-B0C3-49A3-8AB1-AD2FF0E36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4825" name="Rectangle 34824">
            <a:extLst>
              <a:ext uri="{FF2B5EF4-FFF2-40B4-BE49-F238E27FC236}">
                <a16:creationId xmlns:a16="http://schemas.microsoft.com/office/drawing/2014/main" id="{F6A8A81D-3338-4B0F-A26F-A3D259D27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11000237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27" name="Rectangle 34826">
            <a:extLst>
              <a:ext uri="{FF2B5EF4-FFF2-40B4-BE49-F238E27FC236}">
                <a16:creationId xmlns:a16="http://schemas.microsoft.com/office/drawing/2014/main" id="{40155665-7CE2-4939-AE5E-020DC1D20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pic>
        <p:nvPicPr>
          <p:cNvPr id="34818" name="Picture 2" descr="Formsin vastausdiagrammi. Kysymyksen otsikko: puhunut kaksimielisyyksiä tai kertonut vitsejä, jotka olet kokenut loukkaavaksi?. Vastausten määrä: 32 vastausta.">
            <a:extLst>
              <a:ext uri="{FF2B5EF4-FFF2-40B4-BE49-F238E27FC236}">
                <a16:creationId xmlns:a16="http://schemas.microsoft.com/office/drawing/2014/main" id="{6289075C-098D-360E-D4D6-AEBA06A54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6066" y="1318570"/>
            <a:ext cx="10035037" cy="421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9164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7" name="Rectangle 35846">
            <a:extLst>
              <a:ext uri="{FF2B5EF4-FFF2-40B4-BE49-F238E27FC236}">
                <a16:creationId xmlns:a16="http://schemas.microsoft.com/office/drawing/2014/main" id="{4F78DAAE-B0C3-49A3-8AB1-AD2FF0E36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5849" name="Rectangle 35848">
            <a:extLst>
              <a:ext uri="{FF2B5EF4-FFF2-40B4-BE49-F238E27FC236}">
                <a16:creationId xmlns:a16="http://schemas.microsoft.com/office/drawing/2014/main" id="{F6A8A81D-3338-4B0F-A26F-A3D259D27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11000237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51" name="Rectangle 35850">
            <a:extLst>
              <a:ext uri="{FF2B5EF4-FFF2-40B4-BE49-F238E27FC236}">
                <a16:creationId xmlns:a16="http://schemas.microsoft.com/office/drawing/2014/main" id="{40155665-7CE2-4939-AE5E-020DC1D20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pic>
        <p:nvPicPr>
          <p:cNvPr id="35842" name="Picture 2" descr="Formsin vastausdiagrammi. Kysymyksen otsikko: pitänyt esillä kuvia tai muuta materiaalia, jonka olet kokenut loukkaavaksi?. Vastausten määrä: 32 vastausta.">
            <a:extLst>
              <a:ext uri="{FF2B5EF4-FFF2-40B4-BE49-F238E27FC236}">
                <a16:creationId xmlns:a16="http://schemas.microsoft.com/office/drawing/2014/main" id="{CD5FED54-1DBC-9ED5-37A6-2533900A1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6066" y="1318570"/>
            <a:ext cx="10035037" cy="421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768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Rectangle 36870">
            <a:extLst>
              <a:ext uri="{FF2B5EF4-FFF2-40B4-BE49-F238E27FC236}">
                <a16:creationId xmlns:a16="http://schemas.microsoft.com/office/drawing/2014/main" id="{4F78DAAE-B0C3-49A3-8AB1-AD2FF0E36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6873" name="Rectangle 36872">
            <a:extLst>
              <a:ext uri="{FF2B5EF4-FFF2-40B4-BE49-F238E27FC236}">
                <a16:creationId xmlns:a16="http://schemas.microsoft.com/office/drawing/2014/main" id="{F6A8A81D-3338-4B0F-A26F-A3D259D27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11000237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75" name="Rectangle 36874">
            <a:extLst>
              <a:ext uri="{FF2B5EF4-FFF2-40B4-BE49-F238E27FC236}">
                <a16:creationId xmlns:a16="http://schemas.microsoft.com/office/drawing/2014/main" id="{40155665-7CE2-4939-AE5E-020DC1D20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pic>
        <p:nvPicPr>
          <p:cNvPr id="36866" name="Picture 2" descr="Formsin vastausdiagrammi. Kysymyksen otsikko: lähettänyt sinulle epäasiallista postia, sähköpostia tai soitellut puhelimella ahdistavalla tavalla?. Vastausten määrä: 32 vastausta.">
            <a:extLst>
              <a:ext uri="{FF2B5EF4-FFF2-40B4-BE49-F238E27FC236}">
                <a16:creationId xmlns:a16="http://schemas.microsoft.com/office/drawing/2014/main" id="{0731A3A3-B0D1-A525-0D80-60A9ADCD8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6066" y="1318570"/>
            <a:ext cx="10035037" cy="421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9887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5" name="Rectangle 37894">
            <a:extLst>
              <a:ext uri="{FF2B5EF4-FFF2-40B4-BE49-F238E27FC236}">
                <a16:creationId xmlns:a16="http://schemas.microsoft.com/office/drawing/2014/main" id="{4F78DAAE-B0C3-49A3-8AB1-AD2FF0E36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7897" name="Rectangle 37896">
            <a:extLst>
              <a:ext uri="{FF2B5EF4-FFF2-40B4-BE49-F238E27FC236}">
                <a16:creationId xmlns:a16="http://schemas.microsoft.com/office/drawing/2014/main" id="{F6A8A81D-3338-4B0F-A26F-A3D259D27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11000237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99" name="Rectangle 37898">
            <a:extLst>
              <a:ext uri="{FF2B5EF4-FFF2-40B4-BE49-F238E27FC236}">
                <a16:creationId xmlns:a16="http://schemas.microsoft.com/office/drawing/2014/main" id="{40155665-7CE2-4939-AE5E-020DC1D20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pic>
        <p:nvPicPr>
          <p:cNvPr id="37890" name="Picture 2" descr="Formsin vastausdiagrammi. Kysymyksen otsikko: lähennellyt tai kosketellut sinua fyysisesti epämiellyttävällä/ahdistavalla tavalla?. Vastausten määrä: 32 vastausta.">
            <a:extLst>
              <a:ext uri="{FF2B5EF4-FFF2-40B4-BE49-F238E27FC236}">
                <a16:creationId xmlns:a16="http://schemas.microsoft.com/office/drawing/2014/main" id="{97E8F783-293D-FBD0-9389-62D7885DF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6066" y="1318570"/>
            <a:ext cx="10035037" cy="421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38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ormsin vastausdiagrammi. Kysymyksen otsikko: Simon lukiossa henkilökunta on sitoutunut yhdenvertaisuuden ja tasa-arvon toteuttamiseen.. Vastausten määrä: 32 vastausta.">
            <a:extLst>
              <a:ext uri="{FF2B5EF4-FFF2-40B4-BE49-F238E27FC236}">
                <a16:creationId xmlns:a16="http://schemas.microsoft.com/office/drawing/2014/main" id="{7B484706-A3D5-D31E-B152-85FD108FA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040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ormsin vastausdiagrammi. Kysymyksen otsikko: Simon lukion tilat ovat fyysisesti esteettömiä ja saavutettavia. Vastausten määrä: 32 vastausta.">
            <a:extLst>
              <a:ext uri="{FF2B5EF4-FFF2-40B4-BE49-F238E27FC236}">
                <a16:creationId xmlns:a16="http://schemas.microsoft.com/office/drawing/2014/main" id="{55128D79-B022-3AAC-32D0-F6F5C7527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789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ormsin vastausdiagrammi. Kysymyksen otsikko: Pystyn vaikuttamaan istumapaikkaani luokassa/ryhmässä.. Vastausten määrä: 32 vastausta.">
            <a:extLst>
              <a:ext uri="{FF2B5EF4-FFF2-40B4-BE49-F238E27FC236}">
                <a16:creationId xmlns:a16="http://schemas.microsoft.com/office/drawing/2014/main" id="{07B8C570-ED7C-3A27-F0F7-0C8576D88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705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Formsin vastausdiagrammi. Kysymyksen otsikko: Opiskelijan henkilökohtaiset fyysiset ominaisuudet, tarpeet ja rajoitteet huomioidaan riittävästi opetuksen järjestämisessä.. Vastausten määrä: 32 vastausta.">
            <a:extLst>
              <a:ext uri="{FF2B5EF4-FFF2-40B4-BE49-F238E27FC236}">
                <a16:creationId xmlns:a16="http://schemas.microsoft.com/office/drawing/2014/main" id="{E4EA7F9F-43A5-3DB2-28C6-325345CC2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12192000" cy="552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990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9" name="Otsikko 8">
            <a:extLst>
              <a:ext uri="{FF2B5EF4-FFF2-40B4-BE49-F238E27FC236}">
                <a16:creationId xmlns:a16="http://schemas.microsoft.com/office/drawing/2014/main" id="{4CBC6B48-2AC8-8F2D-4440-601E5C0ED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>
                <a:solidFill>
                  <a:srgbClr val="EBEBEB"/>
                </a:solidFill>
                <a:effectLst/>
              </a:rPr>
              <a:t>Onko sinulla saavutettavuuteen ja esteettömyyteen liittyviä kommentteja tai kehitysideoita?</a:t>
            </a:r>
            <a:endParaRPr lang="en-US" sz="2500">
              <a:solidFill>
                <a:srgbClr val="EBEBEB"/>
              </a:solidFill>
            </a:endParaRPr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28BF3EBD-4575-6F40-AAEB-97287A548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lnSpc>
                <a:spcPct val="90000"/>
              </a:lnSpc>
            </a:pPr>
            <a:r>
              <a:rPr lang="en-US" sz="1700">
                <a:effectLst/>
              </a:rPr>
              <a:t>Ei ole pyörätuoli hissejä muuta kun ala-asteen ja yläasteen puolella. Jos haluaa lukion luokkiin niin täytyy kulkea jonkun lapsiluokan läpi.</a:t>
            </a:r>
          </a:p>
          <a:p>
            <a:pPr marL="285750" indent="-285750">
              <a:lnSpc>
                <a:spcPct val="90000"/>
              </a:lnSpc>
            </a:pPr>
            <a:r>
              <a:rPr lang="en-US" sz="1700">
                <a:effectLst/>
              </a:rPr>
              <a:t>lukiolaisilla heikko esteettömyys </a:t>
            </a:r>
          </a:p>
          <a:p>
            <a:pPr marL="285750" indent="-285750">
              <a:lnSpc>
                <a:spcPct val="90000"/>
              </a:lnSpc>
            </a:pPr>
            <a:r>
              <a:rPr lang="en-US" sz="1700">
                <a:effectLst/>
              </a:rPr>
              <a:t>Matikkamajassa on liian kova meteli siitä tuuletus boxista.</a:t>
            </a:r>
          </a:p>
          <a:p>
            <a:pPr marL="285750" indent="-285750">
              <a:lnSpc>
                <a:spcPct val="90000"/>
              </a:lnSpc>
            </a:pPr>
            <a:r>
              <a:rPr lang="en-US" sz="1700">
                <a:effectLst/>
              </a:rPr>
              <a:t>Lukion aulasta voisi tehdä järjestykseltä järkevämmän ja esimerkiksi ylimääräisiä raheja voisi viedä pois ja yksi iso yhtenäinen pöytä voisi olla kiva</a:t>
            </a:r>
          </a:p>
          <a:p>
            <a:pPr marL="285750" indent="-285750">
              <a:lnSpc>
                <a:spcPct val="90000"/>
              </a:lnSpc>
            </a:pPr>
            <a:r>
              <a:rPr lang="en-US" sz="1700">
                <a:effectLst/>
              </a:rPr>
              <a:t>juu</a:t>
            </a:r>
          </a:p>
          <a:p>
            <a:pPr marL="285750" indent="-285750">
              <a:lnSpc>
                <a:spcPct val="90000"/>
              </a:lnSpc>
            </a:pPr>
            <a:r>
              <a:rPr lang="en-US" sz="1700">
                <a:effectLst/>
              </a:rPr>
              <a:t>ei</a:t>
            </a:r>
          </a:p>
          <a:p>
            <a:pPr marL="285750" indent="-285750">
              <a:lnSpc>
                <a:spcPct val="90000"/>
              </a:lnSpc>
            </a:pPr>
            <a:r>
              <a:rPr lang="en-US" sz="1700">
                <a:effectLst/>
              </a:rPr>
              <a:t>Todella pienet tilat lukiolaisille ja todella ahdasta välillä toivottavasti uudessa koulussa on tilaa...</a:t>
            </a:r>
          </a:p>
          <a:p>
            <a:pPr marL="285750" indent="-285750">
              <a:lnSpc>
                <a:spcPct val="90000"/>
              </a:lnSpc>
            </a:pPr>
            <a:r>
              <a:rPr lang="en-US" sz="1700">
                <a:effectLst/>
              </a:rPr>
              <a:t>Uuden koulun rakentuessa, tämän hetkinen kritiikki ei välttämättä koske uutta koulua</a:t>
            </a:r>
          </a:p>
          <a:p>
            <a:pPr marL="285750" indent="-285750">
              <a:lnSpc>
                <a:spcPct val="90000"/>
              </a:lnSpc>
            </a:pPr>
            <a:r>
              <a:rPr lang="en-US" sz="1700">
                <a:effectLst/>
              </a:rPr>
              <a:t>Ei</a:t>
            </a:r>
          </a:p>
        </p:txBody>
      </p:sp>
    </p:spTree>
    <p:extLst>
      <p:ext uri="{BB962C8B-B14F-4D97-AF65-F5344CB8AC3E}">
        <p14:creationId xmlns:p14="http://schemas.microsoft.com/office/powerpoint/2010/main" val="11148662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i (johtoryhmä)">
  <a:themeElements>
    <a:clrScheme name="Ioni (johtoryhmä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i (johtoryhmä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i (johtoryhmä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9E1B540A7286940A81A0EBA8D1507FC" ma:contentTypeVersion="15" ma:contentTypeDescription="Luo uusi asiakirja." ma:contentTypeScope="" ma:versionID="4aaeb8d3bf29294e10df4e8da3f1df75">
  <xsd:schema xmlns:xsd="http://www.w3.org/2001/XMLSchema" xmlns:xs="http://www.w3.org/2001/XMLSchema" xmlns:p="http://schemas.microsoft.com/office/2006/metadata/properties" xmlns:ns3="cd19a3a2-e0b8-4806-8f8b-0990f483c13f" xmlns:ns4="a5c9f34b-4379-405d-a941-f8247b184ce6" targetNamespace="http://schemas.microsoft.com/office/2006/metadata/properties" ma:root="true" ma:fieldsID="2d1895421451fdf727fe10fbb3869620" ns3:_="" ns4:_="">
    <xsd:import namespace="cd19a3a2-e0b8-4806-8f8b-0990f483c13f"/>
    <xsd:import namespace="a5c9f34b-4379-405d-a941-f8247b184ce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ObjectDetectorVersions" minOccurs="0"/>
                <xsd:element ref="ns3:_activity" minOccurs="0"/>
                <xsd:element ref="ns3:MediaServiceSearchPropertie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19a3a2-e0b8-4806-8f8b-0990f483c1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18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c9f34b-4379-405d-a941-f8247b184ce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d19a3a2-e0b8-4806-8f8b-0990f483c13f" xsi:nil="true"/>
  </documentManagement>
</p:properties>
</file>

<file path=customXml/itemProps1.xml><?xml version="1.0" encoding="utf-8"?>
<ds:datastoreItem xmlns:ds="http://schemas.openxmlformats.org/officeDocument/2006/customXml" ds:itemID="{6916C986-E0F8-4AC6-AE8E-9BE1EC4661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19a3a2-e0b8-4806-8f8b-0990f483c13f"/>
    <ds:schemaRef ds:uri="a5c9f34b-4379-405d-a941-f8247b184c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702331-0EB6-4BFE-B427-E5A481208C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6E9E36-69D9-45B4-ABC9-8730FA6A4C97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a5c9f34b-4379-405d-a941-f8247b184ce6"/>
    <ds:schemaRef ds:uri="http://purl.org/dc/terms/"/>
    <ds:schemaRef ds:uri="http://schemas.openxmlformats.org/package/2006/metadata/core-properties"/>
    <ds:schemaRef ds:uri="cd19a3a2-e0b8-4806-8f8b-0990f483c13f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TM02900722[[fn=Ioni (johtoryhmä)]]</Template>
  <TotalTime>1171</TotalTime>
  <Words>351</Words>
  <Application>Microsoft Office PowerPoint</Application>
  <PresentationFormat>Laajakuva</PresentationFormat>
  <Paragraphs>36</Paragraphs>
  <Slides>44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44</vt:i4>
      </vt:variant>
    </vt:vector>
  </HeadingPairs>
  <TitlesOfParts>
    <vt:vector size="49" baseType="lpstr">
      <vt:lpstr>Arial</vt:lpstr>
      <vt:lpstr>Century Gothic</vt:lpstr>
      <vt:lpstr>Roboto</vt:lpstr>
      <vt:lpstr>Wingdings 3</vt:lpstr>
      <vt:lpstr>Ioni (johtoryhmä)</vt:lpstr>
      <vt:lpstr>Simon lukion tasa-arvo- ja yhdenvertaisuuskysely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Onko sinulla saavutettavuuteen ja esteettömyyteen liittyviä kommentteja tai kehitysideoita?</vt:lpstr>
      <vt:lpstr>PowerPoint-esitys</vt:lpstr>
      <vt:lpstr>PowerPoint-esitys</vt:lpstr>
      <vt:lpstr>Onko sinulla viestinnän avoimuuteen liittyviä kommentteja tai kehitysideoita? (Vapaaehtoinen)</vt:lpstr>
      <vt:lpstr>PowerPoint-esitys</vt:lpstr>
      <vt:lpstr>PowerPoint-esitys</vt:lpstr>
      <vt:lpstr>Onko sinulla opiskelun tukeen liittyviä kommentteja tai kehitysideoita? (Vapaaehtoinen)</vt:lpstr>
      <vt:lpstr>PowerPoint-esitys</vt:lpstr>
      <vt:lpstr>Jos vastasit "osin eri mieltä" tai "täysin eri mieltä", miten epätasa-arvoisuus ilmenee?</vt:lpstr>
      <vt:lpstr>PowerPoint-esitys</vt:lpstr>
      <vt:lpstr>PowerPoint-esitys</vt:lpstr>
      <vt:lpstr>PowerPoint-esitys</vt:lpstr>
      <vt:lpstr>PowerPoint-esitys</vt:lpstr>
      <vt:lpstr>PowerPoint-esitys</vt:lpstr>
      <vt:lpstr>Jos vastasit "osin eri mieltä" tai "täysin eri mieltä", miten epätasa-arvoisuus ilmenee?</vt:lpstr>
      <vt:lpstr>PowerPoint-esitys</vt:lpstr>
      <vt:lpstr>PowerPoint-esitys</vt:lpstr>
      <vt:lpstr>PowerPoint-esitys</vt:lpstr>
      <vt:lpstr>Onko sinulla kommentteja sukupuolisensitiivisyyden toteutumiseen liittyen? (Vapaaehtoinen)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Millaista havaitsemasi syrjintä on ollut luonteeltaan?</vt:lpstr>
      <vt:lpstr>PowerPoint-esitys</vt:lpstr>
      <vt:lpstr>Onko sinulla kommentteja syrjinnän kokemuksiin tai sitä koskeviin kysymyksiin liittyen?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Niva Pauliina Simon kunta</dc:creator>
  <cp:lastModifiedBy>Hekkanen-Olervo Sari Simon kunta</cp:lastModifiedBy>
  <cp:revision>4</cp:revision>
  <dcterms:created xsi:type="dcterms:W3CDTF">2025-12-08T12:49:08Z</dcterms:created>
  <dcterms:modified xsi:type="dcterms:W3CDTF">2026-01-26T12:03:17Z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0x010100E9E1B540A7286940A81A0EBA8D1507FC</vt:lpwstr>
  </property>
</Properties>
</file>