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260" r:id="rId3"/>
    <p:sldId id="263" r:id="rId4"/>
    <p:sldId id="262" r:id="rId5"/>
    <p:sldId id="264" r:id="rId6"/>
    <p:sldId id="267" r:id="rId7"/>
    <p:sldId id="261" r:id="rId8"/>
    <p:sldId id="266" r:id="rId9"/>
    <p:sldId id="257" r:id="rId10"/>
    <p:sldId id="265" r:id="rId11"/>
    <p:sldId id="268" r:id="rId12"/>
    <p:sldId id="258" r:id="rId13"/>
    <p:sldId id="259"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3627">
          <p15:clr>
            <a:srgbClr val="A4A3A4"/>
          </p15:clr>
        </p15:guide>
        <p15:guide id="2" pos="30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11" autoAdjust="0"/>
    <p:restoredTop sz="94639" autoAdjust="0"/>
  </p:normalViewPr>
  <p:slideViewPr>
    <p:cSldViewPr snapToGrid="0" snapToObjects="1">
      <p:cViewPr varScale="1">
        <p:scale>
          <a:sx n="37" d="100"/>
          <a:sy n="37" d="100"/>
        </p:scale>
        <p:origin x="1411" y="43"/>
      </p:cViewPr>
      <p:guideLst>
        <p:guide orient="horz" pos="3627"/>
        <p:guide pos="30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2" d="100"/>
          <a:sy n="92" d="100"/>
        </p:scale>
        <p:origin x="-37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280775878625"/>
          <c:y val="3.6506430736632366E-2"/>
          <c:w val="0.79730619038473849"/>
          <c:h val="0.82593990567592379"/>
        </c:manualLayout>
      </c:layout>
      <c:barChart>
        <c:barDir val="col"/>
        <c:grouping val="clustered"/>
        <c:varyColors val="0"/>
        <c:ser>
          <c:idx val="1"/>
          <c:order val="0"/>
          <c:tx>
            <c:strRef>
              <c:f>'H:\Vanha levy\SIMOSÄHKÖT\[Vapakalastuslohet Simojoki 2003-2014.xls]Kuva'!$Q$2</c:f>
              <c:strCache>
                <c:ptCount val="1"/>
                <c:pt idx="0">
                  <c:v>Lohisaalis</c:v>
                </c:pt>
              </c:strCache>
            </c:strRef>
          </c:tx>
          <c:spPr>
            <a:solidFill>
              <a:srgbClr val="C00000"/>
            </a:solidFill>
          </c:spPr>
          <c:invertIfNegative val="0"/>
          <c:val>
            <c:numRef>
              <c:f>'H:\Vanha levy\SIMOSÄHKÖT\[Vapakalastuslohet Simojoki 2003-2014.xls]Kuva'!$Q$3:$Q$115</c:f>
              <c:numCache>
                <c:formatCode>General</c:formatCode>
                <c:ptCount val="113"/>
                <c:pt idx="0">
                  <c:v>27</c:v>
                </c:pt>
                <c:pt idx="3">
                  <c:v>15</c:v>
                </c:pt>
                <c:pt idx="5">
                  <c:v>6</c:v>
                </c:pt>
                <c:pt idx="8">
                  <c:v>4</c:v>
                </c:pt>
                <c:pt idx="9">
                  <c:v>8</c:v>
                </c:pt>
                <c:pt idx="10">
                  <c:v>7</c:v>
                </c:pt>
                <c:pt idx="12">
                  <c:v>6</c:v>
                </c:pt>
                <c:pt idx="13">
                  <c:v>10</c:v>
                </c:pt>
                <c:pt idx="14">
                  <c:v>19</c:v>
                </c:pt>
                <c:pt idx="17">
                  <c:v>11</c:v>
                </c:pt>
                <c:pt idx="19">
                  <c:v>24</c:v>
                </c:pt>
                <c:pt idx="20">
                  <c:v>17</c:v>
                </c:pt>
                <c:pt idx="21">
                  <c:v>7</c:v>
                </c:pt>
                <c:pt idx="22">
                  <c:v>12</c:v>
                </c:pt>
                <c:pt idx="24">
                  <c:v>14</c:v>
                </c:pt>
                <c:pt idx="25">
                  <c:v>25</c:v>
                </c:pt>
                <c:pt idx="27">
                  <c:v>8</c:v>
                </c:pt>
                <c:pt idx="28">
                  <c:v>45</c:v>
                </c:pt>
                <c:pt idx="29">
                  <c:v>1</c:v>
                </c:pt>
                <c:pt idx="31">
                  <c:v>11</c:v>
                </c:pt>
                <c:pt idx="34">
                  <c:v>1</c:v>
                </c:pt>
                <c:pt idx="35">
                  <c:v>10</c:v>
                </c:pt>
                <c:pt idx="36">
                  <c:v>2</c:v>
                </c:pt>
                <c:pt idx="38">
                  <c:v>4</c:v>
                </c:pt>
                <c:pt idx="41">
                  <c:v>3</c:v>
                </c:pt>
                <c:pt idx="42">
                  <c:v>1</c:v>
                </c:pt>
                <c:pt idx="43">
                  <c:v>12</c:v>
                </c:pt>
                <c:pt idx="46">
                  <c:v>4</c:v>
                </c:pt>
                <c:pt idx="48">
                  <c:v>5</c:v>
                </c:pt>
                <c:pt idx="50">
                  <c:v>6</c:v>
                </c:pt>
                <c:pt idx="51">
                  <c:v>3</c:v>
                </c:pt>
                <c:pt idx="56">
                  <c:v>1</c:v>
                </c:pt>
                <c:pt idx="62">
                  <c:v>1</c:v>
                </c:pt>
                <c:pt idx="63">
                  <c:v>1</c:v>
                </c:pt>
                <c:pt idx="72">
                  <c:v>1</c:v>
                </c:pt>
              </c:numCache>
            </c:numRef>
          </c:val>
          <c:extLst xmlns:c16r2="http://schemas.microsoft.com/office/drawing/2015/06/chart">
            <c:ext xmlns:c16="http://schemas.microsoft.com/office/drawing/2014/chart" uri="{C3380CC4-5D6E-409C-BE32-E72D297353CC}">
              <c16:uniqueId val="{00000000-BF0F-4CB5-A22D-4471D55D3D7F}"/>
            </c:ext>
          </c:extLst>
        </c:ser>
        <c:dLbls>
          <c:showLegendKey val="0"/>
          <c:showVal val="0"/>
          <c:showCatName val="0"/>
          <c:showSerName val="0"/>
          <c:showPercent val="0"/>
          <c:showBubbleSize val="0"/>
        </c:dLbls>
        <c:gapWidth val="0"/>
        <c:axId val="470051328"/>
        <c:axId val="470047016"/>
      </c:barChart>
      <c:catAx>
        <c:axId val="470051328"/>
        <c:scaling>
          <c:orientation val="minMax"/>
        </c:scaling>
        <c:delete val="0"/>
        <c:axPos val="b"/>
        <c:numFmt formatCode="General" sourceLinked="1"/>
        <c:majorTickMark val="out"/>
        <c:minorTickMark val="none"/>
        <c:tickLblPos val="nextTo"/>
        <c:txPr>
          <a:bodyPr/>
          <a:lstStyle/>
          <a:p>
            <a:pPr>
              <a:defRPr>
                <a:solidFill>
                  <a:schemeClr val="bg2">
                    <a:lumMod val="10000"/>
                  </a:schemeClr>
                </a:solidFill>
              </a:defRPr>
            </a:pPr>
            <a:endParaRPr lang="fi-FI"/>
          </a:p>
        </c:txPr>
        <c:crossAx val="470047016"/>
        <c:crosses val="autoZero"/>
        <c:auto val="1"/>
        <c:lblAlgn val="ctr"/>
        <c:lblOffset val="100"/>
        <c:noMultiLvlLbl val="0"/>
      </c:catAx>
      <c:valAx>
        <c:axId val="470047016"/>
        <c:scaling>
          <c:orientation val="minMax"/>
        </c:scaling>
        <c:delete val="0"/>
        <c:axPos val="l"/>
        <c:majorGridlines/>
        <c:numFmt formatCode="General" sourceLinked="1"/>
        <c:majorTickMark val="out"/>
        <c:minorTickMark val="none"/>
        <c:tickLblPos val="nextTo"/>
        <c:txPr>
          <a:bodyPr/>
          <a:lstStyle/>
          <a:p>
            <a:pPr>
              <a:defRPr>
                <a:solidFill>
                  <a:schemeClr val="bg2">
                    <a:lumMod val="10000"/>
                  </a:schemeClr>
                </a:solidFill>
              </a:defRPr>
            </a:pPr>
            <a:endParaRPr lang="fi-FI"/>
          </a:p>
        </c:txPr>
        <c:crossAx val="470051328"/>
        <c:crosses val="autoZero"/>
        <c:crossBetween val="between"/>
      </c:valAx>
      <c:spPr>
        <a:solidFill>
          <a:schemeClr val="bg1">
            <a:lumMod val="85000"/>
            <a:alpha val="44000"/>
          </a:schemeClr>
        </a:solidFill>
      </c:spPr>
    </c:plotArea>
    <c:plotVisOnly val="1"/>
    <c:dispBlanksAs val="gap"/>
    <c:showDLblsOverMax val="0"/>
  </c:chart>
  <c:spPr>
    <a:solidFill>
      <a:schemeClr val="accent1">
        <a:lumMod val="40000"/>
        <a:lumOff val="60000"/>
        <a:alpha val="49000"/>
      </a:schemeClr>
    </a:solidFill>
    <a:ln>
      <a:noFill/>
    </a:ln>
  </c:spPr>
  <c:txPr>
    <a:bodyPr/>
    <a:lstStyle/>
    <a:p>
      <a:pPr>
        <a:defRPr sz="1200" b="1"/>
      </a:pPr>
      <a:endParaRPr lang="fi-FI"/>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0.40396</cdr:x>
      <cdr:y>0.93658</cdr:y>
    </cdr:from>
    <cdr:to>
      <cdr:x>0.58384</cdr:x>
      <cdr:y>1</cdr:y>
    </cdr:to>
    <cdr:sp macro="" textlink="">
      <cdr:nvSpPr>
        <cdr:cNvPr id="2" name="TextBox 1"/>
        <cdr:cNvSpPr txBox="1"/>
      </cdr:nvSpPr>
      <cdr:spPr>
        <a:xfrm xmlns:a="http://schemas.openxmlformats.org/drawingml/2006/main">
          <a:off x="2524125" y="3943049"/>
          <a:ext cx="1123950" cy="2670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200" b="1"/>
            <a:t>Km merestä</a:t>
          </a:r>
        </a:p>
      </cdr:txBody>
    </cdr:sp>
  </cdr:relSizeAnchor>
  <cdr:relSizeAnchor xmlns:cdr="http://schemas.openxmlformats.org/drawingml/2006/chartDrawing">
    <cdr:from>
      <cdr:x>0.00762</cdr:x>
      <cdr:y>0.33635</cdr:y>
    </cdr:from>
    <cdr:to>
      <cdr:x>0.04878</cdr:x>
      <cdr:y>0.57644</cdr:y>
    </cdr:to>
    <cdr:sp macro="" textlink="">
      <cdr:nvSpPr>
        <cdr:cNvPr id="3" name="TextBox 2"/>
        <cdr:cNvSpPr txBox="1"/>
      </cdr:nvSpPr>
      <cdr:spPr>
        <a:xfrm xmlns:a="http://schemas.openxmlformats.org/drawingml/2006/main" rot="16200000">
          <a:off x="-328611" y="1790701"/>
          <a:ext cx="1009650" cy="2571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200" b="1"/>
            <a:t>Saalislohia kpl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196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34F6A67-58D4-4CBC-86E8-F0B3024A4E11}" type="datetimeFigureOut">
              <a:rPr lang="en-US"/>
              <a:pPr>
                <a:defRPr/>
              </a:pPr>
              <a:t>10/2/2018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C317E6B-8620-4DF4-B93C-6AB90DFEE0EF}" type="slidenum">
              <a:rPr lang="en-US"/>
              <a:pPr>
                <a:defRPr/>
              </a:pPr>
              <a:t>‹#›</a:t>
            </a:fld>
            <a:endParaRPr lang="en-US"/>
          </a:p>
        </p:txBody>
      </p:sp>
    </p:spTree>
    <p:extLst>
      <p:ext uri="{BB962C8B-B14F-4D97-AF65-F5344CB8AC3E}">
        <p14:creationId xmlns:p14="http://schemas.microsoft.com/office/powerpoint/2010/main" val="133133487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9" descr="LUKE_kupla_oran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ikehys 9"/>
          <p:cNvSpPr txBox="1">
            <a:spLocks noChangeArrowheads="1"/>
          </p:cNvSpPr>
          <p:nvPr userDrawn="1"/>
        </p:nvSpPr>
        <p:spPr bwMode="auto">
          <a:xfrm>
            <a:off x="5797550" y="6457950"/>
            <a:ext cx="1679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sz="1000" dirty="0" smtClean="0">
                <a:solidFill>
                  <a:schemeClr val="bg1"/>
                </a:solidFill>
              </a:rPr>
              <a:t>© Luonnonvarakeskus</a:t>
            </a:r>
          </a:p>
        </p:txBody>
      </p:sp>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89850" y="5730875"/>
            <a:ext cx="12239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ph type="subTitle" idx="1"/>
          </p:nvPr>
        </p:nvSpPr>
        <p:spPr>
          <a:xfrm>
            <a:off x="471982" y="2819526"/>
            <a:ext cx="6015892" cy="849703"/>
          </a:xfrm>
          <a:prstGeom prst="rect">
            <a:avLst/>
          </a:prstGeom>
          <a:ln>
            <a:noFill/>
          </a:ln>
        </p:spPr>
        <p:txBody>
          <a:bodyPr rtlCol="0">
            <a:normAutofit/>
          </a:bodyPr>
          <a:lstStyle>
            <a:lvl1pPr marL="0" indent="0">
              <a:buFontTx/>
              <a:buNone/>
              <a:defRPr lang="en-US" sz="2000" dirty="0">
                <a:solidFill>
                  <a:schemeClr val="tx2">
                    <a:lumMod val="75000"/>
                  </a:schemeClr>
                </a:solidFill>
                <a:effectLst/>
              </a:defRPr>
            </a:lvl1pPr>
          </a:lstStyle>
          <a:p>
            <a:pPr lvl="0"/>
            <a:r>
              <a:rPr lang="en-US" dirty="0" smtClean="0"/>
              <a:t>Click to edit Master subtitle style</a:t>
            </a:r>
            <a:endParaRPr lang="en-US" dirty="0"/>
          </a:p>
        </p:txBody>
      </p:sp>
      <p:sp>
        <p:nvSpPr>
          <p:cNvPr id="12" name="Title 1"/>
          <p:cNvSpPr>
            <a:spLocks noGrp="1"/>
          </p:cNvSpPr>
          <p:nvPr>
            <p:ph type="ctrTitle"/>
          </p:nvPr>
        </p:nvSpPr>
        <p:spPr>
          <a:xfrm>
            <a:off x="471982" y="845027"/>
            <a:ext cx="6427326" cy="1878718"/>
          </a:xfrm>
          <a:prstGeom prst="rect">
            <a:avLst/>
          </a:prstGeom>
          <a:ln>
            <a:noFill/>
          </a:ln>
        </p:spPr>
        <p:txBody>
          <a:bodyPr rtlCol="0" anchor="ctr">
            <a:normAutofit/>
          </a:bodyPr>
          <a:lstStyle>
            <a:lvl1pPr>
              <a:defRPr lang="en-US" sz="3800" dirty="0">
                <a:solidFill>
                  <a:srgbClr val="00B5E2"/>
                </a:solidFill>
                <a:effectLst/>
                <a:ea typeface="+mn-ea"/>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4148189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iitos">
    <p:bg>
      <p:bgPr>
        <a:solidFill>
          <a:schemeClr val="accent1"/>
        </a:solidFill>
        <a:effectLst/>
      </p:bgPr>
    </p:bg>
    <p:spTree>
      <p:nvGrpSpPr>
        <p:cNvPr id="1" name=""/>
        <p:cNvGrpSpPr/>
        <p:nvPr/>
      </p:nvGrpSpPr>
      <p:grpSpPr>
        <a:xfrm>
          <a:off x="0" y="0"/>
          <a:ext cx="0" cy="0"/>
          <a:chOff x="0" y="0"/>
          <a:chExt cx="0" cy="0"/>
        </a:xfrm>
      </p:grpSpPr>
      <p:pic>
        <p:nvPicPr>
          <p:cNvPr id="2" name="Picture 11" descr="LUKE_kupla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bwMode="auto">
          <a:xfrm>
            <a:off x="709613" y="844550"/>
            <a:ext cx="5989637"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b">
            <a:normAutofit/>
          </a:bodyPr>
          <a:lstStyle>
            <a:lvl1pPr algn="l" defTabSz="457200" rtl="0" eaLnBrk="1" fontAlgn="base" hangingPunct="1">
              <a:spcBef>
                <a:spcPct val="0"/>
              </a:spcBef>
              <a:spcAft>
                <a:spcPct val="0"/>
              </a:spcAft>
              <a:defRPr lang="en-US" sz="3800" kern="1200" dirty="0">
                <a:solidFill>
                  <a:schemeClr val="bg1"/>
                </a:solidFill>
                <a:effectLst/>
                <a:latin typeface="Arial"/>
                <a:ea typeface="+mn-ea"/>
                <a:cs typeface="Arial"/>
              </a:defRPr>
            </a:lvl1pPr>
            <a:lvl2pPr algn="l" defTabSz="457200" rtl="0" eaLnBrk="1" fontAlgn="base" hangingPunct="1">
              <a:spcBef>
                <a:spcPct val="0"/>
              </a:spcBef>
              <a:spcAft>
                <a:spcPct val="0"/>
              </a:spcAft>
              <a:defRPr sz="2600">
                <a:solidFill>
                  <a:schemeClr val="accent1"/>
                </a:solidFill>
                <a:latin typeface="Arial" charset="0"/>
                <a:ea typeface="ＭＳ Ｐゴシック" charset="0"/>
              </a:defRPr>
            </a:lvl2pPr>
            <a:lvl3pPr algn="l" defTabSz="457200" rtl="0" eaLnBrk="1" fontAlgn="base" hangingPunct="1">
              <a:spcBef>
                <a:spcPct val="0"/>
              </a:spcBef>
              <a:spcAft>
                <a:spcPct val="0"/>
              </a:spcAft>
              <a:defRPr sz="2600">
                <a:solidFill>
                  <a:schemeClr val="accent1"/>
                </a:solidFill>
                <a:latin typeface="Arial" charset="0"/>
                <a:ea typeface="ＭＳ Ｐゴシック" charset="0"/>
              </a:defRPr>
            </a:lvl3pPr>
            <a:lvl4pPr algn="l" defTabSz="457200" rtl="0" eaLnBrk="1" fontAlgn="base" hangingPunct="1">
              <a:spcBef>
                <a:spcPct val="0"/>
              </a:spcBef>
              <a:spcAft>
                <a:spcPct val="0"/>
              </a:spcAft>
              <a:defRPr sz="2600">
                <a:solidFill>
                  <a:schemeClr val="accent1"/>
                </a:solidFill>
                <a:latin typeface="Arial" charset="0"/>
                <a:ea typeface="ＭＳ Ｐゴシック" charset="0"/>
              </a:defRPr>
            </a:lvl4pPr>
            <a:lvl5pPr algn="l" defTabSz="457200" rtl="0" eaLnBrk="1" fontAlgn="base" hangingPunct="1">
              <a:spcBef>
                <a:spcPct val="0"/>
              </a:spcBef>
              <a:spcAft>
                <a:spcPct val="0"/>
              </a:spcAft>
              <a:defRPr sz="2600">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pPr>
              <a:defRPr/>
            </a:pPr>
            <a:r>
              <a:rPr lang="fi-FI" smtClean="0"/>
              <a:t>Kiitos!</a:t>
            </a:r>
            <a:endParaRPr lang="fi-FI"/>
          </a:p>
        </p:txBody>
      </p:sp>
      <p:pic>
        <p:nvPicPr>
          <p:cNvPr id="4" name="Picture 5" descr="Luke_FI_virall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6475" y="5283200"/>
            <a:ext cx="15970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5521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Kiitos">
    <p:bg>
      <p:bgPr>
        <a:solidFill>
          <a:schemeClr val="accent2"/>
        </a:solidFill>
        <a:effectLst/>
      </p:bgPr>
    </p:bg>
    <p:spTree>
      <p:nvGrpSpPr>
        <p:cNvPr id="1" name=""/>
        <p:cNvGrpSpPr/>
        <p:nvPr/>
      </p:nvGrpSpPr>
      <p:grpSpPr>
        <a:xfrm>
          <a:off x="0" y="0"/>
          <a:ext cx="0" cy="0"/>
          <a:chOff x="0" y="0"/>
          <a:chExt cx="0" cy="0"/>
        </a:xfrm>
      </p:grpSpPr>
      <p:pic>
        <p:nvPicPr>
          <p:cNvPr id="2" name="Picture 11" descr="LUKE_kupla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bwMode="auto">
          <a:xfrm>
            <a:off x="709613" y="844550"/>
            <a:ext cx="5989637"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b">
            <a:normAutofit/>
          </a:bodyPr>
          <a:lstStyle>
            <a:lvl1pPr algn="l" defTabSz="457200" rtl="0" eaLnBrk="1" fontAlgn="base" hangingPunct="1">
              <a:spcBef>
                <a:spcPct val="0"/>
              </a:spcBef>
              <a:spcAft>
                <a:spcPct val="0"/>
              </a:spcAft>
              <a:defRPr lang="en-US" sz="3800" kern="1200" dirty="0">
                <a:solidFill>
                  <a:schemeClr val="bg1"/>
                </a:solidFill>
                <a:effectLst/>
                <a:latin typeface="Arial"/>
                <a:ea typeface="+mn-ea"/>
                <a:cs typeface="Arial"/>
              </a:defRPr>
            </a:lvl1pPr>
            <a:lvl2pPr algn="l" defTabSz="457200" rtl="0" eaLnBrk="1" fontAlgn="base" hangingPunct="1">
              <a:spcBef>
                <a:spcPct val="0"/>
              </a:spcBef>
              <a:spcAft>
                <a:spcPct val="0"/>
              </a:spcAft>
              <a:defRPr sz="2600">
                <a:solidFill>
                  <a:schemeClr val="accent1"/>
                </a:solidFill>
                <a:latin typeface="Arial" charset="0"/>
                <a:ea typeface="ＭＳ Ｐゴシック" charset="0"/>
              </a:defRPr>
            </a:lvl2pPr>
            <a:lvl3pPr algn="l" defTabSz="457200" rtl="0" eaLnBrk="1" fontAlgn="base" hangingPunct="1">
              <a:spcBef>
                <a:spcPct val="0"/>
              </a:spcBef>
              <a:spcAft>
                <a:spcPct val="0"/>
              </a:spcAft>
              <a:defRPr sz="2600">
                <a:solidFill>
                  <a:schemeClr val="accent1"/>
                </a:solidFill>
                <a:latin typeface="Arial" charset="0"/>
                <a:ea typeface="ＭＳ Ｐゴシック" charset="0"/>
              </a:defRPr>
            </a:lvl3pPr>
            <a:lvl4pPr algn="l" defTabSz="457200" rtl="0" eaLnBrk="1" fontAlgn="base" hangingPunct="1">
              <a:spcBef>
                <a:spcPct val="0"/>
              </a:spcBef>
              <a:spcAft>
                <a:spcPct val="0"/>
              </a:spcAft>
              <a:defRPr sz="2600">
                <a:solidFill>
                  <a:schemeClr val="accent1"/>
                </a:solidFill>
                <a:latin typeface="Arial" charset="0"/>
                <a:ea typeface="ＭＳ Ｐゴシック" charset="0"/>
              </a:defRPr>
            </a:lvl4pPr>
            <a:lvl5pPr algn="l" defTabSz="457200" rtl="0" eaLnBrk="1" fontAlgn="base" hangingPunct="1">
              <a:spcBef>
                <a:spcPct val="0"/>
              </a:spcBef>
              <a:spcAft>
                <a:spcPct val="0"/>
              </a:spcAft>
              <a:defRPr sz="2600">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pPr>
              <a:defRPr/>
            </a:pPr>
            <a:r>
              <a:rPr lang="fi-FI" smtClean="0"/>
              <a:t>Kiitos!</a:t>
            </a:r>
            <a:endParaRPr lang="fi-FI"/>
          </a:p>
        </p:txBody>
      </p:sp>
      <p:pic>
        <p:nvPicPr>
          <p:cNvPr id="4" name="Picture 5" descr="Luke_FI_virall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6475" y="5283200"/>
            <a:ext cx="15970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1267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Kiitos">
    <p:bg>
      <p:bgPr>
        <a:solidFill>
          <a:srgbClr val="0033A0"/>
        </a:solidFill>
        <a:effectLst/>
      </p:bgPr>
    </p:bg>
    <p:spTree>
      <p:nvGrpSpPr>
        <p:cNvPr id="1" name=""/>
        <p:cNvGrpSpPr/>
        <p:nvPr/>
      </p:nvGrpSpPr>
      <p:grpSpPr>
        <a:xfrm>
          <a:off x="0" y="0"/>
          <a:ext cx="0" cy="0"/>
          <a:chOff x="0" y="0"/>
          <a:chExt cx="0" cy="0"/>
        </a:xfrm>
      </p:grpSpPr>
      <p:pic>
        <p:nvPicPr>
          <p:cNvPr id="2" name="Picture 11" descr="LUKE_kupla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bwMode="auto">
          <a:xfrm>
            <a:off x="709613" y="844550"/>
            <a:ext cx="5989637"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b">
            <a:normAutofit/>
          </a:bodyPr>
          <a:lstStyle>
            <a:lvl1pPr algn="l" defTabSz="457200" rtl="0" eaLnBrk="1" fontAlgn="base" hangingPunct="1">
              <a:spcBef>
                <a:spcPct val="0"/>
              </a:spcBef>
              <a:spcAft>
                <a:spcPct val="0"/>
              </a:spcAft>
              <a:defRPr lang="en-US" sz="3800" kern="1200" dirty="0">
                <a:solidFill>
                  <a:schemeClr val="bg1"/>
                </a:solidFill>
                <a:effectLst/>
                <a:latin typeface="Arial"/>
                <a:ea typeface="+mn-ea"/>
                <a:cs typeface="Arial"/>
              </a:defRPr>
            </a:lvl1pPr>
            <a:lvl2pPr algn="l" defTabSz="457200" rtl="0" eaLnBrk="1" fontAlgn="base" hangingPunct="1">
              <a:spcBef>
                <a:spcPct val="0"/>
              </a:spcBef>
              <a:spcAft>
                <a:spcPct val="0"/>
              </a:spcAft>
              <a:defRPr sz="2600">
                <a:solidFill>
                  <a:schemeClr val="accent1"/>
                </a:solidFill>
                <a:latin typeface="Arial" charset="0"/>
                <a:ea typeface="ＭＳ Ｐゴシック" charset="0"/>
              </a:defRPr>
            </a:lvl2pPr>
            <a:lvl3pPr algn="l" defTabSz="457200" rtl="0" eaLnBrk="1" fontAlgn="base" hangingPunct="1">
              <a:spcBef>
                <a:spcPct val="0"/>
              </a:spcBef>
              <a:spcAft>
                <a:spcPct val="0"/>
              </a:spcAft>
              <a:defRPr sz="2600">
                <a:solidFill>
                  <a:schemeClr val="accent1"/>
                </a:solidFill>
                <a:latin typeface="Arial" charset="0"/>
                <a:ea typeface="ＭＳ Ｐゴシック" charset="0"/>
              </a:defRPr>
            </a:lvl3pPr>
            <a:lvl4pPr algn="l" defTabSz="457200" rtl="0" eaLnBrk="1" fontAlgn="base" hangingPunct="1">
              <a:spcBef>
                <a:spcPct val="0"/>
              </a:spcBef>
              <a:spcAft>
                <a:spcPct val="0"/>
              </a:spcAft>
              <a:defRPr sz="2600">
                <a:solidFill>
                  <a:schemeClr val="accent1"/>
                </a:solidFill>
                <a:latin typeface="Arial" charset="0"/>
                <a:ea typeface="ＭＳ Ｐゴシック" charset="0"/>
              </a:defRPr>
            </a:lvl4pPr>
            <a:lvl5pPr algn="l" defTabSz="457200" rtl="0" eaLnBrk="1" fontAlgn="base" hangingPunct="1">
              <a:spcBef>
                <a:spcPct val="0"/>
              </a:spcBef>
              <a:spcAft>
                <a:spcPct val="0"/>
              </a:spcAft>
              <a:defRPr sz="2600">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pPr>
              <a:defRPr/>
            </a:pPr>
            <a:r>
              <a:rPr lang="fi-FI" smtClean="0"/>
              <a:t>Kiitos!</a:t>
            </a:r>
            <a:endParaRPr lang="fi-FI"/>
          </a:p>
        </p:txBody>
      </p:sp>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8538" y="5267325"/>
            <a:ext cx="1604962"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3966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Kiitos">
    <p:bg>
      <p:bgPr>
        <a:solidFill>
          <a:srgbClr val="78BE20"/>
        </a:solidFill>
        <a:effectLst/>
      </p:bgPr>
    </p:bg>
    <p:spTree>
      <p:nvGrpSpPr>
        <p:cNvPr id="1" name=""/>
        <p:cNvGrpSpPr/>
        <p:nvPr/>
      </p:nvGrpSpPr>
      <p:grpSpPr>
        <a:xfrm>
          <a:off x="0" y="0"/>
          <a:ext cx="0" cy="0"/>
          <a:chOff x="0" y="0"/>
          <a:chExt cx="0" cy="0"/>
        </a:xfrm>
      </p:grpSpPr>
      <p:pic>
        <p:nvPicPr>
          <p:cNvPr id="2" name="Picture 11" descr="LUKE_kupla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bwMode="auto">
          <a:xfrm>
            <a:off x="709613" y="844550"/>
            <a:ext cx="5989637"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b">
            <a:normAutofit/>
          </a:bodyPr>
          <a:lstStyle>
            <a:lvl1pPr algn="l" defTabSz="457200" rtl="0" eaLnBrk="1" fontAlgn="base" hangingPunct="1">
              <a:spcBef>
                <a:spcPct val="0"/>
              </a:spcBef>
              <a:spcAft>
                <a:spcPct val="0"/>
              </a:spcAft>
              <a:defRPr lang="en-US" sz="3800" kern="1200" dirty="0">
                <a:solidFill>
                  <a:schemeClr val="bg1"/>
                </a:solidFill>
                <a:effectLst/>
                <a:latin typeface="Arial"/>
                <a:ea typeface="+mn-ea"/>
                <a:cs typeface="Arial"/>
              </a:defRPr>
            </a:lvl1pPr>
            <a:lvl2pPr algn="l" defTabSz="457200" rtl="0" eaLnBrk="1" fontAlgn="base" hangingPunct="1">
              <a:spcBef>
                <a:spcPct val="0"/>
              </a:spcBef>
              <a:spcAft>
                <a:spcPct val="0"/>
              </a:spcAft>
              <a:defRPr sz="2600">
                <a:solidFill>
                  <a:schemeClr val="accent1"/>
                </a:solidFill>
                <a:latin typeface="Arial" charset="0"/>
                <a:ea typeface="ＭＳ Ｐゴシック" charset="0"/>
              </a:defRPr>
            </a:lvl2pPr>
            <a:lvl3pPr algn="l" defTabSz="457200" rtl="0" eaLnBrk="1" fontAlgn="base" hangingPunct="1">
              <a:spcBef>
                <a:spcPct val="0"/>
              </a:spcBef>
              <a:spcAft>
                <a:spcPct val="0"/>
              </a:spcAft>
              <a:defRPr sz="2600">
                <a:solidFill>
                  <a:schemeClr val="accent1"/>
                </a:solidFill>
                <a:latin typeface="Arial" charset="0"/>
                <a:ea typeface="ＭＳ Ｐゴシック" charset="0"/>
              </a:defRPr>
            </a:lvl3pPr>
            <a:lvl4pPr algn="l" defTabSz="457200" rtl="0" eaLnBrk="1" fontAlgn="base" hangingPunct="1">
              <a:spcBef>
                <a:spcPct val="0"/>
              </a:spcBef>
              <a:spcAft>
                <a:spcPct val="0"/>
              </a:spcAft>
              <a:defRPr sz="2600">
                <a:solidFill>
                  <a:schemeClr val="accent1"/>
                </a:solidFill>
                <a:latin typeface="Arial" charset="0"/>
                <a:ea typeface="ＭＳ Ｐゴシック" charset="0"/>
              </a:defRPr>
            </a:lvl4pPr>
            <a:lvl5pPr algn="l" defTabSz="457200" rtl="0" eaLnBrk="1" fontAlgn="base" hangingPunct="1">
              <a:spcBef>
                <a:spcPct val="0"/>
              </a:spcBef>
              <a:spcAft>
                <a:spcPct val="0"/>
              </a:spcAft>
              <a:defRPr sz="2600">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pPr>
              <a:defRPr/>
            </a:pPr>
            <a:r>
              <a:rPr lang="fi-FI" smtClean="0"/>
              <a:t>Kiitos!</a:t>
            </a:r>
            <a:endParaRPr lang="fi-FI"/>
          </a:p>
        </p:txBody>
      </p:sp>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8538" y="5268913"/>
            <a:ext cx="160496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866304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Kiitos">
    <p:bg>
      <p:bgPr>
        <a:solidFill>
          <a:srgbClr val="E10098"/>
        </a:solidFill>
        <a:effectLst/>
      </p:bgPr>
    </p:bg>
    <p:spTree>
      <p:nvGrpSpPr>
        <p:cNvPr id="1" name=""/>
        <p:cNvGrpSpPr/>
        <p:nvPr/>
      </p:nvGrpSpPr>
      <p:grpSpPr>
        <a:xfrm>
          <a:off x="0" y="0"/>
          <a:ext cx="0" cy="0"/>
          <a:chOff x="0" y="0"/>
          <a:chExt cx="0" cy="0"/>
        </a:xfrm>
      </p:grpSpPr>
      <p:pic>
        <p:nvPicPr>
          <p:cNvPr id="2" name="Picture 11" descr="LUKE_kupla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bwMode="auto">
          <a:xfrm>
            <a:off x="709613" y="844550"/>
            <a:ext cx="5989637"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b">
            <a:normAutofit/>
          </a:bodyPr>
          <a:lstStyle>
            <a:lvl1pPr algn="l" defTabSz="457200" rtl="0" eaLnBrk="1" fontAlgn="base" hangingPunct="1">
              <a:spcBef>
                <a:spcPct val="0"/>
              </a:spcBef>
              <a:spcAft>
                <a:spcPct val="0"/>
              </a:spcAft>
              <a:defRPr lang="en-US" sz="3800" kern="1200" dirty="0">
                <a:solidFill>
                  <a:schemeClr val="bg1"/>
                </a:solidFill>
                <a:effectLst/>
                <a:latin typeface="Arial"/>
                <a:ea typeface="+mn-ea"/>
                <a:cs typeface="Arial"/>
              </a:defRPr>
            </a:lvl1pPr>
            <a:lvl2pPr algn="l" defTabSz="457200" rtl="0" eaLnBrk="1" fontAlgn="base" hangingPunct="1">
              <a:spcBef>
                <a:spcPct val="0"/>
              </a:spcBef>
              <a:spcAft>
                <a:spcPct val="0"/>
              </a:spcAft>
              <a:defRPr sz="2600">
                <a:solidFill>
                  <a:schemeClr val="accent1"/>
                </a:solidFill>
                <a:latin typeface="Arial" charset="0"/>
                <a:ea typeface="ＭＳ Ｐゴシック" charset="0"/>
              </a:defRPr>
            </a:lvl2pPr>
            <a:lvl3pPr algn="l" defTabSz="457200" rtl="0" eaLnBrk="1" fontAlgn="base" hangingPunct="1">
              <a:spcBef>
                <a:spcPct val="0"/>
              </a:spcBef>
              <a:spcAft>
                <a:spcPct val="0"/>
              </a:spcAft>
              <a:defRPr sz="2600">
                <a:solidFill>
                  <a:schemeClr val="accent1"/>
                </a:solidFill>
                <a:latin typeface="Arial" charset="0"/>
                <a:ea typeface="ＭＳ Ｐゴシック" charset="0"/>
              </a:defRPr>
            </a:lvl3pPr>
            <a:lvl4pPr algn="l" defTabSz="457200" rtl="0" eaLnBrk="1" fontAlgn="base" hangingPunct="1">
              <a:spcBef>
                <a:spcPct val="0"/>
              </a:spcBef>
              <a:spcAft>
                <a:spcPct val="0"/>
              </a:spcAft>
              <a:defRPr sz="2600">
                <a:solidFill>
                  <a:schemeClr val="accent1"/>
                </a:solidFill>
                <a:latin typeface="Arial" charset="0"/>
                <a:ea typeface="ＭＳ Ｐゴシック" charset="0"/>
              </a:defRPr>
            </a:lvl4pPr>
            <a:lvl5pPr algn="l" defTabSz="457200" rtl="0" eaLnBrk="1" fontAlgn="base" hangingPunct="1">
              <a:spcBef>
                <a:spcPct val="0"/>
              </a:spcBef>
              <a:spcAft>
                <a:spcPct val="0"/>
              </a:spcAft>
              <a:defRPr sz="2600">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pPr>
              <a:defRPr/>
            </a:pPr>
            <a:r>
              <a:rPr lang="fi-FI" smtClean="0"/>
              <a:t>Kiitos!</a:t>
            </a:r>
            <a:endParaRPr lang="fi-FI"/>
          </a:p>
        </p:txBody>
      </p:sp>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8538" y="5265738"/>
            <a:ext cx="160496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4929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Kiitos">
    <p:bg>
      <p:bgPr>
        <a:solidFill>
          <a:srgbClr val="7F3F98"/>
        </a:solidFill>
        <a:effectLst/>
      </p:bgPr>
    </p:bg>
    <p:spTree>
      <p:nvGrpSpPr>
        <p:cNvPr id="1" name=""/>
        <p:cNvGrpSpPr/>
        <p:nvPr/>
      </p:nvGrpSpPr>
      <p:grpSpPr>
        <a:xfrm>
          <a:off x="0" y="0"/>
          <a:ext cx="0" cy="0"/>
          <a:chOff x="0" y="0"/>
          <a:chExt cx="0" cy="0"/>
        </a:xfrm>
      </p:grpSpPr>
      <p:pic>
        <p:nvPicPr>
          <p:cNvPr id="2" name="Picture 11" descr="LUKE_kupla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bwMode="auto">
          <a:xfrm>
            <a:off x="709613" y="844550"/>
            <a:ext cx="5989637"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b">
            <a:normAutofit/>
          </a:bodyPr>
          <a:lstStyle>
            <a:lvl1pPr algn="l" defTabSz="457200" rtl="0" eaLnBrk="1" fontAlgn="base" hangingPunct="1">
              <a:spcBef>
                <a:spcPct val="0"/>
              </a:spcBef>
              <a:spcAft>
                <a:spcPct val="0"/>
              </a:spcAft>
              <a:defRPr lang="en-US" sz="3800" kern="1200" dirty="0">
                <a:solidFill>
                  <a:schemeClr val="bg1"/>
                </a:solidFill>
                <a:effectLst/>
                <a:latin typeface="Arial"/>
                <a:ea typeface="+mn-ea"/>
                <a:cs typeface="Arial"/>
              </a:defRPr>
            </a:lvl1pPr>
            <a:lvl2pPr algn="l" defTabSz="457200" rtl="0" eaLnBrk="1" fontAlgn="base" hangingPunct="1">
              <a:spcBef>
                <a:spcPct val="0"/>
              </a:spcBef>
              <a:spcAft>
                <a:spcPct val="0"/>
              </a:spcAft>
              <a:defRPr sz="2600">
                <a:solidFill>
                  <a:schemeClr val="accent1"/>
                </a:solidFill>
                <a:latin typeface="Arial" charset="0"/>
                <a:ea typeface="ＭＳ Ｐゴシック" charset="0"/>
              </a:defRPr>
            </a:lvl2pPr>
            <a:lvl3pPr algn="l" defTabSz="457200" rtl="0" eaLnBrk="1" fontAlgn="base" hangingPunct="1">
              <a:spcBef>
                <a:spcPct val="0"/>
              </a:spcBef>
              <a:spcAft>
                <a:spcPct val="0"/>
              </a:spcAft>
              <a:defRPr sz="2600">
                <a:solidFill>
                  <a:schemeClr val="accent1"/>
                </a:solidFill>
                <a:latin typeface="Arial" charset="0"/>
                <a:ea typeface="ＭＳ Ｐゴシック" charset="0"/>
              </a:defRPr>
            </a:lvl3pPr>
            <a:lvl4pPr algn="l" defTabSz="457200" rtl="0" eaLnBrk="1" fontAlgn="base" hangingPunct="1">
              <a:spcBef>
                <a:spcPct val="0"/>
              </a:spcBef>
              <a:spcAft>
                <a:spcPct val="0"/>
              </a:spcAft>
              <a:defRPr sz="2600">
                <a:solidFill>
                  <a:schemeClr val="accent1"/>
                </a:solidFill>
                <a:latin typeface="Arial" charset="0"/>
                <a:ea typeface="ＭＳ Ｐゴシック" charset="0"/>
              </a:defRPr>
            </a:lvl4pPr>
            <a:lvl5pPr algn="l" defTabSz="457200" rtl="0" eaLnBrk="1" fontAlgn="base" hangingPunct="1">
              <a:spcBef>
                <a:spcPct val="0"/>
              </a:spcBef>
              <a:spcAft>
                <a:spcPct val="0"/>
              </a:spcAft>
              <a:defRPr sz="2600">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pPr>
              <a:defRPr/>
            </a:pPr>
            <a:r>
              <a:rPr lang="fi-FI" smtClean="0"/>
              <a:t>Kiitos!</a:t>
            </a:r>
            <a:endParaRPr lang="fi-FI"/>
          </a:p>
        </p:txBody>
      </p:sp>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48538" y="5265738"/>
            <a:ext cx="160496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3065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Kiitos">
    <p:bg>
      <p:bgPr>
        <a:solidFill>
          <a:schemeClr val="tx2"/>
        </a:solidFill>
        <a:effectLst/>
      </p:bgPr>
    </p:bg>
    <p:spTree>
      <p:nvGrpSpPr>
        <p:cNvPr id="1" name=""/>
        <p:cNvGrpSpPr/>
        <p:nvPr/>
      </p:nvGrpSpPr>
      <p:grpSpPr>
        <a:xfrm>
          <a:off x="0" y="0"/>
          <a:ext cx="0" cy="0"/>
          <a:chOff x="0" y="0"/>
          <a:chExt cx="0" cy="0"/>
        </a:xfrm>
      </p:grpSpPr>
      <p:pic>
        <p:nvPicPr>
          <p:cNvPr id="2" name="Picture 11" descr="LUKE_kupla_whi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userDrawn="1"/>
        </p:nvSpPr>
        <p:spPr bwMode="auto">
          <a:xfrm>
            <a:off x="709613" y="844550"/>
            <a:ext cx="5989637"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b">
            <a:normAutofit/>
          </a:bodyPr>
          <a:lstStyle>
            <a:lvl1pPr algn="l" defTabSz="457200" rtl="0" eaLnBrk="1" fontAlgn="base" hangingPunct="1">
              <a:spcBef>
                <a:spcPct val="0"/>
              </a:spcBef>
              <a:spcAft>
                <a:spcPct val="0"/>
              </a:spcAft>
              <a:defRPr lang="en-US" sz="3800" kern="1200" dirty="0">
                <a:solidFill>
                  <a:schemeClr val="bg1"/>
                </a:solidFill>
                <a:effectLst/>
                <a:latin typeface="Arial"/>
                <a:ea typeface="+mn-ea"/>
                <a:cs typeface="Arial"/>
              </a:defRPr>
            </a:lvl1pPr>
            <a:lvl2pPr algn="l" defTabSz="457200" rtl="0" eaLnBrk="1" fontAlgn="base" hangingPunct="1">
              <a:spcBef>
                <a:spcPct val="0"/>
              </a:spcBef>
              <a:spcAft>
                <a:spcPct val="0"/>
              </a:spcAft>
              <a:defRPr sz="2600">
                <a:solidFill>
                  <a:schemeClr val="accent1"/>
                </a:solidFill>
                <a:latin typeface="Arial" charset="0"/>
                <a:ea typeface="ＭＳ Ｐゴシック" charset="0"/>
              </a:defRPr>
            </a:lvl2pPr>
            <a:lvl3pPr algn="l" defTabSz="457200" rtl="0" eaLnBrk="1" fontAlgn="base" hangingPunct="1">
              <a:spcBef>
                <a:spcPct val="0"/>
              </a:spcBef>
              <a:spcAft>
                <a:spcPct val="0"/>
              </a:spcAft>
              <a:defRPr sz="2600">
                <a:solidFill>
                  <a:schemeClr val="accent1"/>
                </a:solidFill>
                <a:latin typeface="Arial" charset="0"/>
                <a:ea typeface="ＭＳ Ｐゴシック" charset="0"/>
              </a:defRPr>
            </a:lvl3pPr>
            <a:lvl4pPr algn="l" defTabSz="457200" rtl="0" eaLnBrk="1" fontAlgn="base" hangingPunct="1">
              <a:spcBef>
                <a:spcPct val="0"/>
              </a:spcBef>
              <a:spcAft>
                <a:spcPct val="0"/>
              </a:spcAft>
              <a:defRPr sz="2600">
                <a:solidFill>
                  <a:schemeClr val="accent1"/>
                </a:solidFill>
                <a:latin typeface="Arial" charset="0"/>
                <a:ea typeface="ＭＳ Ｐゴシック" charset="0"/>
              </a:defRPr>
            </a:lvl4pPr>
            <a:lvl5pPr algn="l" defTabSz="457200" rtl="0" eaLnBrk="1" fontAlgn="base" hangingPunct="1">
              <a:spcBef>
                <a:spcPct val="0"/>
              </a:spcBef>
              <a:spcAft>
                <a:spcPct val="0"/>
              </a:spcAft>
              <a:defRPr sz="2600">
                <a:solidFill>
                  <a:schemeClr val="accent1"/>
                </a:solidFill>
                <a:latin typeface="Arial" charset="0"/>
                <a:ea typeface="ＭＳ Ｐゴシック"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a:lstStyle>
          <a:p>
            <a:pPr>
              <a:defRPr/>
            </a:pPr>
            <a:r>
              <a:rPr lang="fi-FI" smtClean="0"/>
              <a:t>Kiitos!</a:t>
            </a:r>
            <a:endParaRPr lang="fi-FI"/>
          </a:p>
        </p:txBody>
      </p:sp>
      <p:pic>
        <p:nvPicPr>
          <p:cNvPr id="4" name="Picture 5" descr="Luke_FI_virall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6475" y="5283200"/>
            <a:ext cx="159702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6952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UKE - Final Slide">
    <p:spTree>
      <p:nvGrpSpPr>
        <p:cNvPr id="1" name=""/>
        <p:cNvGrpSpPr/>
        <p:nvPr/>
      </p:nvGrpSpPr>
      <p:grpSpPr>
        <a:xfrm>
          <a:off x="0" y="0"/>
          <a:ext cx="0" cy="0"/>
          <a:chOff x="0" y="0"/>
          <a:chExt cx="0" cy="0"/>
        </a:xfrm>
      </p:grpSpPr>
      <p:pic>
        <p:nvPicPr>
          <p:cNvPr id="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08338" y="2101850"/>
            <a:ext cx="2908300"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4270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LUKE -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0725" y="817563"/>
            <a:ext cx="7543800" cy="939800"/>
          </a:xfrm>
          <a:prstGeom prst="rect">
            <a:avLst/>
          </a:prstGeom>
        </p:spPr>
        <p:txBody>
          <a:bodyPr>
            <a:noAutofit/>
          </a:bodyPr>
          <a:lstStyle/>
          <a:p>
            <a:r>
              <a:rPr lang="fi-FI" smtClean="0"/>
              <a:t>Muokkaa perustyyl. napsautt.</a:t>
            </a:r>
            <a:endParaRPr lang="en-US" dirty="0"/>
          </a:p>
        </p:txBody>
      </p:sp>
      <p:sp>
        <p:nvSpPr>
          <p:cNvPr id="3" name="Content Placeholder 2"/>
          <p:cNvSpPr>
            <a:spLocks noGrp="1"/>
          </p:cNvSpPr>
          <p:nvPr>
            <p:ph sz="half" idx="1"/>
          </p:nvPr>
        </p:nvSpPr>
        <p:spPr>
          <a:xfrm>
            <a:off x="720000" y="1955945"/>
            <a:ext cx="3775800" cy="4101124"/>
          </a:xfrm>
          <a:prstGeom prst="rect">
            <a:avLst/>
          </a:prstGeo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648200" y="1955945"/>
            <a:ext cx="3615946" cy="4101124"/>
          </a:xfrm>
          <a:prstGeom prst="rect">
            <a:avLst/>
          </a:prstGeom>
        </p:spPr>
        <p:txBody>
          <a:bodyPr>
            <a:no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Slide Number Placeholder 6"/>
          <p:cNvSpPr>
            <a:spLocks noGrp="1"/>
          </p:cNvSpPr>
          <p:nvPr>
            <p:ph type="sldNum" sz="quarter" idx="10"/>
          </p:nvPr>
        </p:nvSpPr>
        <p:spPr>
          <a:xfrm>
            <a:off x="720725" y="6375400"/>
            <a:ext cx="447675" cy="273050"/>
          </a:xfrm>
          <a:prstGeom prst="rect">
            <a:avLst/>
          </a:prstGeom>
        </p:spPr>
        <p:txBody>
          <a:bodyPr/>
          <a:lstStyle>
            <a:lvl1pPr algn="l">
              <a:defRPr sz="1000" b="1" smtClean="0">
                <a:solidFill>
                  <a:schemeClr val="tx1">
                    <a:tint val="75000"/>
                  </a:schemeClr>
                </a:solidFill>
                <a:latin typeface="Arial"/>
                <a:cs typeface="Arial"/>
              </a:defRPr>
            </a:lvl1pPr>
          </a:lstStyle>
          <a:p>
            <a:pPr>
              <a:defRPr/>
            </a:pPr>
            <a:fld id="{0CD17BD1-DF15-EF4F-B56B-946E480F0823}" type="slidenum">
              <a:rPr lang="en-US"/>
              <a:pPr>
                <a:defRPr/>
              </a:pPr>
              <a:t>‹#›</a:t>
            </a:fld>
            <a:endParaRPr lang="en-US" dirty="0"/>
          </a:p>
        </p:txBody>
      </p:sp>
      <p:sp>
        <p:nvSpPr>
          <p:cNvPr id="6" name="Date Placeholder 3"/>
          <p:cNvSpPr>
            <a:spLocks noGrp="1"/>
          </p:cNvSpPr>
          <p:nvPr>
            <p:ph type="dt" sz="half" idx="11"/>
          </p:nvPr>
        </p:nvSpPr>
        <p:spPr>
          <a:xfrm>
            <a:off x="4298950" y="6375400"/>
            <a:ext cx="1401763" cy="273050"/>
          </a:xfrm>
          <a:prstGeom prst="rect">
            <a:avLst/>
          </a:prstGeom>
        </p:spPr>
        <p:txBody>
          <a:bodyPr/>
          <a:lstStyle>
            <a:lvl1pPr algn="l">
              <a:defRPr sz="1000" dirty="0">
                <a:solidFill>
                  <a:schemeClr val="tx1">
                    <a:tint val="75000"/>
                  </a:schemeClr>
                </a:solidFill>
                <a:latin typeface="Arial"/>
                <a:cs typeface="Arial"/>
              </a:defRPr>
            </a:lvl1pPr>
          </a:lstStyle>
          <a:p>
            <a:pPr>
              <a:defRPr/>
            </a:pPr>
            <a:fld id="{5286540F-7DFB-8F40-A10F-D6723C31DB04}" type="datetime1">
              <a:rPr lang="fi-FI" smtClean="0"/>
              <a:pPr>
                <a:defRPr/>
              </a:pPr>
              <a:t>2.10.2018</a:t>
            </a:fld>
            <a:endParaRPr lang="en-US"/>
          </a:p>
        </p:txBody>
      </p:sp>
      <p:sp>
        <p:nvSpPr>
          <p:cNvPr id="7" name="Footer Placeholder 4"/>
          <p:cNvSpPr>
            <a:spLocks noGrp="1"/>
          </p:cNvSpPr>
          <p:nvPr>
            <p:ph type="ftr" sz="quarter" idx="12"/>
          </p:nvPr>
        </p:nvSpPr>
        <p:spPr>
          <a:xfrm>
            <a:off x="1343025" y="6375400"/>
            <a:ext cx="2895600" cy="273050"/>
          </a:xfrm>
          <a:prstGeom prst="rect">
            <a:avLst/>
          </a:prstGeom>
        </p:spPr>
        <p:txBody>
          <a:bodyPr/>
          <a:lstStyle>
            <a:lvl1pPr algn="l">
              <a:defRPr sz="1000" smtClean="0">
                <a:solidFill>
                  <a:schemeClr val="tx1">
                    <a:tint val="75000"/>
                  </a:schemeClr>
                </a:solidFill>
                <a:latin typeface="Arial"/>
                <a:cs typeface="Arial"/>
              </a:defRPr>
            </a:lvl1pPr>
          </a:lstStyle>
          <a:p>
            <a:pPr>
              <a:defRPr/>
            </a:pPr>
            <a:r>
              <a:rPr lang="en-US" smtClean="0"/>
              <a:t>Teppo Tutkija</a:t>
            </a:r>
            <a:endParaRPr lang="en-US" dirty="0"/>
          </a:p>
        </p:txBody>
      </p:sp>
    </p:spTree>
    <p:extLst>
      <p:ext uri="{BB962C8B-B14F-4D97-AF65-F5344CB8AC3E}">
        <p14:creationId xmlns:p14="http://schemas.microsoft.com/office/powerpoint/2010/main" val="284028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ikehys 9"/>
          <p:cNvSpPr txBox="1">
            <a:spLocks noChangeArrowheads="1"/>
          </p:cNvSpPr>
          <p:nvPr userDrawn="1"/>
        </p:nvSpPr>
        <p:spPr bwMode="auto">
          <a:xfrm>
            <a:off x="5797550" y="6457950"/>
            <a:ext cx="1679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sz="1000" dirty="0" smtClean="0">
                <a:solidFill>
                  <a:schemeClr val="bg1"/>
                </a:solidFill>
              </a:rPr>
              <a:t>© Luonnonvarakeskus</a:t>
            </a:r>
          </a:p>
        </p:txBody>
      </p:sp>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89850" y="5730875"/>
            <a:ext cx="12239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2"/>
          <p:cNvSpPr>
            <a:spLocks noGrp="1"/>
          </p:cNvSpPr>
          <p:nvPr>
            <p:ph type="subTitle" idx="1"/>
          </p:nvPr>
        </p:nvSpPr>
        <p:spPr>
          <a:xfrm>
            <a:off x="471982" y="2819526"/>
            <a:ext cx="6015892" cy="849703"/>
          </a:xfrm>
          <a:prstGeom prst="rect">
            <a:avLst/>
          </a:prstGeom>
          <a:ln>
            <a:noFill/>
          </a:ln>
        </p:spPr>
        <p:txBody>
          <a:bodyPr rtlCol="0">
            <a:normAutofit/>
          </a:bodyPr>
          <a:lstStyle>
            <a:lvl1pPr marL="0" indent="0">
              <a:buFontTx/>
              <a:buNone/>
              <a:defRPr lang="en-US" sz="2000" dirty="0">
                <a:solidFill>
                  <a:schemeClr val="tx2"/>
                </a:solidFill>
                <a:effectLst/>
              </a:defRPr>
            </a:lvl1pPr>
          </a:lstStyle>
          <a:p>
            <a:pPr lvl="0"/>
            <a:r>
              <a:rPr lang="en-US" dirty="0" smtClean="0"/>
              <a:t>Click to edit Master subtitle style</a:t>
            </a:r>
            <a:endParaRPr lang="en-US" dirty="0"/>
          </a:p>
        </p:txBody>
      </p:sp>
      <p:sp>
        <p:nvSpPr>
          <p:cNvPr id="18" name="Title 1"/>
          <p:cNvSpPr>
            <a:spLocks noGrp="1"/>
          </p:cNvSpPr>
          <p:nvPr>
            <p:ph type="ctrTitle"/>
          </p:nvPr>
        </p:nvSpPr>
        <p:spPr>
          <a:xfrm>
            <a:off x="471982" y="845027"/>
            <a:ext cx="6427326" cy="1878718"/>
          </a:xfrm>
          <a:prstGeom prst="rect">
            <a:avLst/>
          </a:prstGeom>
          <a:ln>
            <a:noFill/>
          </a:ln>
        </p:spPr>
        <p:txBody>
          <a:bodyPr rtlCol="0" anchor="ctr">
            <a:normAutofit/>
          </a:bodyPr>
          <a:lstStyle>
            <a:lvl1pPr>
              <a:defRPr lang="en-US" sz="3800" dirty="0">
                <a:solidFill>
                  <a:schemeClr val="accent1"/>
                </a:solidFill>
                <a:effectLst/>
                <a:ea typeface="+mn-ea"/>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40061470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ikehys 9"/>
          <p:cNvSpPr txBox="1">
            <a:spLocks noChangeArrowheads="1"/>
          </p:cNvSpPr>
          <p:nvPr userDrawn="1"/>
        </p:nvSpPr>
        <p:spPr bwMode="auto">
          <a:xfrm>
            <a:off x="5797550" y="6457950"/>
            <a:ext cx="1679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sz="1000" dirty="0" smtClean="0">
                <a:solidFill>
                  <a:schemeClr val="bg1"/>
                </a:solidFill>
              </a:rPr>
              <a:t>© Luonnonvarakeskus</a:t>
            </a:r>
          </a:p>
        </p:txBody>
      </p:sp>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89850" y="5730875"/>
            <a:ext cx="12239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2"/>
          <p:cNvSpPr>
            <a:spLocks noGrp="1"/>
          </p:cNvSpPr>
          <p:nvPr>
            <p:ph type="subTitle" idx="1"/>
          </p:nvPr>
        </p:nvSpPr>
        <p:spPr>
          <a:xfrm>
            <a:off x="471982" y="2819526"/>
            <a:ext cx="6015892" cy="849703"/>
          </a:xfrm>
          <a:prstGeom prst="rect">
            <a:avLst/>
          </a:prstGeom>
          <a:ln>
            <a:noFill/>
          </a:ln>
        </p:spPr>
        <p:txBody>
          <a:bodyPr rtlCol="0">
            <a:normAutofit/>
          </a:bodyPr>
          <a:lstStyle>
            <a:lvl1pPr marL="0" indent="0">
              <a:buFontTx/>
              <a:buNone/>
              <a:defRPr lang="en-US" sz="2000" dirty="0">
                <a:solidFill>
                  <a:schemeClr val="tx2"/>
                </a:solidFill>
                <a:effectLst/>
              </a:defRPr>
            </a:lvl1pPr>
          </a:lstStyle>
          <a:p>
            <a:pPr lvl="0"/>
            <a:r>
              <a:rPr lang="en-US" dirty="0" smtClean="0"/>
              <a:t>Click to edit Master subtitle style</a:t>
            </a:r>
            <a:endParaRPr lang="en-US" dirty="0"/>
          </a:p>
        </p:txBody>
      </p:sp>
      <p:sp>
        <p:nvSpPr>
          <p:cNvPr id="18" name="Title 1"/>
          <p:cNvSpPr>
            <a:spLocks noGrp="1"/>
          </p:cNvSpPr>
          <p:nvPr>
            <p:ph type="ctrTitle"/>
          </p:nvPr>
        </p:nvSpPr>
        <p:spPr>
          <a:xfrm>
            <a:off x="471982" y="845027"/>
            <a:ext cx="6427326" cy="1878718"/>
          </a:xfrm>
          <a:prstGeom prst="rect">
            <a:avLst/>
          </a:prstGeom>
          <a:ln>
            <a:noFill/>
          </a:ln>
        </p:spPr>
        <p:txBody>
          <a:bodyPr rtlCol="0" anchor="ctr">
            <a:normAutofit/>
          </a:bodyPr>
          <a:lstStyle>
            <a:lvl1pPr>
              <a:defRPr lang="en-US" sz="3800" dirty="0">
                <a:solidFill>
                  <a:srgbClr val="00B5E2"/>
                </a:solidFill>
                <a:effectLst/>
                <a:ea typeface="+mn-ea"/>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4060444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ikehys 9"/>
          <p:cNvSpPr txBox="1">
            <a:spLocks noChangeArrowheads="1"/>
          </p:cNvSpPr>
          <p:nvPr userDrawn="1"/>
        </p:nvSpPr>
        <p:spPr bwMode="auto">
          <a:xfrm>
            <a:off x="5797550" y="6457950"/>
            <a:ext cx="1679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sz="1000" dirty="0" smtClean="0">
                <a:solidFill>
                  <a:schemeClr val="bg1"/>
                </a:solidFill>
              </a:rPr>
              <a:t>© Luonnonvarakeskus</a:t>
            </a:r>
          </a:p>
        </p:txBody>
      </p:sp>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89850" y="5730875"/>
            <a:ext cx="12239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2"/>
          <p:cNvSpPr>
            <a:spLocks noGrp="1"/>
          </p:cNvSpPr>
          <p:nvPr>
            <p:ph type="subTitle" idx="1"/>
          </p:nvPr>
        </p:nvSpPr>
        <p:spPr>
          <a:xfrm>
            <a:off x="471982" y="2819526"/>
            <a:ext cx="6015892" cy="849703"/>
          </a:xfrm>
          <a:prstGeom prst="rect">
            <a:avLst/>
          </a:prstGeom>
          <a:ln>
            <a:noFill/>
          </a:ln>
        </p:spPr>
        <p:txBody>
          <a:bodyPr rtlCol="0">
            <a:normAutofit/>
          </a:bodyPr>
          <a:lstStyle>
            <a:lvl1pPr marL="0" indent="0">
              <a:buFontTx/>
              <a:buNone/>
              <a:defRPr lang="en-US" sz="2000" dirty="0">
                <a:solidFill>
                  <a:schemeClr val="tx2"/>
                </a:solidFill>
                <a:effectLst/>
              </a:defRPr>
            </a:lvl1pPr>
          </a:lstStyle>
          <a:p>
            <a:pPr lvl="0"/>
            <a:r>
              <a:rPr lang="en-US" dirty="0" smtClean="0"/>
              <a:t>Click to edit Master subtitle style</a:t>
            </a:r>
            <a:endParaRPr lang="en-US" dirty="0"/>
          </a:p>
        </p:txBody>
      </p:sp>
      <p:sp>
        <p:nvSpPr>
          <p:cNvPr id="18" name="Title 1"/>
          <p:cNvSpPr>
            <a:spLocks noGrp="1"/>
          </p:cNvSpPr>
          <p:nvPr>
            <p:ph type="ctrTitle"/>
          </p:nvPr>
        </p:nvSpPr>
        <p:spPr>
          <a:xfrm>
            <a:off x="471982" y="845027"/>
            <a:ext cx="6427326" cy="1878718"/>
          </a:xfrm>
          <a:prstGeom prst="rect">
            <a:avLst/>
          </a:prstGeom>
          <a:ln>
            <a:noFill/>
          </a:ln>
        </p:spPr>
        <p:txBody>
          <a:bodyPr rtlCol="0" anchor="ctr">
            <a:normAutofit/>
          </a:bodyPr>
          <a:lstStyle>
            <a:lvl1pPr>
              <a:defRPr lang="en-US" sz="3800" dirty="0">
                <a:solidFill>
                  <a:srgbClr val="00B5E2"/>
                </a:solidFill>
                <a:effectLst/>
                <a:ea typeface="+mn-ea"/>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382556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p:spPr>
      </p:pic>
      <p:sp>
        <p:nvSpPr>
          <p:cNvPr id="5" name="Tekstikehys 9"/>
          <p:cNvSpPr txBox="1">
            <a:spLocks noChangeArrowheads="1"/>
          </p:cNvSpPr>
          <p:nvPr userDrawn="1"/>
        </p:nvSpPr>
        <p:spPr bwMode="auto">
          <a:xfrm>
            <a:off x="5797550" y="6457950"/>
            <a:ext cx="1679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sz="1000" dirty="0" smtClean="0">
                <a:solidFill>
                  <a:schemeClr val="bg1"/>
                </a:solidFill>
              </a:rPr>
              <a:t>© Luonnonvarakeskus</a:t>
            </a:r>
          </a:p>
        </p:txBody>
      </p:sp>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89850" y="5730875"/>
            <a:ext cx="12239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2"/>
          <p:cNvSpPr>
            <a:spLocks noGrp="1"/>
          </p:cNvSpPr>
          <p:nvPr>
            <p:ph type="subTitle" idx="1"/>
          </p:nvPr>
        </p:nvSpPr>
        <p:spPr>
          <a:xfrm>
            <a:off x="471982" y="2819526"/>
            <a:ext cx="6015892" cy="849703"/>
          </a:xfrm>
          <a:prstGeom prst="rect">
            <a:avLst/>
          </a:prstGeom>
          <a:ln>
            <a:noFill/>
          </a:ln>
        </p:spPr>
        <p:txBody>
          <a:bodyPr rtlCol="0">
            <a:normAutofit/>
          </a:bodyPr>
          <a:lstStyle>
            <a:lvl1pPr marL="0" indent="0">
              <a:buFontTx/>
              <a:buNone/>
              <a:defRPr lang="en-US" sz="2000" dirty="0">
                <a:solidFill>
                  <a:schemeClr val="tx2"/>
                </a:solidFill>
                <a:effectLst/>
              </a:defRPr>
            </a:lvl1pPr>
          </a:lstStyle>
          <a:p>
            <a:pPr lvl="0"/>
            <a:r>
              <a:rPr lang="en-US" dirty="0" smtClean="0"/>
              <a:t>Click to edit Master subtitle style</a:t>
            </a:r>
            <a:endParaRPr lang="en-US" dirty="0"/>
          </a:p>
        </p:txBody>
      </p:sp>
      <p:sp>
        <p:nvSpPr>
          <p:cNvPr id="18" name="Title 1"/>
          <p:cNvSpPr>
            <a:spLocks noGrp="1"/>
          </p:cNvSpPr>
          <p:nvPr>
            <p:ph type="ctrTitle"/>
          </p:nvPr>
        </p:nvSpPr>
        <p:spPr>
          <a:xfrm>
            <a:off x="471982" y="845027"/>
            <a:ext cx="6427326" cy="1878718"/>
          </a:xfrm>
          <a:prstGeom prst="rect">
            <a:avLst/>
          </a:prstGeom>
          <a:ln>
            <a:noFill/>
          </a:ln>
        </p:spPr>
        <p:txBody>
          <a:bodyPr rtlCol="0" anchor="ctr">
            <a:normAutofit/>
          </a:bodyPr>
          <a:lstStyle>
            <a:lvl1pPr>
              <a:defRPr lang="en-US" sz="3800" dirty="0">
                <a:solidFill>
                  <a:srgbClr val="00B5E2"/>
                </a:solidFill>
                <a:effectLst/>
                <a:ea typeface="+mn-ea"/>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15512106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p:spPr>
      </p:pic>
      <p:sp>
        <p:nvSpPr>
          <p:cNvPr id="5" name="Tekstikehys 9"/>
          <p:cNvSpPr txBox="1">
            <a:spLocks noChangeArrowheads="1"/>
          </p:cNvSpPr>
          <p:nvPr userDrawn="1"/>
        </p:nvSpPr>
        <p:spPr bwMode="auto">
          <a:xfrm>
            <a:off x="5797550" y="6457950"/>
            <a:ext cx="1679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sz="1000" dirty="0" smtClean="0">
                <a:solidFill>
                  <a:schemeClr val="bg1"/>
                </a:solidFill>
              </a:rPr>
              <a:t>© Luonnonvarakeskus</a:t>
            </a:r>
          </a:p>
        </p:txBody>
      </p:sp>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89850" y="5730875"/>
            <a:ext cx="12239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ubtitle 2"/>
          <p:cNvSpPr>
            <a:spLocks noGrp="1"/>
          </p:cNvSpPr>
          <p:nvPr>
            <p:ph type="subTitle" idx="1"/>
          </p:nvPr>
        </p:nvSpPr>
        <p:spPr>
          <a:xfrm>
            <a:off x="471982" y="2819526"/>
            <a:ext cx="6015892" cy="849703"/>
          </a:xfrm>
          <a:prstGeom prst="rect">
            <a:avLst/>
          </a:prstGeom>
          <a:ln>
            <a:noFill/>
          </a:ln>
        </p:spPr>
        <p:txBody>
          <a:bodyPr rtlCol="0">
            <a:normAutofit/>
          </a:bodyPr>
          <a:lstStyle>
            <a:lvl1pPr marL="0" indent="0">
              <a:buFontTx/>
              <a:buNone/>
              <a:defRPr lang="en-US" sz="2000" dirty="0">
                <a:solidFill>
                  <a:schemeClr val="tx2"/>
                </a:solidFill>
                <a:effectLst/>
              </a:defRPr>
            </a:lvl1pPr>
          </a:lstStyle>
          <a:p>
            <a:pPr lvl="0"/>
            <a:r>
              <a:rPr lang="en-US" dirty="0" smtClean="0"/>
              <a:t>Click to edit Master subtitle style</a:t>
            </a:r>
            <a:endParaRPr lang="en-US" dirty="0"/>
          </a:p>
        </p:txBody>
      </p:sp>
      <p:sp>
        <p:nvSpPr>
          <p:cNvPr id="18" name="Title 1"/>
          <p:cNvSpPr>
            <a:spLocks noGrp="1"/>
          </p:cNvSpPr>
          <p:nvPr>
            <p:ph type="ctrTitle"/>
          </p:nvPr>
        </p:nvSpPr>
        <p:spPr>
          <a:xfrm>
            <a:off x="471982" y="845027"/>
            <a:ext cx="6427326" cy="1878718"/>
          </a:xfrm>
          <a:prstGeom prst="rect">
            <a:avLst/>
          </a:prstGeom>
          <a:ln>
            <a:noFill/>
          </a:ln>
        </p:spPr>
        <p:txBody>
          <a:bodyPr rtlCol="0" anchor="ctr">
            <a:normAutofit/>
          </a:bodyPr>
          <a:lstStyle>
            <a:lvl1pPr>
              <a:defRPr lang="en-US" sz="3800" dirty="0">
                <a:solidFill>
                  <a:srgbClr val="00B5E2"/>
                </a:solidFill>
                <a:effectLst/>
                <a:ea typeface="+mn-ea"/>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3577241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4" name="Picture 9" descr="LUKE_kupla_orange.png"/>
          <p:cNvPicPr>
            <a:picLocks noChangeAspect="1"/>
          </p:cNvPicPr>
          <p:nvPr userDrawn="1"/>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ikehys 9"/>
          <p:cNvSpPr txBox="1">
            <a:spLocks noChangeArrowheads="1"/>
          </p:cNvSpPr>
          <p:nvPr userDrawn="1"/>
        </p:nvSpPr>
        <p:spPr bwMode="auto">
          <a:xfrm>
            <a:off x="5797550" y="6457950"/>
            <a:ext cx="16795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sz="1000" dirty="0" smtClean="0">
                <a:solidFill>
                  <a:schemeClr val="bg1"/>
                </a:solidFill>
              </a:rPr>
              <a:t>© Luonnonvarakeskus</a:t>
            </a:r>
          </a:p>
        </p:txBody>
      </p:sp>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89850" y="5730875"/>
            <a:ext cx="1223963"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ubtitle 2"/>
          <p:cNvSpPr>
            <a:spLocks noGrp="1"/>
          </p:cNvSpPr>
          <p:nvPr>
            <p:ph type="subTitle" idx="1"/>
          </p:nvPr>
        </p:nvSpPr>
        <p:spPr>
          <a:xfrm>
            <a:off x="471982" y="2819526"/>
            <a:ext cx="6015892" cy="849703"/>
          </a:xfrm>
          <a:prstGeom prst="rect">
            <a:avLst/>
          </a:prstGeom>
          <a:ln>
            <a:noFill/>
          </a:ln>
        </p:spPr>
        <p:txBody>
          <a:bodyPr rtlCol="0">
            <a:normAutofit/>
          </a:bodyPr>
          <a:lstStyle>
            <a:lvl1pPr marL="0" indent="0">
              <a:buFontTx/>
              <a:buNone/>
              <a:defRPr lang="en-US" sz="2000" dirty="0">
                <a:solidFill>
                  <a:schemeClr val="tx2"/>
                </a:solidFill>
                <a:effectLst/>
              </a:defRPr>
            </a:lvl1pPr>
          </a:lstStyle>
          <a:p>
            <a:pPr lvl="0"/>
            <a:r>
              <a:rPr lang="en-US" dirty="0" smtClean="0"/>
              <a:t>Click to edit Master subtitle style</a:t>
            </a:r>
            <a:endParaRPr lang="en-US" dirty="0"/>
          </a:p>
        </p:txBody>
      </p:sp>
      <p:sp>
        <p:nvSpPr>
          <p:cNvPr id="15" name="Title 1"/>
          <p:cNvSpPr>
            <a:spLocks noGrp="1"/>
          </p:cNvSpPr>
          <p:nvPr>
            <p:ph type="ctrTitle"/>
          </p:nvPr>
        </p:nvSpPr>
        <p:spPr>
          <a:xfrm>
            <a:off x="471982" y="845027"/>
            <a:ext cx="6427326" cy="1878718"/>
          </a:xfrm>
          <a:prstGeom prst="rect">
            <a:avLst/>
          </a:prstGeom>
          <a:ln>
            <a:noFill/>
          </a:ln>
        </p:spPr>
        <p:txBody>
          <a:bodyPr rtlCol="0" anchor="ctr">
            <a:normAutofit/>
          </a:bodyPr>
          <a:lstStyle>
            <a:lvl1pPr>
              <a:defRPr lang="en-US" sz="3800" dirty="0">
                <a:solidFill>
                  <a:srgbClr val="00B5E2"/>
                </a:solidFill>
                <a:effectLst/>
                <a:ea typeface="+mn-ea"/>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5965670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1"/>
          <p:cNvSpPr>
            <a:spLocks noGrp="1"/>
          </p:cNvSpPr>
          <p:nvPr>
            <p:ph type="title"/>
          </p:nvPr>
        </p:nvSpPr>
        <p:spPr>
          <a:xfrm>
            <a:off x="471982" y="431800"/>
            <a:ext cx="8127011" cy="1038225"/>
          </a:xfrm>
          <a:prstGeom prst="rect">
            <a:avLst/>
          </a:prstGeom>
        </p:spPr>
        <p:txBody>
          <a:bodyPr/>
          <a:lstStyle/>
          <a:p>
            <a:r>
              <a:rPr lang="en-US" smtClean="0"/>
              <a:t>Click to edit Master title style</a:t>
            </a:r>
            <a:endParaRPr lang="en-US" dirty="0"/>
          </a:p>
        </p:txBody>
      </p:sp>
      <p:sp>
        <p:nvSpPr>
          <p:cNvPr id="6" name="Content Placeholder 2"/>
          <p:cNvSpPr>
            <a:spLocks noGrp="1"/>
          </p:cNvSpPr>
          <p:nvPr>
            <p:ph idx="1"/>
          </p:nvPr>
        </p:nvSpPr>
        <p:spPr>
          <a:xfrm>
            <a:off x="471982" y="1704975"/>
            <a:ext cx="8127011" cy="4418013"/>
          </a:xfrm>
          <a:prstGeom prst="rect">
            <a:avLst/>
          </a:prstGeom>
        </p:spPr>
        <p:txBody>
          <a:bodyPr/>
          <a:lstStyle>
            <a:lvl1pPr>
              <a:defRPr sz="2000"/>
            </a:lvl1pPr>
            <a:lvl2pPr>
              <a:defRPr sz="1800"/>
            </a:lvl2pPr>
            <a:lvl3pPr>
              <a:defRPr sz="1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kstikehys 8"/>
          <p:cNvSpPr txBox="1">
            <a:spLocks noChangeArrowheads="1"/>
          </p:cNvSpPr>
          <p:nvPr userDrawn="1"/>
        </p:nvSpPr>
        <p:spPr bwMode="auto">
          <a:xfrm>
            <a:off x="5764213" y="6443663"/>
            <a:ext cx="17700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sz="1000" dirty="0" smtClean="0">
                <a:solidFill>
                  <a:srgbClr val="979B9E"/>
                </a:solidFill>
              </a:rPr>
              <a:t>© Luonnonvarakeskus</a:t>
            </a:r>
          </a:p>
        </p:txBody>
      </p:sp>
      <p:pic>
        <p:nvPicPr>
          <p:cNvPr id="8" name="Picture 5" descr="Luke_FI_virall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9850" y="5724525"/>
            <a:ext cx="12303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720725" y="6437313"/>
            <a:ext cx="0" cy="431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4"/>
          </p:nvPr>
        </p:nvSpPr>
        <p:spPr>
          <a:xfrm>
            <a:off x="823913" y="6419850"/>
            <a:ext cx="449262" cy="273050"/>
          </a:xfrm>
          <a:prstGeom prst="rect">
            <a:avLst/>
          </a:prstGeom>
        </p:spPr>
        <p:txBody>
          <a:bodyPr vert="horz" lIns="91440" tIns="45720" rIns="91440" bIns="45720" rtlCol="0" anchor="b"/>
          <a:lstStyle>
            <a:lvl1pPr algn="l" fontAlgn="auto">
              <a:spcBef>
                <a:spcPts val="0"/>
              </a:spcBef>
              <a:spcAft>
                <a:spcPts val="0"/>
              </a:spcAft>
              <a:defRPr sz="1000" b="1">
                <a:solidFill>
                  <a:schemeClr val="tx1">
                    <a:tint val="75000"/>
                  </a:schemeClr>
                </a:solidFill>
                <a:latin typeface="Arial"/>
                <a:ea typeface="+mn-ea"/>
                <a:cs typeface="Arial"/>
              </a:defRPr>
            </a:lvl1pPr>
          </a:lstStyle>
          <a:p>
            <a:pPr>
              <a:defRPr/>
            </a:pPr>
            <a:fld id="{02713F14-65AC-4F63-824F-326643FF777C}" type="slidenum">
              <a:rPr lang="en-US"/>
              <a:pPr>
                <a:defRPr/>
              </a:pPr>
              <a:t>‹#›</a:t>
            </a:fld>
            <a:endParaRPr lang="en-US" dirty="0"/>
          </a:p>
        </p:txBody>
      </p:sp>
      <p:sp>
        <p:nvSpPr>
          <p:cNvPr id="11" name="Date Placeholder 3"/>
          <p:cNvSpPr>
            <a:spLocks noGrp="1"/>
          </p:cNvSpPr>
          <p:nvPr>
            <p:ph type="dt" sz="half" idx="2"/>
          </p:nvPr>
        </p:nvSpPr>
        <p:spPr>
          <a:xfrm>
            <a:off x="4572000" y="6419850"/>
            <a:ext cx="1128713" cy="273050"/>
          </a:xfrm>
          <a:prstGeom prst="rect">
            <a:avLst/>
          </a:prstGeom>
        </p:spPr>
        <p:txBody>
          <a:bodyPr vert="horz" lIns="91440" tIns="45720" rIns="91440" bIns="45720" rtlCol="0" anchor="b"/>
          <a:lstStyle>
            <a:lvl1pPr algn="l" fontAlgn="auto">
              <a:spcBef>
                <a:spcPts val="0"/>
              </a:spcBef>
              <a:spcAft>
                <a:spcPts val="0"/>
              </a:spcAft>
              <a:defRPr sz="1000">
                <a:solidFill>
                  <a:schemeClr val="tx1">
                    <a:tint val="75000"/>
                  </a:schemeClr>
                </a:solidFill>
                <a:latin typeface="Arial"/>
                <a:ea typeface="+mn-ea"/>
                <a:cs typeface="Arial"/>
              </a:defRPr>
            </a:lvl1pPr>
          </a:lstStyle>
          <a:p>
            <a:pPr>
              <a:defRPr/>
            </a:pPr>
            <a:fld id="{6CD1440C-FAB8-4462-93BB-8682131BCA36}" type="datetime1">
              <a:rPr lang="fi-FI"/>
              <a:pPr>
                <a:defRPr/>
              </a:pPr>
              <a:t>2.10.2018</a:t>
            </a:fld>
            <a:endParaRPr lang="en-US" dirty="0">
              <a:solidFill>
                <a:schemeClr val="tx1">
                  <a:lumMod val="60000"/>
                  <a:lumOff val="40000"/>
                </a:schemeClr>
              </a:solidFill>
            </a:endParaRPr>
          </a:p>
        </p:txBody>
      </p:sp>
    </p:spTree>
    <p:extLst>
      <p:ext uri="{BB962C8B-B14F-4D97-AF65-F5344CB8AC3E}">
        <p14:creationId xmlns:p14="http://schemas.microsoft.com/office/powerpoint/2010/main" val="23214022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471982" y="1697903"/>
            <a:ext cx="3954361" cy="4367258"/>
          </a:xfrm>
          <a:prstGeom prst="rect">
            <a:avLst/>
          </a:prstGeom>
        </p:spPr>
        <p:txBody>
          <a:bodyPr>
            <a:no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648199" y="1697903"/>
            <a:ext cx="3950793" cy="4367258"/>
          </a:xfrm>
          <a:prstGeom prst="rect">
            <a:avLst/>
          </a:prstGeom>
        </p:spPr>
        <p:txBody>
          <a:bodyPr>
            <a:no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fi-FI"/>
          </a:p>
        </p:txBody>
      </p:sp>
      <p:sp>
        <p:nvSpPr>
          <p:cNvPr id="10" name="Tekstikehys 8"/>
          <p:cNvSpPr txBox="1">
            <a:spLocks noChangeArrowheads="1"/>
          </p:cNvSpPr>
          <p:nvPr userDrawn="1"/>
        </p:nvSpPr>
        <p:spPr bwMode="auto">
          <a:xfrm>
            <a:off x="5764213" y="6443663"/>
            <a:ext cx="17700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fi-FI" sz="1000" dirty="0" smtClean="0">
                <a:solidFill>
                  <a:srgbClr val="979B9E"/>
                </a:solidFill>
              </a:rPr>
              <a:t>© Luonnonvarakeskus</a:t>
            </a:r>
          </a:p>
        </p:txBody>
      </p:sp>
      <p:pic>
        <p:nvPicPr>
          <p:cNvPr id="11" name="Picture 5" descr="Luke_FI_virall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9850" y="5724525"/>
            <a:ext cx="12303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userDrawn="1"/>
        </p:nvCxnSpPr>
        <p:spPr>
          <a:xfrm>
            <a:off x="720725" y="6437313"/>
            <a:ext cx="0" cy="431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Slide Number Placeholder 6"/>
          <p:cNvSpPr>
            <a:spLocks noGrp="1"/>
          </p:cNvSpPr>
          <p:nvPr>
            <p:ph type="sldNum" sz="quarter" idx="4"/>
          </p:nvPr>
        </p:nvSpPr>
        <p:spPr>
          <a:xfrm>
            <a:off x="823913" y="6419850"/>
            <a:ext cx="449262" cy="273050"/>
          </a:xfrm>
          <a:prstGeom prst="rect">
            <a:avLst/>
          </a:prstGeom>
        </p:spPr>
        <p:txBody>
          <a:bodyPr vert="horz" lIns="91440" tIns="45720" rIns="91440" bIns="45720" rtlCol="0" anchor="b"/>
          <a:lstStyle>
            <a:lvl1pPr algn="l" fontAlgn="auto">
              <a:spcBef>
                <a:spcPts val="0"/>
              </a:spcBef>
              <a:spcAft>
                <a:spcPts val="0"/>
              </a:spcAft>
              <a:defRPr sz="1000" b="1">
                <a:solidFill>
                  <a:schemeClr val="tx1">
                    <a:tint val="75000"/>
                  </a:schemeClr>
                </a:solidFill>
                <a:latin typeface="Arial"/>
                <a:ea typeface="+mn-ea"/>
                <a:cs typeface="Arial"/>
              </a:defRPr>
            </a:lvl1pPr>
          </a:lstStyle>
          <a:p>
            <a:pPr>
              <a:defRPr/>
            </a:pPr>
            <a:fld id="{02713F14-65AC-4F63-824F-326643FF777C}" type="slidenum">
              <a:rPr lang="en-US"/>
              <a:pPr>
                <a:defRPr/>
              </a:pPr>
              <a:t>‹#›</a:t>
            </a:fld>
            <a:endParaRPr lang="en-US" dirty="0"/>
          </a:p>
        </p:txBody>
      </p:sp>
      <p:sp>
        <p:nvSpPr>
          <p:cNvPr id="14" name="Date Placeholder 3"/>
          <p:cNvSpPr>
            <a:spLocks noGrp="1"/>
          </p:cNvSpPr>
          <p:nvPr>
            <p:ph type="dt" sz="half" idx="10"/>
          </p:nvPr>
        </p:nvSpPr>
        <p:spPr>
          <a:xfrm>
            <a:off x="4572000" y="6419850"/>
            <a:ext cx="1128713" cy="273050"/>
          </a:xfrm>
          <a:prstGeom prst="rect">
            <a:avLst/>
          </a:prstGeom>
        </p:spPr>
        <p:txBody>
          <a:bodyPr vert="horz" lIns="91440" tIns="45720" rIns="91440" bIns="45720" rtlCol="0" anchor="b"/>
          <a:lstStyle>
            <a:lvl1pPr algn="l" fontAlgn="auto">
              <a:spcBef>
                <a:spcPts val="0"/>
              </a:spcBef>
              <a:spcAft>
                <a:spcPts val="0"/>
              </a:spcAft>
              <a:defRPr sz="1000">
                <a:solidFill>
                  <a:schemeClr val="tx1">
                    <a:tint val="75000"/>
                  </a:schemeClr>
                </a:solidFill>
                <a:latin typeface="Arial"/>
                <a:ea typeface="+mn-ea"/>
                <a:cs typeface="Arial"/>
              </a:defRPr>
            </a:lvl1pPr>
          </a:lstStyle>
          <a:p>
            <a:pPr>
              <a:defRPr/>
            </a:pPr>
            <a:fld id="{6CD1440C-FAB8-4462-93BB-8682131BCA36}" type="datetime1">
              <a:rPr lang="fi-FI"/>
              <a:pPr>
                <a:defRPr/>
              </a:pPr>
              <a:t>2.10.2018</a:t>
            </a:fld>
            <a:endParaRPr lang="en-US" dirty="0">
              <a:solidFill>
                <a:schemeClr val="tx1">
                  <a:lumMod val="60000"/>
                  <a:lumOff val="40000"/>
                </a:schemeClr>
              </a:solidFill>
            </a:endParaRPr>
          </a:p>
        </p:txBody>
      </p:sp>
    </p:spTree>
    <p:extLst>
      <p:ext uri="{BB962C8B-B14F-4D97-AF65-F5344CB8AC3E}">
        <p14:creationId xmlns:p14="http://schemas.microsoft.com/office/powerpoint/2010/main" val="9615662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42" r:id="rId8"/>
    <p:sldLayoutId id="214748394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4" r:id="rId18"/>
  </p:sldLayoutIdLst>
  <p:timing>
    <p:tnLst>
      <p:par>
        <p:cTn id="1" dur="indefinite" restart="never" nodeType="tmRoot"/>
      </p:par>
    </p:tnLst>
  </p:timing>
  <p:hf hdr="0"/>
  <p:txStyles>
    <p:titleStyle>
      <a:lvl1pPr algn="l" defTabSz="457200" rtl="0" eaLnBrk="0" fontAlgn="base" hangingPunct="0">
        <a:spcBef>
          <a:spcPct val="0"/>
        </a:spcBef>
        <a:spcAft>
          <a:spcPct val="0"/>
        </a:spcAft>
        <a:defRPr sz="2600" kern="1200">
          <a:solidFill>
            <a:schemeClr val="accent1"/>
          </a:solidFill>
          <a:latin typeface="Arial"/>
          <a:ea typeface="ＭＳ Ｐゴシック" charset="0"/>
          <a:cs typeface="Arial"/>
        </a:defRPr>
      </a:lvl1pPr>
      <a:lvl2pPr algn="l" defTabSz="457200" rtl="0" eaLnBrk="0" fontAlgn="base" hangingPunct="0">
        <a:spcBef>
          <a:spcPct val="0"/>
        </a:spcBef>
        <a:spcAft>
          <a:spcPct val="0"/>
        </a:spcAft>
        <a:defRPr sz="2600">
          <a:solidFill>
            <a:schemeClr val="accent1"/>
          </a:solidFill>
          <a:latin typeface="Arial" charset="0"/>
          <a:ea typeface="ＭＳ Ｐゴシック" charset="0"/>
          <a:cs typeface="Arial" charset="0"/>
        </a:defRPr>
      </a:lvl2pPr>
      <a:lvl3pPr algn="l" defTabSz="457200" rtl="0" eaLnBrk="0" fontAlgn="base" hangingPunct="0">
        <a:spcBef>
          <a:spcPct val="0"/>
        </a:spcBef>
        <a:spcAft>
          <a:spcPct val="0"/>
        </a:spcAft>
        <a:defRPr sz="2600">
          <a:solidFill>
            <a:schemeClr val="accent1"/>
          </a:solidFill>
          <a:latin typeface="Arial" charset="0"/>
          <a:ea typeface="ＭＳ Ｐゴシック" charset="0"/>
          <a:cs typeface="Arial" charset="0"/>
        </a:defRPr>
      </a:lvl3pPr>
      <a:lvl4pPr algn="l" defTabSz="457200" rtl="0" eaLnBrk="0" fontAlgn="base" hangingPunct="0">
        <a:spcBef>
          <a:spcPct val="0"/>
        </a:spcBef>
        <a:spcAft>
          <a:spcPct val="0"/>
        </a:spcAft>
        <a:defRPr sz="2600">
          <a:solidFill>
            <a:schemeClr val="accent1"/>
          </a:solidFill>
          <a:latin typeface="Arial" charset="0"/>
          <a:ea typeface="ＭＳ Ｐゴシック" charset="0"/>
          <a:cs typeface="Arial" charset="0"/>
        </a:defRPr>
      </a:lvl4pPr>
      <a:lvl5pPr algn="l" defTabSz="457200" rtl="0" eaLnBrk="0" fontAlgn="base" hangingPunct="0">
        <a:spcBef>
          <a:spcPct val="0"/>
        </a:spcBef>
        <a:spcAft>
          <a:spcPct val="0"/>
        </a:spcAft>
        <a:defRPr sz="2600">
          <a:solidFill>
            <a:schemeClr val="accent1"/>
          </a:solidFill>
          <a:latin typeface="Arial" charset="0"/>
          <a:ea typeface="ＭＳ Ｐゴシック" charset="0"/>
          <a:cs typeface="Arial" charset="0"/>
        </a:defRPr>
      </a:lvl5pPr>
      <a:lvl6pPr marL="457200" algn="l" defTabSz="457200" rtl="0" eaLnBrk="1" fontAlgn="base" hangingPunct="1">
        <a:spcBef>
          <a:spcPct val="0"/>
        </a:spcBef>
        <a:spcAft>
          <a:spcPct val="0"/>
        </a:spcAft>
        <a:defRPr sz="2600">
          <a:solidFill>
            <a:schemeClr val="accent1"/>
          </a:solidFill>
          <a:latin typeface="Arial" charset="0"/>
          <a:ea typeface="ＭＳ Ｐゴシック" charset="0"/>
        </a:defRPr>
      </a:lvl6pPr>
      <a:lvl7pPr marL="914400" algn="l" defTabSz="457200" rtl="0" eaLnBrk="1" fontAlgn="base" hangingPunct="1">
        <a:spcBef>
          <a:spcPct val="0"/>
        </a:spcBef>
        <a:spcAft>
          <a:spcPct val="0"/>
        </a:spcAft>
        <a:defRPr sz="2600">
          <a:solidFill>
            <a:schemeClr val="accent1"/>
          </a:solidFill>
          <a:latin typeface="Arial" charset="0"/>
          <a:ea typeface="ＭＳ Ｐゴシック" charset="0"/>
        </a:defRPr>
      </a:lvl7pPr>
      <a:lvl8pPr marL="1371600" algn="l" defTabSz="457200" rtl="0" eaLnBrk="1" fontAlgn="base" hangingPunct="1">
        <a:spcBef>
          <a:spcPct val="0"/>
        </a:spcBef>
        <a:spcAft>
          <a:spcPct val="0"/>
        </a:spcAft>
        <a:defRPr sz="2600">
          <a:solidFill>
            <a:schemeClr val="accent1"/>
          </a:solidFill>
          <a:latin typeface="Arial" charset="0"/>
          <a:ea typeface="ＭＳ Ｐゴシック" charset="0"/>
        </a:defRPr>
      </a:lvl8pPr>
      <a:lvl9pPr marL="1828800" algn="l" defTabSz="457200" rtl="0" eaLnBrk="1" fontAlgn="base" hangingPunct="1">
        <a:spcBef>
          <a:spcPct val="0"/>
        </a:spcBef>
        <a:spcAft>
          <a:spcPct val="0"/>
        </a:spcAft>
        <a:defRPr sz="2600">
          <a:solidFill>
            <a:schemeClr val="accent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16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8000"/>
          </a:stretch>
        </a:blipFill>
        <a:effectLst/>
      </p:bgPr>
    </p:bg>
    <p:spTree>
      <p:nvGrpSpPr>
        <p:cNvPr id="1" name=""/>
        <p:cNvGrpSpPr/>
        <p:nvPr/>
      </p:nvGrpSpPr>
      <p:grpSpPr>
        <a:xfrm>
          <a:off x="0" y="0"/>
          <a:ext cx="0" cy="0"/>
          <a:chOff x="0" y="0"/>
          <a:chExt cx="0" cy="0"/>
        </a:xfrm>
      </p:grpSpPr>
      <p:sp>
        <p:nvSpPr>
          <p:cNvPr id="15" name="Title 14"/>
          <p:cNvSpPr>
            <a:spLocks noGrp="1"/>
          </p:cNvSpPr>
          <p:nvPr>
            <p:ph type="ctrTitle"/>
          </p:nvPr>
        </p:nvSpPr>
        <p:spPr>
          <a:xfrm>
            <a:off x="471982" y="-100667"/>
            <a:ext cx="6427326" cy="1661020"/>
          </a:xfrm>
        </p:spPr>
        <p:txBody>
          <a:bodyPr/>
          <a:lstStyle/>
          <a:p>
            <a:r>
              <a:rPr lang="fi-FI" dirty="0">
                <a:solidFill>
                  <a:srgbClr val="FFFF00"/>
                </a:solidFill>
              </a:rPr>
              <a:t>METSÄBIOTALOUDESTA MONEKSI – SIMON LUKIO </a:t>
            </a:r>
          </a:p>
        </p:txBody>
      </p:sp>
      <p:sp>
        <p:nvSpPr>
          <p:cNvPr id="16" name="Subtitle 15"/>
          <p:cNvSpPr>
            <a:spLocks noGrp="1"/>
          </p:cNvSpPr>
          <p:nvPr>
            <p:ph type="subTitle" idx="1"/>
          </p:nvPr>
        </p:nvSpPr>
        <p:spPr>
          <a:xfrm>
            <a:off x="3322040" y="1409350"/>
            <a:ext cx="3165834" cy="813733"/>
          </a:xfrm>
        </p:spPr>
        <p:txBody>
          <a:bodyPr>
            <a:normAutofit/>
          </a:bodyPr>
          <a:lstStyle/>
          <a:p>
            <a:r>
              <a:rPr lang="fi-FI" sz="2400" dirty="0" smtClean="0">
                <a:solidFill>
                  <a:srgbClr val="FFFF00"/>
                </a:solidFill>
              </a:rPr>
              <a:t>Luonnonvarakeskus</a:t>
            </a:r>
            <a:endParaRPr lang="fi-FI" sz="2400" dirty="0">
              <a:solidFill>
                <a:srgbClr val="FFFF00"/>
              </a:solidFill>
            </a:endParaRPr>
          </a:p>
        </p:txBody>
      </p:sp>
    </p:spTree>
    <p:extLst>
      <p:ext uri="{BB962C8B-B14F-4D97-AF65-F5344CB8AC3E}">
        <p14:creationId xmlns:p14="http://schemas.microsoft.com/office/powerpoint/2010/main" val="1885550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37744" y="335560"/>
            <a:ext cx="8668512" cy="721452"/>
          </a:xfrm>
        </p:spPr>
        <p:txBody>
          <a:bodyPr/>
          <a:lstStyle/>
          <a:p>
            <a:pPr algn="ctr"/>
            <a:r>
              <a:rPr lang="en-US" sz="2000" b="1" dirty="0" err="1" smtClean="0">
                <a:solidFill>
                  <a:srgbClr val="FF0000"/>
                </a:solidFill>
              </a:rPr>
              <a:t>Kalastajien</a:t>
            </a:r>
            <a:r>
              <a:rPr lang="en-US" sz="2000" b="1" dirty="0" smtClean="0">
                <a:solidFill>
                  <a:srgbClr val="FF0000"/>
                </a:solidFill>
              </a:rPr>
              <a:t> </a:t>
            </a:r>
            <a:r>
              <a:rPr lang="en-US" sz="2000" b="1" dirty="0" err="1" smtClean="0">
                <a:solidFill>
                  <a:srgbClr val="FF0000"/>
                </a:solidFill>
              </a:rPr>
              <a:t>saamien</a:t>
            </a:r>
            <a:r>
              <a:rPr lang="en-US" sz="2000" b="1" dirty="0" smtClean="0">
                <a:solidFill>
                  <a:srgbClr val="FF0000"/>
                </a:solidFill>
              </a:rPr>
              <a:t> </a:t>
            </a:r>
            <a:r>
              <a:rPr lang="en-US" sz="2000" b="1" dirty="0" err="1" smtClean="0">
                <a:solidFill>
                  <a:srgbClr val="FF0000"/>
                </a:solidFill>
              </a:rPr>
              <a:t>lohien</a:t>
            </a:r>
            <a:r>
              <a:rPr lang="en-US" sz="2000" b="1" dirty="0" smtClean="0">
                <a:solidFill>
                  <a:srgbClr val="FF0000"/>
                </a:solidFill>
              </a:rPr>
              <a:t> </a:t>
            </a:r>
            <a:r>
              <a:rPr lang="en-US" sz="2000" b="1" dirty="0" err="1" smtClean="0">
                <a:solidFill>
                  <a:srgbClr val="FF0000"/>
                </a:solidFill>
              </a:rPr>
              <a:t>pyyntialueet</a:t>
            </a:r>
            <a:r>
              <a:rPr lang="en-US" sz="2000" b="1" dirty="0" smtClean="0">
                <a:solidFill>
                  <a:srgbClr val="FF0000"/>
                </a:solidFill>
              </a:rPr>
              <a:t> </a:t>
            </a:r>
            <a:r>
              <a:rPr lang="en-US" sz="2000" b="1" dirty="0" err="1" smtClean="0">
                <a:solidFill>
                  <a:srgbClr val="FF0000"/>
                </a:solidFill>
              </a:rPr>
              <a:t>Simojoessa</a:t>
            </a:r>
            <a:r>
              <a:rPr lang="en-US" sz="2000" b="1" dirty="0" smtClean="0">
                <a:solidFill>
                  <a:srgbClr val="FF0000"/>
                </a:solidFill>
              </a:rPr>
              <a:t> </a:t>
            </a:r>
            <a:r>
              <a:rPr lang="en-US" sz="2000" b="1" dirty="0" err="1" smtClean="0">
                <a:solidFill>
                  <a:srgbClr val="FF0000"/>
                </a:solidFill>
              </a:rPr>
              <a:t>jokisuun</a:t>
            </a:r>
            <a:r>
              <a:rPr lang="en-US" sz="2000" b="1" dirty="0" smtClean="0">
                <a:solidFill>
                  <a:srgbClr val="FF0000"/>
                </a:solidFill>
              </a:rPr>
              <a:t> ja </a:t>
            </a:r>
            <a:r>
              <a:rPr lang="en-US" sz="2000" b="1" dirty="0" err="1" smtClean="0">
                <a:solidFill>
                  <a:srgbClr val="FF0000"/>
                </a:solidFill>
              </a:rPr>
              <a:t>Portimojärven</a:t>
            </a:r>
            <a:r>
              <a:rPr lang="en-US" sz="2000" b="1" dirty="0" smtClean="0">
                <a:solidFill>
                  <a:srgbClr val="FF0000"/>
                </a:solidFill>
              </a:rPr>
              <a:t> </a:t>
            </a:r>
            <a:r>
              <a:rPr lang="en-US" sz="2000" b="1" dirty="0" err="1" smtClean="0">
                <a:solidFill>
                  <a:srgbClr val="FF0000"/>
                </a:solidFill>
              </a:rPr>
              <a:t>välisellä</a:t>
            </a:r>
            <a:r>
              <a:rPr lang="en-US" sz="2000" b="1" dirty="0" smtClean="0">
                <a:solidFill>
                  <a:srgbClr val="FF0000"/>
                </a:solidFill>
              </a:rPr>
              <a:t> </a:t>
            </a:r>
            <a:r>
              <a:rPr lang="en-US" sz="2000" b="1" dirty="0" err="1" smtClean="0">
                <a:solidFill>
                  <a:srgbClr val="FF0000"/>
                </a:solidFill>
              </a:rPr>
              <a:t>alueella</a:t>
            </a:r>
            <a:r>
              <a:rPr lang="en-US" sz="2000" b="1" dirty="0" smtClean="0">
                <a:solidFill>
                  <a:srgbClr val="FF0000"/>
                </a:solidFill>
              </a:rPr>
              <a:t> 2003-2014 </a:t>
            </a:r>
            <a:endParaRPr lang="en-US" sz="2000" b="1" dirty="0">
              <a:solidFill>
                <a:srgbClr val="FF0000"/>
              </a:solidFill>
            </a:endParaRPr>
          </a:p>
        </p:txBody>
      </p:sp>
      <p:sp>
        <p:nvSpPr>
          <p:cNvPr id="5" name="Dian numeron paikkamerkki 4"/>
          <p:cNvSpPr>
            <a:spLocks noGrp="1"/>
          </p:cNvSpPr>
          <p:nvPr>
            <p:ph type="sldNum" sz="quarter" idx="10"/>
          </p:nvPr>
        </p:nvSpPr>
        <p:spPr/>
        <p:txBody>
          <a:bodyPr/>
          <a:lstStyle/>
          <a:p>
            <a:pPr>
              <a:defRPr/>
            </a:pPr>
            <a:fld id="{0CD17BD1-DF15-EF4F-B56B-946E480F0823}" type="slidenum">
              <a:rPr lang="en-US" smtClean="0"/>
              <a:pPr>
                <a:defRPr/>
              </a:pPr>
              <a:t>10</a:t>
            </a:fld>
            <a:endParaRPr lang="en-US" dirty="0"/>
          </a:p>
        </p:txBody>
      </p:sp>
      <p:sp>
        <p:nvSpPr>
          <p:cNvPr id="6" name="Päivämäärän paikkamerkki 5"/>
          <p:cNvSpPr>
            <a:spLocks noGrp="1"/>
          </p:cNvSpPr>
          <p:nvPr>
            <p:ph type="dt" sz="half" idx="11"/>
          </p:nvPr>
        </p:nvSpPr>
        <p:spPr/>
        <p:txBody>
          <a:bodyPr/>
          <a:lstStyle/>
          <a:p>
            <a:pPr>
              <a:defRPr/>
            </a:pPr>
            <a:fld id="{5286540F-7DFB-8F40-A10F-D6723C31DB04}" type="datetime1">
              <a:rPr lang="fi-FI" smtClean="0"/>
              <a:pPr>
                <a:defRPr/>
              </a:pPr>
              <a:t>2.10.2018</a:t>
            </a:fld>
            <a:endParaRPr lang="en-US"/>
          </a:p>
        </p:txBody>
      </p:sp>
      <p:sp>
        <p:nvSpPr>
          <p:cNvPr id="7" name="Alatunnisteen paikkamerkki 6"/>
          <p:cNvSpPr>
            <a:spLocks noGrp="1"/>
          </p:cNvSpPr>
          <p:nvPr>
            <p:ph type="ftr" sz="quarter" idx="12"/>
          </p:nvPr>
        </p:nvSpPr>
        <p:spPr/>
        <p:txBody>
          <a:bodyPr/>
          <a:lstStyle/>
          <a:p>
            <a:pPr>
              <a:defRPr/>
            </a:pP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990531879"/>
              </p:ext>
            </p:extLst>
          </p:nvPr>
        </p:nvGraphicFramePr>
        <p:xfrm>
          <a:off x="720725" y="1298961"/>
          <a:ext cx="7252501" cy="5076439"/>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p:cNvSpPr txBox="1"/>
          <p:nvPr/>
        </p:nvSpPr>
        <p:spPr>
          <a:xfrm>
            <a:off x="4021116" y="2332248"/>
            <a:ext cx="3159839" cy="369332"/>
          </a:xfrm>
          <a:prstGeom prst="rect">
            <a:avLst/>
          </a:prstGeom>
          <a:noFill/>
        </p:spPr>
        <p:txBody>
          <a:bodyPr wrap="none" rtlCol="0">
            <a:spAutoFit/>
          </a:bodyPr>
          <a:lstStyle/>
          <a:p>
            <a:r>
              <a:rPr lang="fi-FI" dirty="0" smtClean="0"/>
              <a:t>Saalis painottuu alajuoksulle.</a:t>
            </a:r>
            <a:endParaRPr lang="fi-FI" dirty="0"/>
          </a:p>
        </p:txBody>
      </p:sp>
    </p:spTree>
    <p:extLst>
      <p:ext uri="{BB962C8B-B14F-4D97-AF65-F5344CB8AC3E}">
        <p14:creationId xmlns:p14="http://schemas.microsoft.com/office/powerpoint/2010/main" val="4010274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a:t>
            </a:r>
            <a:endParaRPr lang="fi-FI" dirty="0"/>
          </a:p>
        </p:txBody>
      </p:sp>
      <p:sp>
        <p:nvSpPr>
          <p:cNvPr id="3" name="Sisällön paikkamerkki 2"/>
          <p:cNvSpPr>
            <a:spLocks noGrp="1"/>
          </p:cNvSpPr>
          <p:nvPr>
            <p:ph idx="1"/>
          </p:nvPr>
        </p:nvSpPr>
        <p:spPr>
          <a:xfrm>
            <a:off x="471982" y="1470025"/>
            <a:ext cx="8127011" cy="4652964"/>
          </a:xfrm>
        </p:spPr>
        <p:txBody>
          <a:bodyPr/>
          <a:lstStyle/>
          <a:p>
            <a:r>
              <a:rPr lang="fi-FI" dirty="0" smtClean="0"/>
              <a:t>Miten Simojoen kalastusmatkailua voitaisiin kehittää?</a:t>
            </a:r>
          </a:p>
          <a:p>
            <a:r>
              <a:rPr lang="fi-FI" dirty="0" smtClean="0"/>
              <a:t>Puitteet:</a:t>
            </a:r>
          </a:p>
          <a:p>
            <a:pPr lvl="1"/>
            <a:r>
              <a:rPr lang="fi-FI" dirty="0" smtClean="0"/>
              <a:t>Laavupaikat ja pysäköintialueet (Missä jo on ja mitä vielä tarvitaan?)</a:t>
            </a:r>
          </a:p>
          <a:p>
            <a:pPr lvl="1"/>
            <a:r>
              <a:rPr lang="fi-FI" dirty="0" smtClean="0"/>
              <a:t>Opasteet</a:t>
            </a:r>
          </a:p>
          <a:p>
            <a:pPr lvl="1"/>
            <a:r>
              <a:rPr lang="fi-FI" dirty="0" smtClean="0"/>
              <a:t>Miten luvanmyynti saataisiin sujuvaksi?</a:t>
            </a:r>
          </a:p>
          <a:p>
            <a:pPr lvl="1"/>
            <a:r>
              <a:rPr lang="fi-FI" dirty="0" smtClean="0"/>
              <a:t>Miten saalistiedustelu saataisiin paremmin toimivaksi?</a:t>
            </a:r>
          </a:p>
          <a:p>
            <a:r>
              <a:rPr lang="fi-FI" dirty="0" smtClean="0"/>
              <a:t>Mikä auttaisi vieraspaikkakuntalaista matkailijaa, joka tulee ensikertaa Simojoelle kalaan?</a:t>
            </a:r>
          </a:p>
          <a:p>
            <a:r>
              <a:rPr lang="fi-FI" dirty="0" smtClean="0"/>
              <a:t>Miten nettiä voitaisiin hyödyntää matkailun kehittämisessä?</a:t>
            </a:r>
          </a:p>
          <a:p>
            <a:r>
              <a:rPr lang="fi-FI" dirty="0" smtClean="0"/>
              <a:t>Miten metsätalous ja kalastusmatkailu saataisiin parhaiten sovitettua yhteen?</a:t>
            </a:r>
          </a:p>
          <a:p>
            <a:pPr marL="0" indent="0">
              <a:buNone/>
            </a:pPr>
            <a:endParaRPr lang="fi-FI" dirty="0" smtClean="0"/>
          </a:p>
          <a:p>
            <a:endParaRPr lang="fi-FI" dirty="0" smtClean="0"/>
          </a:p>
          <a:p>
            <a:endParaRPr lang="fi-FI" dirty="0"/>
          </a:p>
        </p:txBody>
      </p:sp>
      <p:sp>
        <p:nvSpPr>
          <p:cNvPr id="4" name="Dian numeron paikkamerkki 3"/>
          <p:cNvSpPr>
            <a:spLocks noGrp="1"/>
          </p:cNvSpPr>
          <p:nvPr>
            <p:ph type="sldNum" sz="quarter" idx="4"/>
          </p:nvPr>
        </p:nvSpPr>
        <p:spPr/>
        <p:txBody>
          <a:bodyPr/>
          <a:lstStyle/>
          <a:p>
            <a:pPr>
              <a:defRPr/>
            </a:pPr>
            <a:fld id="{02713F14-65AC-4F63-824F-326643FF777C}" type="slidenum">
              <a:rPr lang="en-US" smtClean="0"/>
              <a:pPr>
                <a:defRPr/>
              </a:pPr>
              <a:t>11</a:t>
            </a:fld>
            <a:endParaRPr lang="en-US" dirty="0"/>
          </a:p>
        </p:txBody>
      </p:sp>
      <p:sp>
        <p:nvSpPr>
          <p:cNvPr id="5" name="Päivämäärän paikkamerkki 4"/>
          <p:cNvSpPr>
            <a:spLocks noGrp="1"/>
          </p:cNvSpPr>
          <p:nvPr>
            <p:ph type="dt" sz="half" idx="2"/>
          </p:nvPr>
        </p:nvSpPr>
        <p:spPr/>
        <p:txBody>
          <a:bodyPr/>
          <a:lstStyle/>
          <a:p>
            <a:pPr>
              <a:defRPr/>
            </a:pPr>
            <a:fld id="{6CD1440C-FAB8-4462-93BB-8682131BCA36}" type="datetime1">
              <a:rPr lang="fi-FI" smtClean="0"/>
              <a:pPr>
                <a:defRPr/>
              </a:pPr>
              <a:t>2.10.2018</a:t>
            </a:fld>
            <a:endParaRPr lang="en-US" dirty="0">
              <a:solidFill>
                <a:schemeClr val="tx1">
                  <a:lumMod val="60000"/>
                  <a:lumOff val="40000"/>
                </a:schemeClr>
              </a:solidFill>
            </a:endParaRPr>
          </a:p>
        </p:txBody>
      </p:sp>
    </p:spTree>
    <p:extLst>
      <p:ext uri="{BB962C8B-B14F-4D97-AF65-F5344CB8AC3E}">
        <p14:creationId xmlns:p14="http://schemas.microsoft.com/office/powerpoint/2010/main" val="365839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4" end="4"/>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7371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634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1982" y="431801"/>
            <a:ext cx="8127011" cy="700714"/>
          </a:xfrm>
        </p:spPr>
        <p:txBody>
          <a:bodyPr/>
          <a:lstStyle/>
          <a:p>
            <a:pPr algn="ctr"/>
            <a:r>
              <a:rPr lang="fi-FI" sz="3600" b="1" dirty="0" smtClean="0"/>
              <a:t>Luonnonvarakeskus, Luke</a:t>
            </a:r>
            <a:endParaRPr lang="fi-FI" sz="3600" b="1" dirty="0"/>
          </a:p>
        </p:txBody>
      </p:sp>
      <p:sp>
        <p:nvSpPr>
          <p:cNvPr id="3" name="Sisällön paikkamerkki 2"/>
          <p:cNvSpPr>
            <a:spLocks noGrp="1"/>
          </p:cNvSpPr>
          <p:nvPr>
            <p:ph idx="1"/>
          </p:nvPr>
        </p:nvSpPr>
        <p:spPr>
          <a:xfrm>
            <a:off x="471982" y="1593909"/>
            <a:ext cx="8127011" cy="4529080"/>
          </a:xfrm>
        </p:spPr>
        <p:txBody>
          <a:bodyPr/>
          <a:lstStyle/>
          <a:p>
            <a:pPr marL="0" indent="0">
              <a:buNone/>
            </a:pPr>
            <a:r>
              <a:rPr lang="fi-FI" dirty="0" smtClean="0"/>
              <a:t>Luke on valtion tutkimus- ja asiantuntijaorganisaatio, joka tekee työtä luonnonvarojen kestävän käytön ja biotalouden edistämiseksi.</a:t>
            </a:r>
          </a:p>
          <a:p>
            <a:pPr marL="0" indent="0">
              <a:buNone/>
            </a:pPr>
            <a:endParaRPr lang="fi-FI" dirty="0" smtClean="0"/>
          </a:p>
          <a:p>
            <a:r>
              <a:rPr lang="fi-FI" dirty="0" smtClean="0"/>
              <a:t>n. 1300 työntekijää (700 tutkijaa ja 600 muuta asiantuntijaa)</a:t>
            </a:r>
          </a:p>
          <a:p>
            <a:r>
              <a:rPr lang="fi-FI" dirty="0" smtClean="0"/>
              <a:t>10 toimipaikkaa, 8 koetoiminta-asemaa ja 5 vesiviljelypaikkaa</a:t>
            </a:r>
          </a:p>
          <a:p>
            <a:r>
              <a:rPr lang="fi-FI" dirty="0"/>
              <a:t>p</a:t>
            </a:r>
            <a:r>
              <a:rPr lang="fi-FI" dirty="0" smtClean="0"/>
              <a:t>äätoimipaikka Helsingin Viikissä</a:t>
            </a:r>
          </a:p>
          <a:p>
            <a:endParaRPr lang="fi-FI" dirty="0"/>
          </a:p>
          <a:p>
            <a:pPr marL="0" indent="0">
              <a:buNone/>
            </a:pPr>
            <a:r>
              <a:rPr lang="fi-FI" dirty="0" smtClean="0"/>
              <a:t>Tutkimuksen kohteet:</a:t>
            </a:r>
          </a:p>
          <a:p>
            <a:r>
              <a:rPr lang="fi-FI" dirty="0"/>
              <a:t>m</a:t>
            </a:r>
            <a:r>
              <a:rPr lang="fi-FI" dirty="0" smtClean="0"/>
              <a:t>etsätalous</a:t>
            </a:r>
          </a:p>
          <a:p>
            <a:r>
              <a:rPr lang="fi-FI" dirty="0"/>
              <a:t>m</a:t>
            </a:r>
            <a:r>
              <a:rPr lang="fi-FI" dirty="0" smtClean="0"/>
              <a:t>aatalous</a:t>
            </a:r>
          </a:p>
          <a:p>
            <a:r>
              <a:rPr lang="fi-FI" dirty="0"/>
              <a:t>k</a:t>
            </a:r>
            <a:r>
              <a:rPr lang="fi-FI" dirty="0" smtClean="0"/>
              <a:t>alat ja riista</a:t>
            </a:r>
            <a:endParaRPr lang="fi-FI" dirty="0"/>
          </a:p>
        </p:txBody>
      </p:sp>
      <p:sp>
        <p:nvSpPr>
          <p:cNvPr id="4" name="Dian numeron paikkamerkki 3"/>
          <p:cNvSpPr>
            <a:spLocks noGrp="1"/>
          </p:cNvSpPr>
          <p:nvPr>
            <p:ph type="sldNum" sz="quarter" idx="4"/>
          </p:nvPr>
        </p:nvSpPr>
        <p:spPr/>
        <p:txBody>
          <a:bodyPr/>
          <a:lstStyle/>
          <a:p>
            <a:pPr>
              <a:defRPr/>
            </a:pPr>
            <a:fld id="{02713F14-65AC-4F63-824F-326643FF777C}" type="slidenum">
              <a:rPr lang="en-US" smtClean="0"/>
              <a:pPr>
                <a:defRPr/>
              </a:pPr>
              <a:t>2</a:t>
            </a:fld>
            <a:endParaRPr lang="en-US" dirty="0"/>
          </a:p>
        </p:txBody>
      </p:sp>
      <p:sp>
        <p:nvSpPr>
          <p:cNvPr id="5" name="Päivämäärän paikkamerkki 4"/>
          <p:cNvSpPr>
            <a:spLocks noGrp="1"/>
          </p:cNvSpPr>
          <p:nvPr>
            <p:ph type="dt" sz="half" idx="2"/>
          </p:nvPr>
        </p:nvSpPr>
        <p:spPr/>
        <p:txBody>
          <a:bodyPr/>
          <a:lstStyle/>
          <a:p>
            <a:pPr>
              <a:defRPr/>
            </a:pPr>
            <a:fld id="{6CD1440C-FAB8-4462-93BB-8682131BCA36}" type="datetime1">
              <a:rPr lang="fi-FI" smtClean="0"/>
              <a:pPr>
                <a:defRPr/>
              </a:pPr>
              <a:t>2.10.2018</a:t>
            </a:fld>
            <a:endParaRPr lang="en-US" dirty="0">
              <a:solidFill>
                <a:schemeClr val="tx1">
                  <a:lumMod val="60000"/>
                  <a:lumOff val="40000"/>
                </a:schemeClr>
              </a:solidFill>
            </a:endParaRPr>
          </a:p>
        </p:txBody>
      </p:sp>
    </p:spTree>
    <p:extLst>
      <p:ext uri="{BB962C8B-B14F-4D97-AF65-F5344CB8AC3E}">
        <p14:creationId xmlns:p14="http://schemas.microsoft.com/office/powerpoint/2010/main" val="205005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Ryhmätyöaiheiden valmistelijat</a:t>
            </a:r>
            <a:endParaRPr lang="fi-FI" dirty="0"/>
          </a:p>
        </p:txBody>
      </p:sp>
      <p:sp>
        <p:nvSpPr>
          <p:cNvPr id="3" name="Sisällön paikkamerkki 2"/>
          <p:cNvSpPr>
            <a:spLocks noGrp="1"/>
          </p:cNvSpPr>
          <p:nvPr>
            <p:ph idx="1"/>
          </p:nvPr>
        </p:nvSpPr>
        <p:spPr>
          <a:xfrm>
            <a:off x="471982" y="1266738"/>
            <a:ext cx="8127011" cy="4856251"/>
          </a:xfrm>
        </p:spPr>
        <p:txBody>
          <a:bodyPr/>
          <a:lstStyle/>
          <a:p>
            <a:pPr marL="0" indent="0">
              <a:buNone/>
            </a:pPr>
            <a:r>
              <a:rPr lang="fi-FI" b="1" dirty="0" smtClean="0"/>
              <a:t>Erkki Jokikokko (FT, tutkija)</a:t>
            </a:r>
          </a:p>
          <a:p>
            <a:r>
              <a:rPr lang="fi-FI" dirty="0" smtClean="0"/>
              <a:t>Keminmaan toimipaikka</a:t>
            </a:r>
          </a:p>
          <a:p>
            <a:r>
              <a:rPr lang="fi-FI" dirty="0" smtClean="0"/>
              <a:t>Tutkimuskohteet ja erityisosaaminen:</a:t>
            </a:r>
          </a:p>
          <a:p>
            <a:pPr lvl="1"/>
            <a:r>
              <a:rPr lang="fi-FI" dirty="0" smtClean="0"/>
              <a:t>Simojoen lohi</a:t>
            </a:r>
          </a:p>
          <a:p>
            <a:pPr lvl="1"/>
            <a:r>
              <a:rPr lang="fi-FI" dirty="0" smtClean="0"/>
              <a:t>Perämeren vaellussiika</a:t>
            </a:r>
          </a:p>
          <a:p>
            <a:pPr marL="457200" lvl="1" indent="0">
              <a:buNone/>
            </a:pPr>
            <a:endParaRPr lang="fi-FI" dirty="0"/>
          </a:p>
          <a:p>
            <a:pPr marL="57150" indent="0">
              <a:buNone/>
            </a:pPr>
            <a:r>
              <a:rPr lang="fi-FI" b="1" dirty="0" smtClean="0"/>
              <a:t>Mikko Jaukkuri (FM, tutkimusassistentti)</a:t>
            </a:r>
          </a:p>
          <a:p>
            <a:pPr marL="400050"/>
            <a:r>
              <a:rPr lang="fi-FI" dirty="0" smtClean="0"/>
              <a:t>Oulun toimipaikka</a:t>
            </a:r>
          </a:p>
          <a:p>
            <a:pPr marL="400050"/>
            <a:r>
              <a:rPr lang="fi-FI" dirty="0" smtClean="0"/>
              <a:t>Tutkimuskohteet ja erityisosaaminen:</a:t>
            </a:r>
          </a:p>
          <a:p>
            <a:pPr marL="800100" lvl="1"/>
            <a:r>
              <a:rPr lang="fi-FI" dirty="0" smtClean="0"/>
              <a:t>Vaelluskalojen telemetriatutkimukset</a:t>
            </a:r>
          </a:p>
          <a:p>
            <a:pPr marL="800100" lvl="1"/>
            <a:r>
              <a:rPr lang="fi-FI" dirty="0" smtClean="0"/>
              <a:t>Kalatietutkimukset ja seurannat</a:t>
            </a:r>
          </a:p>
          <a:p>
            <a:pPr marL="800100" lvl="1"/>
            <a:r>
              <a:rPr lang="fi-FI" dirty="0" smtClean="0"/>
              <a:t>Merialueen ammattikalastuksen saalisnäytteenotto</a:t>
            </a:r>
          </a:p>
        </p:txBody>
      </p:sp>
      <p:sp>
        <p:nvSpPr>
          <p:cNvPr id="4" name="Dian numeron paikkamerkki 3"/>
          <p:cNvSpPr>
            <a:spLocks noGrp="1"/>
          </p:cNvSpPr>
          <p:nvPr>
            <p:ph type="sldNum" sz="quarter" idx="4"/>
          </p:nvPr>
        </p:nvSpPr>
        <p:spPr/>
        <p:txBody>
          <a:bodyPr/>
          <a:lstStyle/>
          <a:p>
            <a:pPr>
              <a:defRPr/>
            </a:pPr>
            <a:fld id="{02713F14-65AC-4F63-824F-326643FF777C}" type="slidenum">
              <a:rPr lang="en-US" smtClean="0"/>
              <a:pPr>
                <a:defRPr/>
              </a:pPr>
              <a:t>3</a:t>
            </a:fld>
            <a:endParaRPr lang="en-US" dirty="0"/>
          </a:p>
        </p:txBody>
      </p:sp>
      <p:sp>
        <p:nvSpPr>
          <p:cNvPr id="5" name="Päivämäärän paikkamerkki 4"/>
          <p:cNvSpPr>
            <a:spLocks noGrp="1"/>
          </p:cNvSpPr>
          <p:nvPr>
            <p:ph type="dt" sz="half" idx="2"/>
          </p:nvPr>
        </p:nvSpPr>
        <p:spPr/>
        <p:txBody>
          <a:bodyPr/>
          <a:lstStyle/>
          <a:p>
            <a:pPr>
              <a:defRPr/>
            </a:pPr>
            <a:fld id="{6CD1440C-FAB8-4462-93BB-8682131BCA36}" type="datetime1">
              <a:rPr lang="fi-FI" smtClean="0"/>
              <a:pPr>
                <a:defRPr/>
              </a:pPr>
              <a:t>2.10.2018</a:t>
            </a:fld>
            <a:endParaRPr lang="en-US" dirty="0">
              <a:solidFill>
                <a:schemeClr val="tx1">
                  <a:lumMod val="60000"/>
                  <a:lumOff val="40000"/>
                </a:schemeClr>
              </a:solidFill>
            </a:endParaRPr>
          </a:p>
        </p:txBody>
      </p:sp>
    </p:spTree>
    <p:extLst>
      <p:ext uri="{BB962C8B-B14F-4D97-AF65-F5344CB8AC3E}">
        <p14:creationId xmlns:p14="http://schemas.microsoft.com/office/powerpoint/2010/main" val="3664383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5</a:t>
            </a:r>
            <a:r>
              <a:rPr lang="fi-FI" dirty="0" smtClean="0"/>
              <a:t>. Metsätalouden vaikutukset kalojen elinympäristöön ja kalakantoihin</a:t>
            </a:r>
            <a:endParaRPr lang="fi-FI" dirty="0"/>
          </a:p>
        </p:txBody>
      </p:sp>
      <p:sp>
        <p:nvSpPr>
          <p:cNvPr id="3" name="Sisällön paikkamerkki 2"/>
          <p:cNvSpPr>
            <a:spLocks noGrp="1"/>
          </p:cNvSpPr>
          <p:nvPr>
            <p:ph idx="1"/>
          </p:nvPr>
        </p:nvSpPr>
        <p:spPr/>
        <p:txBody>
          <a:bodyPr/>
          <a:lstStyle/>
          <a:p>
            <a:pPr marL="0" indent="0">
              <a:buNone/>
            </a:pPr>
            <a:r>
              <a:rPr lang="fi-FI" dirty="0" smtClean="0"/>
              <a:t>Vesistökuormitus:</a:t>
            </a:r>
          </a:p>
          <a:p>
            <a:r>
              <a:rPr lang="fi-FI" dirty="0" smtClean="0"/>
              <a:t>Ravinteet (fosfori ja typpi)</a:t>
            </a:r>
          </a:p>
          <a:p>
            <a:r>
              <a:rPr lang="fi-FI" dirty="0" smtClean="0"/>
              <a:t>Kiintoaine ja humus</a:t>
            </a:r>
          </a:p>
          <a:p>
            <a:r>
              <a:rPr lang="fi-FI" dirty="0" smtClean="0"/>
              <a:t>Metallit</a:t>
            </a:r>
          </a:p>
          <a:p>
            <a:r>
              <a:rPr lang="fi-FI" dirty="0" smtClean="0"/>
              <a:t>Happamuus</a:t>
            </a:r>
          </a:p>
          <a:p>
            <a:pPr marL="0" indent="0">
              <a:buNone/>
            </a:pPr>
            <a:endParaRPr lang="fi-FI" dirty="0" smtClean="0"/>
          </a:p>
          <a:p>
            <a:pPr marL="0" indent="0">
              <a:buNone/>
            </a:pPr>
            <a:endParaRPr lang="fi-FI" dirty="0" smtClean="0"/>
          </a:p>
          <a:p>
            <a:pPr marL="0" indent="0">
              <a:buNone/>
            </a:pPr>
            <a:endParaRPr lang="fi-FI" dirty="0"/>
          </a:p>
          <a:p>
            <a:pPr marL="0" indent="0">
              <a:buNone/>
            </a:pPr>
            <a:endParaRPr lang="fi-FI" dirty="0" smtClean="0"/>
          </a:p>
          <a:p>
            <a:pPr marL="0" indent="0">
              <a:buNone/>
            </a:pPr>
            <a:r>
              <a:rPr lang="fi-FI" dirty="0" smtClean="0"/>
              <a:t>Simojoen ihmisperäisen kiintoaine- ja kokonaisravinnekuormituksen merkittävin osa tulee hajakuormituksesta ja suuri osa siitä </a:t>
            </a:r>
            <a:r>
              <a:rPr lang="fi-FI" b="1" u="sng" dirty="0" smtClean="0"/>
              <a:t>metsäojituksista ja metsän hakkuista.</a:t>
            </a:r>
          </a:p>
          <a:p>
            <a:pPr marL="0" indent="0">
              <a:buNone/>
            </a:pPr>
            <a:endParaRPr lang="fi-FI" b="1" u="sng" dirty="0"/>
          </a:p>
        </p:txBody>
      </p:sp>
      <p:sp>
        <p:nvSpPr>
          <p:cNvPr id="4" name="Dian numeron paikkamerkki 3"/>
          <p:cNvSpPr>
            <a:spLocks noGrp="1"/>
          </p:cNvSpPr>
          <p:nvPr>
            <p:ph type="sldNum" sz="quarter" idx="4"/>
          </p:nvPr>
        </p:nvSpPr>
        <p:spPr/>
        <p:txBody>
          <a:bodyPr/>
          <a:lstStyle/>
          <a:p>
            <a:pPr>
              <a:defRPr/>
            </a:pPr>
            <a:fld id="{02713F14-65AC-4F63-824F-326643FF777C}" type="slidenum">
              <a:rPr lang="en-US" smtClean="0"/>
              <a:pPr>
                <a:defRPr/>
              </a:pPr>
              <a:t>4</a:t>
            </a:fld>
            <a:endParaRPr lang="en-US" dirty="0"/>
          </a:p>
        </p:txBody>
      </p:sp>
      <p:sp>
        <p:nvSpPr>
          <p:cNvPr id="5" name="Päivämäärän paikkamerkki 4"/>
          <p:cNvSpPr>
            <a:spLocks noGrp="1"/>
          </p:cNvSpPr>
          <p:nvPr>
            <p:ph type="dt" sz="half" idx="2"/>
          </p:nvPr>
        </p:nvSpPr>
        <p:spPr/>
        <p:txBody>
          <a:bodyPr/>
          <a:lstStyle/>
          <a:p>
            <a:pPr>
              <a:defRPr/>
            </a:pPr>
            <a:fld id="{6CD1440C-FAB8-4462-93BB-8682131BCA36}" type="datetime1">
              <a:rPr lang="fi-FI" smtClean="0"/>
              <a:pPr>
                <a:defRPr/>
              </a:pPr>
              <a:t>2.10.2018</a:t>
            </a:fld>
            <a:endParaRPr lang="en-US" dirty="0">
              <a:solidFill>
                <a:schemeClr val="tx1">
                  <a:lumMod val="60000"/>
                  <a:lumOff val="40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200203853"/>
              </p:ext>
            </p:extLst>
          </p:nvPr>
        </p:nvGraphicFramePr>
        <p:xfrm>
          <a:off x="4049087" y="2675195"/>
          <a:ext cx="4267198" cy="1988820"/>
        </p:xfrm>
        <a:graphic>
          <a:graphicData uri="http://schemas.openxmlformats.org/drawingml/2006/table">
            <a:tbl>
              <a:tblPr>
                <a:tableStyleId>{5C22544A-7EE6-4342-B048-85BDC9FD1C3A}</a:tableStyleId>
              </a:tblPr>
              <a:tblGrid>
                <a:gridCol w="550606">
                  <a:extLst>
                    <a:ext uri="{9D8B030D-6E8A-4147-A177-3AD203B41FA5}">
                      <a16:colId xmlns:a16="http://schemas.microsoft.com/office/drawing/2014/main" xmlns="" val="20000"/>
                    </a:ext>
                  </a:extLst>
                </a:gridCol>
                <a:gridCol w="836373">
                  <a:extLst>
                    <a:ext uri="{9D8B030D-6E8A-4147-A177-3AD203B41FA5}">
                      <a16:colId xmlns:a16="http://schemas.microsoft.com/office/drawing/2014/main" xmlns="" val="20001"/>
                    </a:ext>
                  </a:extLst>
                </a:gridCol>
                <a:gridCol w="578840">
                  <a:extLst>
                    <a:ext uri="{9D8B030D-6E8A-4147-A177-3AD203B41FA5}">
                      <a16:colId xmlns:a16="http://schemas.microsoft.com/office/drawing/2014/main" xmlns="" val="20002"/>
                    </a:ext>
                  </a:extLst>
                </a:gridCol>
                <a:gridCol w="562063">
                  <a:extLst>
                    <a:ext uri="{9D8B030D-6E8A-4147-A177-3AD203B41FA5}">
                      <a16:colId xmlns:a16="http://schemas.microsoft.com/office/drawing/2014/main" xmlns="" val="20003"/>
                    </a:ext>
                  </a:extLst>
                </a:gridCol>
                <a:gridCol w="362800">
                  <a:extLst>
                    <a:ext uri="{9D8B030D-6E8A-4147-A177-3AD203B41FA5}">
                      <a16:colId xmlns:a16="http://schemas.microsoft.com/office/drawing/2014/main" xmlns="" val="20004"/>
                    </a:ext>
                  </a:extLst>
                </a:gridCol>
                <a:gridCol w="688258">
                  <a:extLst>
                    <a:ext uri="{9D8B030D-6E8A-4147-A177-3AD203B41FA5}">
                      <a16:colId xmlns:a16="http://schemas.microsoft.com/office/drawing/2014/main" xmlns="" val="20005"/>
                    </a:ext>
                  </a:extLst>
                </a:gridCol>
                <a:gridCol w="688258">
                  <a:extLst>
                    <a:ext uri="{9D8B030D-6E8A-4147-A177-3AD203B41FA5}">
                      <a16:colId xmlns:a16="http://schemas.microsoft.com/office/drawing/2014/main" xmlns="" val="20006"/>
                    </a:ext>
                  </a:extLst>
                </a:gridCol>
              </a:tblGrid>
              <a:tr h="182880">
                <a:tc gridSpan="4">
                  <a:txBody>
                    <a:bodyPr/>
                    <a:lstStyle/>
                    <a:p>
                      <a:pPr algn="l" fontAlgn="b"/>
                      <a:r>
                        <a:rPr lang="en-GB" sz="1100" u="none" strike="noStrike" dirty="0" err="1">
                          <a:effectLst/>
                        </a:rPr>
                        <a:t>Kuormitus</a:t>
                      </a:r>
                      <a:r>
                        <a:rPr lang="en-GB" sz="1100" u="none" strike="noStrike" dirty="0">
                          <a:effectLst/>
                        </a:rPr>
                        <a:t> </a:t>
                      </a:r>
                      <a:r>
                        <a:rPr lang="en-GB" sz="1100" u="none" strike="noStrike" dirty="0" err="1">
                          <a:effectLst/>
                        </a:rPr>
                        <a:t>Simojokeen</a:t>
                      </a:r>
                      <a:r>
                        <a:rPr lang="en-GB" sz="1100" u="none" strike="noStrike" dirty="0">
                          <a:effectLst/>
                        </a:rPr>
                        <a:t> </a:t>
                      </a:r>
                      <a:r>
                        <a:rPr lang="en-GB" sz="1100" u="none" strike="noStrike" dirty="0" err="1">
                          <a:effectLst/>
                        </a:rPr>
                        <a:t>tonnia</a:t>
                      </a:r>
                      <a:r>
                        <a:rPr lang="en-GB" sz="1100" u="none" strike="noStrike" dirty="0">
                          <a:effectLst/>
                        </a:rPr>
                        <a:t>/</a:t>
                      </a:r>
                      <a:r>
                        <a:rPr lang="en-GB" sz="1100" u="none" strike="noStrike" dirty="0" err="1">
                          <a:effectLst/>
                        </a:rPr>
                        <a:t>vuosi</a:t>
                      </a:r>
                      <a:endParaRPr lang="en-GB" sz="1100" b="0" i="0" u="none" strike="noStrike" dirty="0">
                        <a:solidFill>
                          <a:srgbClr val="000000"/>
                        </a:solidFill>
                        <a:effectLst/>
                        <a:latin typeface="Calibri"/>
                      </a:endParaRPr>
                    </a:p>
                  </a:txBody>
                  <a:tcPr marL="7620" marR="7620" marT="7620" marB="0" anchor="b"/>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xmlns="" val="10000"/>
                  </a:ext>
                </a:extLst>
              </a:tr>
              <a:tr h="182880">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l" fontAlgn="b"/>
                      <a:r>
                        <a:rPr lang="en-GB" sz="1100" u="none" strike="noStrike">
                          <a:effectLst/>
                        </a:rPr>
                        <a:t>Fosfori</a:t>
                      </a:r>
                      <a:endParaRPr lang="en-GB" sz="1100" b="0" i="0" u="none" strike="noStrike">
                        <a:solidFill>
                          <a:srgbClr val="000000"/>
                        </a:solidFill>
                        <a:effectLst/>
                        <a:latin typeface="Calibri"/>
                      </a:endParaRPr>
                    </a:p>
                  </a:txBody>
                  <a:tcPr marL="7620" marR="7620" marT="7620" marB="0" anchor="b"/>
                </a:tc>
                <a:tc>
                  <a:txBody>
                    <a:bodyPr/>
                    <a:lstStyle/>
                    <a:p>
                      <a:pPr algn="l" fontAlgn="b"/>
                      <a:r>
                        <a:rPr lang="en-GB" sz="1100" u="none" strike="noStrike">
                          <a:effectLst/>
                        </a:rPr>
                        <a:t>Typpi</a:t>
                      </a:r>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xmlns="" val="10001"/>
                  </a:ext>
                </a:extLst>
              </a:tr>
              <a:tr h="182880">
                <a:tc gridSpan="2">
                  <a:txBody>
                    <a:bodyPr/>
                    <a:lstStyle/>
                    <a:p>
                      <a:pPr algn="l" fontAlgn="b"/>
                      <a:r>
                        <a:rPr lang="en-GB" sz="1100" u="none" strike="noStrike">
                          <a:effectLst/>
                        </a:rPr>
                        <a:t>Luonnon huuhtouma</a:t>
                      </a:r>
                      <a:endParaRPr lang="en-GB" sz="1100" b="0" i="0" u="none" strike="noStrike">
                        <a:solidFill>
                          <a:srgbClr val="000000"/>
                        </a:solidFill>
                        <a:effectLst/>
                        <a:latin typeface="Calibri"/>
                      </a:endParaRPr>
                    </a:p>
                  </a:txBody>
                  <a:tcPr marL="7620" marR="7620" marT="7620" marB="0" anchor="b"/>
                </a:tc>
                <a:tc hMerge="1">
                  <a:txBody>
                    <a:bodyPr/>
                    <a:lstStyle/>
                    <a:p>
                      <a:endParaRPr lang="en-GB"/>
                    </a:p>
                  </a:txBody>
                  <a:tcPr/>
                </a:tc>
                <a:tc>
                  <a:txBody>
                    <a:bodyPr/>
                    <a:lstStyle/>
                    <a:p>
                      <a:pPr algn="r" fontAlgn="b"/>
                      <a:r>
                        <a:rPr lang="en-GB" sz="1100" b="1" u="none" strike="noStrike" dirty="0">
                          <a:effectLst/>
                        </a:rPr>
                        <a:t>14,18</a:t>
                      </a:r>
                      <a:endParaRPr lang="en-GB" sz="1100" b="1" i="0" u="none" strike="noStrike" dirty="0">
                        <a:solidFill>
                          <a:srgbClr val="000000"/>
                        </a:solidFill>
                        <a:effectLst/>
                        <a:latin typeface="Calibri"/>
                      </a:endParaRPr>
                    </a:p>
                  </a:txBody>
                  <a:tcPr marL="7620" marR="7620" marT="7620" marB="0" anchor="b"/>
                </a:tc>
                <a:tc>
                  <a:txBody>
                    <a:bodyPr/>
                    <a:lstStyle/>
                    <a:p>
                      <a:pPr algn="r" fontAlgn="b"/>
                      <a:r>
                        <a:rPr lang="en-GB" sz="1100" b="1" u="none" strike="noStrike" dirty="0">
                          <a:effectLst/>
                        </a:rPr>
                        <a:t>429,6</a:t>
                      </a:r>
                      <a:endParaRPr lang="en-GB" sz="1100" b="1" i="0" u="none" strike="noStrike" dirty="0">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xmlns="" val="10002"/>
                  </a:ext>
                </a:extLst>
              </a:tr>
              <a:tr h="182880">
                <a:tc gridSpan="2">
                  <a:txBody>
                    <a:bodyPr/>
                    <a:lstStyle/>
                    <a:p>
                      <a:pPr algn="l" fontAlgn="b"/>
                      <a:r>
                        <a:rPr lang="en-GB" sz="1100" u="none" strike="noStrike" dirty="0" err="1">
                          <a:effectLst/>
                        </a:rPr>
                        <a:t>Ihmiskuormitus</a:t>
                      </a:r>
                      <a:r>
                        <a:rPr lang="en-GB" sz="1100" u="none" strike="noStrike" dirty="0">
                          <a:effectLst/>
                        </a:rPr>
                        <a:t> </a:t>
                      </a:r>
                      <a:r>
                        <a:rPr lang="en-GB" sz="1100" u="none" strike="noStrike" dirty="0" err="1">
                          <a:effectLst/>
                        </a:rPr>
                        <a:t>yht</a:t>
                      </a:r>
                      <a:r>
                        <a:rPr lang="en-GB" sz="1100" u="none" strike="noStrike" dirty="0">
                          <a:effectLst/>
                        </a:rPr>
                        <a:t>.</a:t>
                      </a:r>
                      <a:endParaRPr lang="en-GB" sz="1100" b="0" i="0" u="none" strike="noStrike" dirty="0">
                        <a:solidFill>
                          <a:srgbClr val="000000"/>
                        </a:solidFill>
                        <a:effectLst/>
                        <a:latin typeface="Calibri"/>
                      </a:endParaRPr>
                    </a:p>
                  </a:txBody>
                  <a:tcPr marL="7620" marR="7620" marT="7620" marB="0" anchor="b"/>
                </a:tc>
                <a:tc hMerge="1">
                  <a:txBody>
                    <a:bodyPr/>
                    <a:lstStyle/>
                    <a:p>
                      <a:endParaRPr lang="en-GB"/>
                    </a:p>
                  </a:txBody>
                  <a:tcPr/>
                </a:tc>
                <a:tc>
                  <a:txBody>
                    <a:bodyPr/>
                    <a:lstStyle/>
                    <a:p>
                      <a:pPr algn="r" fontAlgn="b"/>
                      <a:r>
                        <a:rPr lang="en-GB" sz="1100" b="1" u="none" strike="noStrike">
                          <a:effectLst/>
                        </a:rPr>
                        <a:t>9,83</a:t>
                      </a:r>
                      <a:endParaRPr lang="en-GB" sz="1100" b="1" i="0" u="none" strike="noStrike">
                        <a:solidFill>
                          <a:srgbClr val="000000"/>
                        </a:solidFill>
                        <a:effectLst/>
                        <a:latin typeface="Calibri"/>
                      </a:endParaRPr>
                    </a:p>
                  </a:txBody>
                  <a:tcPr marL="7620" marR="7620" marT="7620" marB="0" anchor="b"/>
                </a:tc>
                <a:tc>
                  <a:txBody>
                    <a:bodyPr/>
                    <a:lstStyle/>
                    <a:p>
                      <a:pPr algn="r" fontAlgn="b"/>
                      <a:r>
                        <a:rPr lang="en-GB" sz="1100" b="1" u="none" strike="noStrike" dirty="0">
                          <a:effectLst/>
                        </a:rPr>
                        <a:t>200,5</a:t>
                      </a:r>
                      <a:endParaRPr lang="en-GB" sz="1100" b="1" i="0" u="none" strike="noStrike" dirty="0">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dirty="0">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xmlns="" val="10003"/>
                  </a:ext>
                </a:extLst>
              </a:tr>
              <a:tr h="182880">
                <a:tc gridSpan="2">
                  <a:txBody>
                    <a:bodyPr/>
                    <a:lstStyle/>
                    <a:p>
                      <a:pPr algn="l" fontAlgn="b"/>
                      <a:r>
                        <a:rPr lang="en-GB" sz="1100" u="none" strike="noStrike" dirty="0" err="1">
                          <a:effectLst/>
                        </a:rPr>
                        <a:t>Maatalous</a:t>
                      </a:r>
                      <a:endParaRPr lang="en-GB" sz="1100" b="0" i="0" u="none" strike="noStrike" dirty="0">
                        <a:solidFill>
                          <a:srgbClr val="000000"/>
                        </a:solidFill>
                        <a:effectLst/>
                        <a:latin typeface="Calibri"/>
                      </a:endParaRPr>
                    </a:p>
                  </a:txBody>
                  <a:tcPr marL="7620" marR="7620" marT="7620" marB="0" anchor="b"/>
                </a:tc>
                <a:tc hMerge="1">
                  <a:txBody>
                    <a:bodyPr/>
                    <a:lstStyle/>
                    <a:p>
                      <a:endParaRPr lang="en-GB"/>
                    </a:p>
                  </a:txBody>
                  <a:tcPr/>
                </a:tc>
                <a:tc>
                  <a:txBody>
                    <a:bodyPr/>
                    <a:lstStyle/>
                    <a:p>
                      <a:pPr algn="r" fontAlgn="b"/>
                      <a:r>
                        <a:rPr lang="en-GB" sz="1100" u="none" strike="noStrike" dirty="0">
                          <a:effectLst/>
                        </a:rPr>
                        <a:t>4,37</a:t>
                      </a:r>
                      <a:endParaRPr lang="en-GB" sz="1100" b="0" i="0" u="none" strike="noStrike" dirty="0">
                        <a:solidFill>
                          <a:srgbClr val="000000"/>
                        </a:solidFill>
                        <a:effectLst/>
                        <a:latin typeface="Calibri"/>
                      </a:endParaRPr>
                    </a:p>
                  </a:txBody>
                  <a:tcPr marL="7620" marR="7620" marT="7620" marB="0" anchor="b"/>
                </a:tc>
                <a:tc>
                  <a:txBody>
                    <a:bodyPr/>
                    <a:lstStyle/>
                    <a:p>
                      <a:pPr algn="r" fontAlgn="b"/>
                      <a:r>
                        <a:rPr lang="en-GB" sz="1100" u="none" strike="noStrike" dirty="0" smtClean="0">
                          <a:effectLst/>
                        </a:rPr>
                        <a:t>72,0</a:t>
                      </a:r>
                      <a:endParaRPr lang="en-GB" sz="1100" b="0" i="0" u="none" strike="noStrike" dirty="0">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dirty="0">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xmlns="" val="10004"/>
                  </a:ext>
                </a:extLst>
              </a:tr>
              <a:tr h="182880">
                <a:tc gridSpan="2">
                  <a:txBody>
                    <a:bodyPr/>
                    <a:lstStyle/>
                    <a:p>
                      <a:pPr algn="l" fontAlgn="b"/>
                      <a:r>
                        <a:rPr lang="en-GB" sz="1100" u="none" strike="noStrike">
                          <a:effectLst/>
                        </a:rPr>
                        <a:t>Metsätalous</a:t>
                      </a:r>
                      <a:endParaRPr lang="en-GB" sz="1100" b="0" i="0" u="none" strike="noStrike">
                        <a:solidFill>
                          <a:srgbClr val="000000"/>
                        </a:solidFill>
                        <a:effectLst/>
                        <a:latin typeface="Calibri"/>
                      </a:endParaRPr>
                    </a:p>
                  </a:txBody>
                  <a:tcPr marL="7620" marR="7620" marT="7620" marB="0" anchor="b"/>
                </a:tc>
                <a:tc hMerge="1">
                  <a:txBody>
                    <a:bodyPr/>
                    <a:lstStyle/>
                    <a:p>
                      <a:endParaRPr lang="en-GB"/>
                    </a:p>
                  </a:txBody>
                  <a:tcPr/>
                </a:tc>
                <a:tc>
                  <a:txBody>
                    <a:bodyPr/>
                    <a:lstStyle/>
                    <a:p>
                      <a:pPr algn="r" fontAlgn="b"/>
                      <a:r>
                        <a:rPr lang="en-GB" sz="1100" u="none" strike="noStrike" dirty="0">
                          <a:effectLst/>
                        </a:rPr>
                        <a:t>2,64</a:t>
                      </a:r>
                      <a:endParaRPr lang="en-GB" sz="1100" b="0" i="0" u="none" strike="noStrike" dirty="0">
                        <a:solidFill>
                          <a:srgbClr val="000000"/>
                        </a:solidFill>
                        <a:effectLst/>
                        <a:latin typeface="Calibri"/>
                      </a:endParaRPr>
                    </a:p>
                  </a:txBody>
                  <a:tcPr marL="7620" marR="7620" marT="7620" marB="0" anchor="b"/>
                </a:tc>
                <a:tc>
                  <a:txBody>
                    <a:bodyPr/>
                    <a:lstStyle/>
                    <a:p>
                      <a:pPr algn="r" fontAlgn="b"/>
                      <a:r>
                        <a:rPr lang="en-GB" sz="1100" u="none" strike="noStrike" dirty="0">
                          <a:effectLst/>
                        </a:rPr>
                        <a:t>35,2</a:t>
                      </a:r>
                      <a:endParaRPr lang="en-GB" sz="1100" b="0" i="0" u="none" strike="noStrike" dirty="0">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xmlns="" val="10005"/>
                  </a:ext>
                </a:extLst>
              </a:tr>
              <a:tr h="182880">
                <a:tc gridSpan="2">
                  <a:txBody>
                    <a:bodyPr/>
                    <a:lstStyle/>
                    <a:p>
                      <a:pPr algn="l" fontAlgn="b"/>
                      <a:r>
                        <a:rPr lang="en-GB" sz="1100" u="none" strike="noStrike">
                          <a:effectLst/>
                        </a:rPr>
                        <a:t>Turvetuotanto</a:t>
                      </a:r>
                      <a:endParaRPr lang="en-GB" sz="1100" b="0" i="0" u="none" strike="noStrike">
                        <a:solidFill>
                          <a:srgbClr val="000000"/>
                        </a:solidFill>
                        <a:effectLst/>
                        <a:latin typeface="Calibri"/>
                      </a:endParaRPr>
                    </a:p>
                  </a:txBody>
                  <a:tcPr marL="7620" marR="7620" marT="7620" marB="0" anchor="b"/>
                </a:tc>
                <a:tc hMerge="1">
                  <a:txBody>
                    <a:bodyPr/>
                    <a:lstStyle/>
                    <a:p>
                      <a:endParaRPr lang="en-GB"/>
                    </a:p>
                  </a:txBody>
                  <a:tcPr/>
                </a:tc>
                <a:tc>
                  <a:txBody>
                    <a:bodyPr/>
                    <a:lstStyle/>
                    <a:p>
                      <a:pPr algn="r" fontAlgn="b"/>
                      <a:r>
                        <a:rPr lang="en-GB" sz="1100" u="none" strike="noStrike" dirty="0">
                          <a:effectLst/>
                        </a:rPr>
                        <a:t>0,36</a:t>
                      </a:r>
                      <a:endParaRPr lang="en-GB" sz="1100" b="0" i="0" u="none" strike="noStrike" dirty="0">
                        <a:solidFill>
                          <a:srgbClr val="000000"/>
                        </a:solidFill>
                        <a:effectLst/>
                        <a:latin typeface="Calibri"/>
                      </a:endParaRPr>
                    </a:p>
                  </a:txBody>
                  <a:tcPr marL="7620" marR="7620" marT="7620" marB="0" anchor="b"/>
                </a:tc>
                <a:tc>
                  <a:txBody>
                    <a:bodyPr/>
                    <a:lstStyle/>
                    <a:p>
                      <a:pPr algn="r" fontAlgn="b"/>
                      <a:r>
                        <a:rPr lang="en-GB" sz="1100" u="none" strike="noStrike" dirty="0">
                          <a:effectLst/>
                        </a:rPr>
                        <a:t>20,2</a:t>
                      </a:r>
                      <a:endParaRPr lang="en-GB" sz="1100" b="0" i="0" u="none" strike="noStrike" dirty="0">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xmlns="" val="10006"/>
                  </a:ext>
                </a:extLst>
              </a:tr>
              <a:tr h="182880">
                <a:tc gridSpan="2">
                  <a:txBody>
                    <a:bodyPr/>
                    <a:lstStyle/>
                    <a:p>
                      <a:pPr algn="l" fontAlgn="b"/>
                      <a:r>
                        <a:rPr lang="en-GB" sz="1100" u="none" strike="noStrike">
                          <a:effectLst/>
                        </a:rPr>
                        <a:t>Laskeuma vesiin</a:t>
                      </a:r>
                      <a:endParaRPr lang="en-GB" sz="1100" b="0" i="0" u="none" strike="noStrike">
                        <a:solidFill>
                          <a:srgbClr val="000000"/>
                        </a:solidFill>
                        <a:effectLst/>
                        <a:latin typeface="Calibri"/>
                      </a:endParaRPr>
                    </a:p>
                  </a:txBody>
                  <a:tcPr marL="7620" marR="7620" marT="7620" marB="0" anchor="b"/>
                </a:tc>
                <a:tc hMerge="1">
                  <a:txBody>
                    <a:bodyPr/>
                    <a:lstStyle/>
                    <a:p>
                      <a:endParaRPr lang="en-GB"/>
                    </a:p>
                  </a:txBody>
                  <a:tcPr/>
                </a:tc>
                <a:tc>
                  <a:txBody>
                    <a:bodyPr/>
                    <a:lstStyle/>
                    <a:p>
                      <a:pPr algn="r" fontAlgn="b"/>
                      <a:r>
                        <a:rPr lang="en-GB" sz="1100" u="none" strike="noStrike" dirty="0">
                          <a:effectLst/>
                        </a:rPr>
                        <a:t>1,46</a:t>
                      </a:r>
                      <a:endParaRPr lang="en-GB" sz="1100" b="0" i="0" u="none" strike="noStrike" dirty="0">
                        <a:solidFill>
                          <a:srgbClr val="000000"/>
                        </a:solidFill>
                        <a:effectLst/>
                        <a:latin typeface="Calibri"/>
                      </a:endParaRPr>
                    </a:p>
                  </a:txBody>
                  <a:tcPr marL="7620" marR="7620" marT="7620" marB="0" anchor="b"/>
                </a:tc>
                <a:tc>
                  <a:txBody>
                    <a:bodyPr/>
                    <a:lstStyle/>
                    <a:p>
                      <a:pPr algn="r" fontAlgn="b"/>
                      <a:r>
                        <a:rPr lang="en-GB" sz="1100" u="none" strike="noStrike" dirty="0">
                          <a:effectLst/>
                        </a:rPr>
                        <a:t>64,1</a:t>
                      </a:r>
                      <a:endParaRPr lang="en-GB" sz="1100" b="0" i="0" u="none" strike="noStrike" dirty="0">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xmlns="" val="10007"/>
                  </a:ext>
                </a:extLst>
              </a:tr>
              <a:tr h="182880">
                <a:tc>
                  <a:txBody>
                    <a:bodyPr/>
                    <a:lstStyle/>
                    <a:p>
                      <a:pPr algn="l" fontAlgn="b"/>
                      <a:r>
                        <a:rPr lang="en-GB" sz="1100" u="none" strike="noStrike">
                          <a:effectLst/>
                        </a:rPr>
                        <a:t>Muut</a:t>
                      </a:r>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r" fontAlgn="b"/>
                      <a:r>
                        <a:rPr lang="en-GB" sz="1100" u="none" strike="noStrike" dirty="0">
                          <a:effectLst/>
                        </a:rPr>
                        <a:t>2,46</a:t>
                      </a:r>
                      <a:endParaRPr lang="en-GB" sz="1100" b="0" i="0" u="none" strike="noStrike" dirty="0">
                        <a:solidFill>
                          <a:srgbClr val="000000"/>
                        </a:solidFill>
                        <a:effectLst/>
                        <a:latin typeface="Calibri"/>
                      </a:endParaRPr>
                    </a:p>
                  </a:txBody>
                  <a:tcPr marL="7620" marR="7620" marT="7620" marB="0" anchor="b"/>
                </a:tc>
                <a:tc>
                  <a:txBody>
                    <a:bodyPr/>
                    <a:lstStyle/>
                    <a:p>
                      <a:pPr algn="r" fontAlgn="b"/>
                      <a:r>
                        <a:rPr lang="en-GB" sz="1100" u="none" strike="noStrike" dirty="0">
                          <a:effectLst/>
                        </a:rPr>
                        <a:t>9</a:t>
                      </a:r>
                      <a:endParaRPr lang="en-GB" sz="1100" b="0" i="0" u="none" strike="noStrike" dirty="0">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tc>
                  <a:txBody>
                    <a:bodyPr/>
                    <a:lstStyle/>
                    <a:p>
                      <a:pPr algn="l" fontAlgn="b"/>
                      <a:endParaRPr lang="en-GB"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xmlns="" val="10008"/>
                  </a:ext>
                </a:extLst>
              </a:tr>
              <a:tr h="182880">
                <a:tc gridSpan="7">
                  <a:txBody>
                    <a:bodyPr/>
                    <a:lstStyle/>
                    <a:p>
                      <a:pPr algn="l" fontAlgn="b"/>
                      <a:r>
                        <a:rPr lang="fi-FI" sz="1100" u="none" strike="noStrike" dirty="0">
                          <a:effectLst/>
                        </a:rPr>
                        <a:t>(Lähde: Kemijoen vesienhoitoalueen vesienhoitosuunnitelma vuoteen 2015)</a:t>
                      </a:r>
                      <a:endParaRPr lang="fi-FI" sz="1100" b="0" i="0" u="none" strike="noStrike" dirty="0">
                        <a:solidFill>
                          <a:srgbClr val="000000"/>
                        </a:solidFill>
                        <a:effectLst/>
                        <a:latin typeface="Calibri"/>
                      </a:endParaRPr>
                    </a:p>
                  </a:txBody>
                  <a:tcPr marL="7620" marR="7620" marT="762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313552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arn(inVertical)">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1982" y="164270"/>
            <a:ext cx="8127011" cy="876882"/>
          </a:xfrm>
        </p:spPr>
        <p:txBody>
          <a:bodyPr/>
          <a:lstStyle/>
          <a:p>
            <a:pPr algn="ctr"/>
            <a:r>
              <a:rPr lang="fi-FI" dirty="0" smtClean="0"/>
              <a:t>Metsätalouden vaikutukset kaloihin</a:t>
            </a:r>
            <a:endParaRPr lang="fi-FI" dirty="0"/>
          </a:p>
        </p:txBody>
      </p:sp>
      <p:sp>
        <p:nvSpPr>
          <p:cNvPr id="3" name="Sisällön paikkamerkki 2"/>
          <p:cNvSpPr>
            <a:spLocks noGrp="1"/>
          </p:cNvSpPr>
          <p:nvPr>
            <p:ph idx="1"/>
          </p:nvPr>
        </p:nvSpPr>
        <p:spPr>
          <a:xfrm>
            <a:off x="471982" y="888811"/>
            <a:ext cx="8127011" cy="4889806"/>
          </a:xfrm>
        </p:spPr>
        <p:txBody>
          <a:bodyPr/>
          <a:lstStyle/>
          <a:p>
            <a:r>
              <a:rPr lang="fi-FI" dirty="0"/>
              <a:t>Erityisesti kiintoaine- ja humuskuormituksella on haitallinen vaikutus lohikalojen </a:t>
            </a:r>
            <a:r>
              <a:rPr lang="fi-FI" dirty="0" smtClean="0"/>
              <a:t>lisääntymismenestykseen</a:t>
            </a:r>
          </a:p>
          <a:p>
            <a:pPr lvl="1">
              <a:buFont typeface="Arial" panose="020B0604020202020204" pitchFamily="34" charset="0"/>
              <a:buChar char="•"/>
            </a:pPr>
            <a:r>
              <a:rPr lang="fi-FI" dirty="0" smtClean="0"/>
              <a:t>Lohi, taimen ja siika kutevat syksyllä ja mäti kuoriutuu poikasiksi vasta keväällä</a:t>
            </a:r>
          </a:p>
          <a:p>
            <a:pPr lvl="1">
              <a:buFont typeface="Arial" panose="020B0604020202020204" pitchFamily="34" charset="0"/>
              <a:buChar char="•"/>
            </a:pPr>
            <a:r>
              <a:rPr lang="fi-FI" dirty="0" smtClean="0"/>
              <a:t>Virran mukana kulkeutuva humus ja kiintoaine kasautuvat mädin päälle talven aikana ja tukehduttavat mätimunat</a:t>
            </a:r>
          </a:p>
          <a:p>
            <a:pPr lvl="1">
              <a:buFont typeface="Arial" panose="020B0604020202020204" pitchFamily="34" charset="0"/>
              <a:buChar char="•"/>
            </a:pPr>
            <a:endParaRPr lang="fi-FI" dirty="0" smtClean="0"/>
          </a:p>
          <a:p>
            <a:pPr marL="400050"/>
            <a:r>
              <a:rPr lang="fi-FI" dirty="0" smtClean="0"/>
              <a:t>Metsäojitukset voimistavat ja nopeuttavat virtaamavaihteluita joessa</a:t>
            </a:r>
          </a:p>
          <a:p>
            <a:pPr marL="800100" lvl="1">
              <a:buFont typeface="Arial" panose="020B0604020202020204" pitchFamily="34" charset="0"/>
              <a:buChar char="•"/>
            </a:pPr>
            <a:r>
              <a:rPr lang="fi-FI" dirty="0" smtClean="0"/>
              <a:t>Äkilliset tulvat ja toisaalta niukat virtaamat</a:t>
            </a:r>
            <a:r>
              <a:rPr lang="fi-FI" dirty="0"/>
              <a:t>	</a:t>
            </a:r>
            <a:endParaRPr lang="fi-FI" dirty="0" smtClean="0"/>
          </a:p>
          <a:p>
            <a:pPr marL="800100" lvl="1">
              <a:buFont typeface="Arial" panose="020B0604020202020204" pitchFamily="34" charset="0"/>
              <a:buChar char="•"/>
            </a:pPr>
            <a:r>
              <a:rPr lang="fi-FI" dirty="0" smtClean="0"/>
              <a:t>Haitallisia sekä mädille että pienpoikasille</a:t>
            </a:r>
          </a:p>
          <a:p>
            <a:pPr marL="514350" lvl="1" indent="0">
              <a:buNone/>
            </a:pPr>
            <a:endParaRPr lang="fi-FI" dirty="0" smtClean="0"/>
          </a:p>
          <a:p>
            <a:pPr marL="400050"/>
            <a:r>
              <a:rPr lang="fi-FI" dirty="0" smtClean="0"/>
              <a:t>Ravinteet rehevöittävät vesistöä ja voivat muuttaa kalalajistoa (Esim. särkikalat hyötyvät ja </a:t>
            </a:r>
            <a:r>
              <a:rPr lang="fi-FI" dirty="0"/>
              <a:t>l</a:t>
            </a:r>
            <a:r>
              <a:rPr lang="fi-FI" dirty="0" smtClean="0"/>
              <a:t>ohikaloille siitä on yleensä haittaa.)</a:t>
            </a:r>
          </a:p>
          <a:p>
            <a:pPr marL="57150" indent="0">
              <a:buNone/>
            </a:pPr>
            <a:endParaRPr lang="fi-FI" dirty="0"/>
          </a:p>
          <a:p>
            <a:pPr marL="0" indent="0">
              <a:buNone/>
            </a:pPr>
            <a:endParaRPr lang="fi-FI" dirty="0"/>
          </a:p>
        </p:txBody>
      </p:sp>
      <p:sp>
        <p:nvSpPr>
          <p:cNvPr id="4" name="Dian numeron paikkamerkki 3"/>
          <p:cNvSpPr>
            <a:spLocks noGrp="1"/>
          </p:cNvSpPr>
          <p:nvPr>
            <p:ph type="sldNum" sz="quarter" idx="4"/>
          </p:nvPr>
        </p:nvSpPr>
        <p:spPr/>
        <p:txBody>
          <a:bodyPr/>
          <a:lstStyle/>
          <a:p>
            <a:pPr>
              <a:defRPr/>
            </a:pPr>
            <a:fld id="{02713F14-65AC-4F63-824F-326643FF777C}" type="slidenum">
              <a:rPr lang="en-US" smtClean="0"/>
              <a:pPr>
                <a:defRPr/>
              </a:pPr>
              <a:t>5</a:t>
            </a:fld>
            <a:endParaRPr lang="en-US" dirty="0"/>
          </a:p>
        </p:txBody>
      </p:sp>
      <p:sp>
        <p:nvSpPr>
          <p:cNvPr id="5" name="Päivämäärän paikkamerkki 4"/>
          <p:cNvSpPr>
            <a:spLocks noGrp="1"/>
          </p:cNvSpPr>
          <p:nvPr>
            <p:ph type="dt" sz="half" idx="2"/>
          </p:nvPr>
        </p:nvSpPr>
        <p:spPr/>
        <p:txBody>
          <a:bodyPr/>
          <a:lstStyle/>
          <a:p>
            <a:pPr>
              <a:defRPr/>
            </a:pPr>
            <a:fld id="{6CD1440C-FAB8-4462-93BB-8682131BCA36}" type="datetime1">
              <a:rPr lang="fi-FI" smtClean="0"/>
              <a:pPr>
                <a:defRPr/>
              </a:pPr>
              <a:t>2.10.2018</a:t>
            </a:fld>
            <a:endParaRPr lang="en-US" dirty="0">
              <a:solidFill>
                <a:schemeClr val="tx1">
                  <a:lumMod val="60000"/>
                  <a:lumOff val="4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713" y="5223785"/>
            <a:ext cx="2090737" cy="110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724" y="6108467"/>
            <a:ext cx="500063"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995" y="5881922"/>
            <a:ext cx="500063"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556" y="6148971"/>
            <a:ext cx="500063"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67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Tehtävä:</a:t>
            </a:r>
            <a:endParaRPr lang="fi-FI" dirty="0"/>
          </a:p>
        </p:txBody>
      </p:sp>
      <p:sp>
        <p:nvSpPr>
          <p:cNvPr id="3" name="Sisällön paikkamerkki 2"/>
          <p:cNvSpPr>
            <a:spLocks noGrp="1"/>
          </p:cNvSpPr>
          <p:nvPr>
            <p:ph idx="1"/>
          </p:nvPr>
        </p:nvSpPr>
        <p:spPr/>
        <p:txBody>
          <a:bodyPr/>
          <a:lstStyle/>
          <a:p>
            <a:r>
              <a:rPr lang="fi-FI" dirty="0" smtClean="0"/>
              <a:t>Osatyössä kerätään tietoa metsätalouden vaikutuksista kaloihin yleisesti ja lisäksi tarkastellaan erityisesti Simojoen tilannetta ja sen matkailullisesti tärkeintä kalalajia lohta</a:t>
            </a:r>
          </a:p>
          <a:p>
            <a:r>
              <a:rPr lang="fi-FI" dirty="0" smtClean="0"/>
              <a:t>Mistä metsätalouden vaikutukset syntyvät?</a:t>
            </a:r>
          </a:p>
          <a:p>
            <a:r>
              <a:rPr lang="fi-FI" dirty="0" smtClean="0"/>
              <a:t>Miten niitä pyritään vähentämään ja mitä voitaisiin jatkossa tehdä nykyistä paremmin?</a:t>
            </a:r>
            <a:endParaRPr lang="fi-FI" dirty="0"/>
          </a:p>
        </p:txBody>
      </p:sp>
      <p:sp>
        <p:nvSpPr>
          <p:cNvPr id="4" name="Dian numeron paikkamerkki 3"/>
          <p:cNvSpPr>
            <a:spLocks noGrp="1"/>
          </p:cNvSpPr>
          <p:nvPr>
            <p:ph type="sldNum" sz="quarter" idx="4"/>
          </p:nvPr>
        </p:nvSpPr>
        <p:spPr/>
        <p:txBody>
          <a:bodyPr/>
          <a:lstStyle/>
          <a:p>
            <a:pPr>
              <a:defRPr/>
            </a:pPr>
            <a:fld id="{02713F14-65AC-4F63-824F-326643FF777C}" type="slidenum">
              <a:rPr lang="en-US" smtClean="0"/>
              <a:pPr>
                <a:defRPr/>
              </a:pPr>
              <a:t>6</a:t>
            </a:fld>
            <a:endParaRPr lang="en-US" dirty="0"/>
          </a:p>
        </p:txBody>
      </p:sp>
      <p:sp>
        <p:nvSpPr>
          <p:cNvPr id="5" name="Päivämäärän paikkamerkki 4"/>
          <p:cNvSpPr>
            <a:spLocks noGrp="1"/>
          </p:cNvSpPr>
          <p:nvPr>
            <p:ph type="dt" sz="half" idx="2"/>
          </p:nvPr>
        </p:nvSpPr>
        <p:spPr/>
        <p:txBody>
          <a:bodyPr/>
          <a:lstStyle/>
          <a:p>
            <a:pPr>
              <a:defRPr/>
            </a:pPr>
            <a:fld id="{6CD1440C-FAB8-4462-93BB-8682131BCA36}" type="datetime1">
              <a:rPr lang="fi-FI" smtClean="0"/>
              <a:pPr>
                <a:defRPr/>
              </a:pPr>
              <a:t>2.10.2018</a:t>
            </a:fld>
            <a:endParaRPr lang="en-US" dirty="0">
              <a:solidFill>
                <a:schemeClr val="tx1">
                  <a:lumMod val="60000"/>
                  <a:lumOff val="4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30" y="4108551"/>
            <a:ext cx="2959567" cy="157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267" y="5013326"/>
            <a:ext cx="2090737"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0195" y="3917659"/>
            <a:ext cx="3109737" cy="165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04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1982" y="431800"/>
            <a:ext cx="8127011" cy="927217"/>
          </a:xfrm>
        </p:spPr>
        <p:txBody>
          <a:bodyPr/>
          <a:lstStyle/>
          <a:p>
            <a:r>
              <a:rPr lang="fi-FI" sz="2400" dirty="0"/>
              <a:t>6</a:t>
            </a:r>
            <a:r>
              <a:rPr lang="fi-FI" sz="2400" dirty="0" smtClean="0"/>
              <a:t>. Virkistyskäytön kehittäminen Simojoen alueella (kävijämäärät, taukopaikat, kaavoitus, Metsähallitus)</a:t>
            </a:r>
            <a:endParaRPr lang="fi-FI" sz="2400" dirty="0"/>
          </a:p>
        </p:txBody>
      </p:sp>
      <p:sp>
        <p:nvSpPr>
          <p:cNvPr id="3" name="Sisällön paikkamerkki 2"/>
          <p:cNvSpPr>
            <a:spLocks noGrp="1"/>
          </p:cNvSpPr>
          <p:nvPr>
            <p:ph idx="1"/>
          </p:nvPr>
        </p:nvSpPr>
        <p:spPr>
          <a:xfrm>
            <a:off x="471982" y="1470025"/>
            <a:ext cx="8127011" cy="4830107"/>
          </a:xfrm>
        </p:spPr>
        <p:txBody>
          <a:bodyPr/>
          <a:lstStyle/>
          <a:p>
            <a:endParaRPr lang="fi-FI" dirty="0" smtClean="0"/>
          </a:p>
          <a:p>
            <a:r>
              <a:rPr lang="fi-FI" dirty="0" smtClean="0"/>
              <a:t>Simojoella virkistyskalastuksen kehittymisen edellytys oli jokeen nousevan lohimäärän voimakas kasvu. Sen mahdollisti vuonna 1996 alkanut tiukka merikalastuksen säätely, jolloin Itämeren alueelle syönnösvaelluksen tehneistä lohista aiempaa selvästi suurempi osa jäi henkiin ja selvisi kotijokeensa kutemaan. </a:t>
            </a:r>
          </a:p>
          <a:p>
            <a:endParaRPr lang="fi-FI" dirty="0" smtClean="0"/>
          </a:p>
          <a:p>
            <a:r>
              <a:rPr lang="fi-FI" dirty="0" smtClean="0"/>
              <a:t>Runsastunut emokalojen määrä näkyi heti seuraavan kesän sähkökoekalastuksissa</a:t>
            </a:r>
          </a:p>
          <a:p>
            <a:pPr lvl="1"/>
            <a:r>
              <a:rPr lang="fi-FI" dirty="0" smtClean="0"/>
              <a:t>syksyn 1996 kudusta syntyneitä poikasia oli aiempaa selvästi enemmän. </a:t>
            </a:r>
          </a:p>
          <a:p>
            <a:pPr lvl="1"/>
            <a:r>
              <a:rPr lang="fi-FI" dirty="0" smtClean="0"/>
              <a:t>Joesta saadut lohisaaliit kasvoivat myös, osin runsastuneen lohimäärän takia, osin vapakalastuksen kehittämisen myötä (luvanmyynti, laavut, parkkialueet).</a:t>
            </a:r>
          </a:p>
          <a:p>
            <a:endParaRPr lang="fi-FI" dirty="0"/>
          </a:p>
        </p:txBody>
      </p:sp>
      <p:sp>
        <p:nvSpPr>
          <p:cNvPr id="4" name="Dian numeron paikkamerkki 3"/>
          <p:cNvSpPr>
            <a:spLocks noGrp="1"/>
          </p:cNvSpPr>
          <p:nvPr>
            <p:ph type="sldNum" sz="quarter" idx="4"/>
          </p:nvPr>
        </p:nvSpPr>
        <p:spPr/>
        <p:txBody>
          <a:bodyPr/>
          <a:lstStyle/>
          <a:p>
            <a:pPr>
              <a:defRPr/>
            </a:pPr>
            <a:fld id="{02713F14-65AC-4F63-824F-326643FF777C}" type="slidenum">
              <a:rPr lang="en-US" smtClean="0"/>
              <a:pPr>
                <a:defRPr/>
              </a:pPr>
              <a:t>7</a:t>
            </a:fld>
            <a:endParaRPr lang="en-US" dirty="0"/>
          </a:p>
        </p:txBody>
      </p:sp>
      <p:sp>
        <p:nvSpPr>
          <p:cNvPr id="5" name="Päivämäärän paikkamerkki 4"/>
          <p:cNvSpPr>
            <a:spLocks noGrp="1"/>
          </p:cNvSpPr>
          <p:nvPr>
            <p:ph type="dt" sz="half" idx="2"/>
          </p:nvPr>
        </p:nvSpPr>
        <p:spPr/>
        <p:txBody>
          <a:bodyPr/>
          <a:lstStyle/>
          <a:p>
            <a:pPr>
              <a:defRPr/>
            </a:pPr>
            <a:fld id="{6CD1440C-FAB8-4462-93BB-8682131BCA36}" type="datetime1">
              <a:rPr lang="fi-FI" smtClean="0"/>
              <a:pPr>
                <a:defRPr/>
              </a:pPr>
              <a:t>2.10.2018</a:t>
            </a:fld>
            <a:endParaRPr lang="en-US" dirty="0">
              <a:solidFill>
                <a:schemeClr val="tx1">
                  <a:lumMod val="60000"/>
                  <a:lumOff val="40000"/>
                </a:schemeClr>
              </a:solidFill>
            </a:endParaRPr>
          </a:p>
        </p:txBody>
      </p:sp>
    </p:spTree>
    <p:extLst>
      <p:ext uri="{BB962C8B-B14F-4D97-AF65-F5344CB8AC3E}">
        <p14:creationId xmlns:p14="http://schemas.microsoft.com/office/powerpoint/2010/main" val="418381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dirty="0"/>
          </a:p>
        </p:txBody>
      </p:sp>
      <p:sp>
        <p:nvSpPr>
          <p:cNvPr id="4" name="Dian numeron paikkamerkki 3"/>
          <p:cNvSpPr>
            <a:spLocks noGrp="1"/>
          </p:cNvSpPr>
          <p:nvPr>
            <p:ph type="sldNum" sz="quarter" idx="4"/>
          </p:nvPr>
        </p:nvSpPr>
        <p:spPr/>
        <p:txBody>
          <a:bodyPr/>
          <a:lstStyle/>
          <a:p>
            <a:pPr>
              <a:defRPr/>
            </a:pPr>
            <a:fld id="{02713F14-65AC-4F63-824F-326643FF777C}" type="slidenum">
              <a:rPr lang="en-US" smtClean="0"/>
              <a:pPr>
                <a:defRPr/>
              </a:pPr>
              <a:t>8</a:t>
            </a:fld>
            <a:endParaRPr lang="en-US" dirty="0"/>
          </a:p>
        </p:txBody>
      </p:sp>
      <p:sp>
        <p:nvSpPr>
          <p:cNvPr id="5" name="Päivämäärän paikkamerkki 4"/>
          <p:cNvSpPr>
            <a:spLocks noGrp="1"/>
          </p:cNvSpPr>
          <p:nvPr>
            <p:ph type="dt" sz="half" idx="2"/>
          </p:nvPr>
        </p:nvSpPr>
        <p:spPr/>
        <p:txBody>
          <a:bodyPr/>
          <a:lstStyle/>
          <a:p>
            <a:pPr>
              <a:defRPr/>
            </a:pPr>
            <a:fld id="{6CD1440C-FAB8-4462-93BB-8682131BCA36}" type="datetime1">
              <a:rPr lang="fi-FI" smtClean="0"/>
              <a:pPr>
                <a:defRPr/>
              </a:pPr>
              <a:t>2.10.2018</a:t>
            </a:fld>
            <a:endParaRPr lang="en-US" dirty="0">
              <a:solidFill>
                <a:schemeClr val="tx1">
                  <a:lumMod val="60000"/>
                  <a:lumOff val="40000"/>
                </a:schemeClr>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2645" y="713064"/>
            <a:ext cx="7430235" cy="5411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001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82" y="431800"/>
            <a:ext cx="8127011" cy="1038225"/>
          </a:xfrm>
        </p:spPr>
        <p:txBody>
          <a:bodyPr/>
          <a:lstStyle/>
          <a:p>
            <a:pPr algn="ctr"/>
            <a:r>
              <a:rPr lang="fi-FI" dirty="0" smtClean="0"/>
              <a:t>Simojoen lohisaaliin kehitys ja myytyjen kalastuslupien määrä</a:t>
            </a:r>
            <a:endParaRPr lang="fi-FI" dirty="0"/>
          </a:p>
        </p:txBody>
      </p:sp>
      <p:sp>
        <p:nvSpPr>
          <p:cNvPr id="4" name="Slide Number Placeholder 3"/>
          <p:cNvSpPr>
            <a:spLocks noGrp="1"/>
          </p:cNvSpPr>
          <p:nvPr>
            <p:ph type="sldNum" sz="quarter" idx="4"/>
          </p:nvPr>
        </p:nvSpPr>
        <p:spPr/>
        <p:txBody>
          <a:bodyPr/>
          <a:lstStyle/>
          <a:p>
            <a:pPr>
              <a:defRPr/>
            </a:pPr>
            <a:fld id="{02713F14-65AC-4F63-824F-326643FF777C}" type="slidenum">
              <a:rPr lang="en-US" smtClean="0"/>
              <a:pPr>
                <a:defRPr/>
              </a:pPr>
              <a:t>9</a:t>
            </a:fld>
            <a:endParaRPr lang="en-US" dirty="0"/>
          </a:p>
        </p:txBody>
      </p:sp>
      <p:sp>
        <p:nvSpPr>
          <p:cNvPr id="5" name="Date Placeholder 4"/>
          <p:cNvSpPr>
            <a:spLocks noGrp="1"/>
          </p:cNvSpPr>
          <p:nvPr>
            <p:ph type="dt" sz="half" idx="2"/>
          </p:nvPr>
        </p:nvSpPr>
        <p:spPr/>
        <p:txBody>
          <a:bodyPr/>
          <a:lstStyle/>
          <a:p>
            <a:pPr>
              <a:defRPr/>
            </a:pPr>
            <a:fld id="{6CD1440C-FAB8-4462-93BB-8682131BCA36}" type="datetime1">
              <a:rPr lang="fi-FI" smtClean="0"/>
              <a:pPr>
                <a:defRPr/>
              </a:pPr>
              <a:t>2.10.2018</a:t>
            </a:fld>
            <a:endParaRPr lang="en-US" dirty="0">
              <a:solidFill>
                <a:schemeClr val="tx1">
                  <a:lumMod val="60000"/>
                  <a:lumOff val="40000"/>
                </a:schemeClr>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0440" y="1560352"/>
            <a:ext cx="7299523" cy="447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4370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Luke_PP_FI_kuvasuhde_4_3">
  <a:themeElements>
    <a:clrScheme name="Luke 2">
      <a:dk1>
        <a:srgbClr val="54585A"/>
      </a:dk1>
      <a:lt1>
        <a:sysClr val="window" lastClr="FFFFFF"/>
      </a:lt1>
      <a:dk2>
        <a:srgbClr val="54585A"/>
      </a:dk2>
      <a:lt2>
        <a:srgbClr val="FFFFFF"/>
      </a:lt2>
      <a:accent1>
        <a:srgbClr val="FF8200"/>
      </a:accent1>
      <a:accent2>
        <a:srgbClr val="00B5E2"/>
      </a:accent2>
      <a:accent3>
        <a:srgbClr val="0033A0"/>
      </a:accent3>
      <a:accent4>
        <a:srgbClr val="78BE20"/>
      </a:accent4>
      <a:accent5>
        <a:srgbClr val="E10098"/>
      </a:accent5>
      <a:accent6>
        <a:srgbClr val="7F3F98"/>
      </a:accent6>
      <a:hlink>
        <a:srgbClr val="FF8200"/>
      </a:hlink>
      <a:folHlink>
        <a:srgbClr val="4C4C4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Luke_PP_FI_pieni</Template>
  <TotalTime>1559</TotalTime>
  <Words>463</Words>
  <Application>Microsoft Office PowerPoint</Application>
  <PresentationFormat>Näytössä katseltava diaesitys (4:3)</PresentationFormat>
  <Paragraphs>119</Paragraphs>
  <Slides>13</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ＭＳ Ｐゴシック</vt:lpstr>
      <vt:lpstr>Arial</vt:lpstr>
      <vt:lpstr>Calibri</vt:lpstr>
      <vt:lpstr>Luke_PP_FI_kuvasuhde_4_3</vt:lpstr>
      <vt:lpstr>METSÄBIOTALOUDESTA MONEKSI – SIMON LUKIO </vt:lpstr>
      <vt:lpstr>Luonnonvarakeskus, Luke</vt:lpstr>
      <vt:lpstr>Ryhmätyöaiheiden valmistelijat</vt:lpstr>
      <vt:lpstr>5. Metsätalouden vaikutukset kalojen elinympäristöön ja kalakantoihin</vt:lpstr>
      <vt:lpstr>Metsätalouden vaikutukset kaloihin</vt:lpstr>
      <vt:lpstr>Tehtävä:</vt:lpstr>
      <vt:lpstr>6. Virkistyskäytön kehittäminen Simojoen alueella (kävijämäärät, taukopaikat, kaavoitus, Metsähallitus)</vt:lpstr>
      <vt:lpstr>PowerPoint-esitys</vt:lpstr>
      <vt:lpstr>Simojoen lohisaaliin kehitys ja myytyjen kalastuslupien määrä</vt:lpstr>
      <vt:lpstr>Kalastajien saamien lohien pyyntialueet Simojoessa jokisuun ja Portimojärven välisellä alueella 2003-2014 </vt:lpstr>
      <vt:lpstr>Tehtävä:</vt:lpstr>
      <vt:lpstr>PowerPoint-esitys</vt:lpstr>
      <vt:lpstr>PowerPoint-esitys</vt:lpstr>
    </vt:vector>
  </TitlesOfParts>
  <Company>METLA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Pääotsikko</dc:title>
  <dc:creator>Luonnonvarakeskus</dc:creator>
  <cp:lastModifiedBy>Juuso Pyörälä</cp:lastModifiedBy>
  <cp:revision>122</cp:revision>
  <dcterms:created xsi:type="dcterms:W3CDTF">2015-12-08T09:35:44Z</dcterms:created>
  <dcterms:modified xsi:type="dcterms:W3CDTF">2018-10-02T07:09:44Z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-1553035361</vt:i4>
  </property>
  <property fmtid="{D5CDD505-2E9C-101B-9397-08002B2CF9AE}" pid="3" name="_NewReviewCycle">
    <vt:lpwstr/>
  </property>
  <property fmtid="{D5CDD505-2E9C-101B-9397-08002B2CF9AE}" pid="4" name="_EmailSubject">
    <vt:lpwstr>Esitys</vt:lpwstr>
  </property>
  <property fmtid="{D5CDD505-2E9C-101B-9397-08002B2CF9AE}" pid="5" name="_AuthorEmail">
    <vt:lpwstr>Erkki.Jokikokko@luke.fi</vt:lpwstr>
  </property>
  <property fmtid="{D5CDD505-2E9C-101B-9397-08002B2CF9AE}" pid="6" name="_AuthorEmailDisplayName">
    <vt:lpwstr>Jokikokko Erkki (Luke)</vt:lpwstr>
  </property>
  <property fmtid="{D5CDD505-2E9C-101B-9397-08002B2CF9AE}" pid="7" name="_PreviousAdHocReviewCycleID">
    <vt:i4>-2052190929</vt:i4>
  </property>
</Properties>
</file>