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3" r:id="rId4"/>
    <p:sldId id="259" r:id="rId5"/>
    <p:sldId id="260" r:id="rId6"/>
    <p:sldId id="265" r:id="rId7"/>
    <p:sldId id="261" r:id="rId8"/>
    <p:sldId id="262" r:id="rId9"/>
    <p:sldId id="264" r:id="rId10"/>
    <p:sldId id="257" r:id="rId11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orakulmio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fi-FI" smtClean="0"/>
              <a:t>Muokkaa alaotsikon perustyyliä napsautt.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2503-D9CC-4E27-A323-F5B35963479B}" type="datetimeFigureOut">
              <a:rPr lang="fi-FI" smtClean="0"/>
              <a:pPr/>
              <a:t>17.5.2016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AE086-8092-4AF8-BA4E-04C71878116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0" name="Suorakulmio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2503-D9CC-4E27-A323-F5B35963479B}" type="datetimeFigureOut">
              <a:rPr lang="fi-FI" smtClean="0"/>
              <a:pPr/>
              <a:t>17.5.2016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AE086-8092-4AF8-BA4E-04C71878116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orakulmio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Suorakulmio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2503-D9CC-4E27-A323-F5B35963479B}" type="datetimeFigureOut">
              <a:rPr lang="fi-FI" smtClean="0"/>
              <a:pPr/>
              <a:t>17.5.2016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AE086-8092-4AF8-BA4E-04C71878116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2503-D9CC-4E27-A323-F5B35963479B}" type="datetimeFigureOut">
              <a:rPr lang="fi-FI" smtClean="0"/>
              <a:pPr/>
              <a:t>17.5.2016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AE086-8092-4AF8-BA4E-04C71878116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orakulmio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Suorakulmio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2503-D9CC-4E27-A323-F5B35963479B}" type="datetimeFigureOut">
              <a:rPr lang="fi-FI" smtClean="0"/>
              <a:pPr/>
              <a:t>17.5.2016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AE086-8092-4AF8-BA4E-04C71878116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2503-D9CC-4E27-A323-F5B35963479B}" type="datetimeFigureOut">
              <a:rPr lang="fi-FI" smtClean="0"/>
              <a:pPr/>
              <a:t>17.5.2016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AE086-8092-4AF8-BA4E-04C71878116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2503-D9CC-4E27-A323-F5B35963479B}" type="datetimeFigureOut">
              <a:rPr lang="fi-FI" smtClean="0"/>
              <a:pPr/>
              <a:t>17.5.2016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AE086-8092-4AF8-BA4E-04C71878116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2503-D9CC-4E27-A323-F5B35963479B}" type="datetimeFigureOut">
              <a:rPr lang="fi-FI" smtClean="0"/>
              <a:pPr/>
              <a:t>17.5.2016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AE086-8092-4AF8-BA4E-04C71878116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2503-D9CC-4E27-A323-F5B35963479B}" type="datetimeFigureOut">
              <a:rPr lang="fi-FI" smtClean="0"/>
              <a:pPr/>
              <a:t>17.5.2016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AE086-8092-4AF8-BA4E-04C71878116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2503-D9CC-4E27-A323-F5B35963479B}" type="datetimeFigureOut">
              <a:rPr lang="fi-FI" smtClean="0"/>
              <a:pPr/>
              <a:t>17.5.2016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AE086-8092-4AF8-BA4E-04C71878116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2" name="Suorakulmio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uorakulmio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fi-FI" smtClean="0"/>
              <a:t>Lisää kuva napsauttamalla kuvaketta</a:t>
            </a:r>
            <a:endParaRPr kumimoji="0" lang="en-US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38B62503-D9CC-4E27-A323-F5B35963479B}" type="datetimeFigureOut">
              <a:rPr lang="fi-FI" smtClean="0"/>
              <a:pPr/>
              <a:t>17.5.2016</a:t>
            </a:fld>
            <a:endParaRPr lang="fi-FI"/>
          </a:p>
        </p:txBody>
      </p:sp>
      <p:sp>
        <p:nvSpPr>
          <p:cNvPr id="11" name="Suorakulmio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uorakulmio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1DAE086-8092-4AF8-BA4E-04C71878116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orakulmio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Suorakulmio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  <a:p>
            <a:pPr lvl="1" eaLnBrk="1" latinLnBrk="0" hangingPunct="1"/>
            <a:r>
              <a:rPr kumimoji="0" lang="fi-FI" smtClean="0"/>
              <a:t>toinen taso</a:t>
            </a:r>
          </a:p>
          <a:p>
            <a:pPr lvl="2" eaLnBrk="1" latinLnBrk="0" hangingPunct="1"/>
            <a:r>
              <a:rPr kumimoji="0" lang="fi-FI" smtClean="0"/>
              <a:t>kolmas taso</a:t>
            </a:r>
          </a:p>
          <a:p>
            <a:pPr lvl="3" eaLnBrk="1" latinLnBrk="0" hangingPunct="1"/>
            <a:r>
              <a:rPr kumimoji="0" lang="fi-FI" smtClean="0"/>
              <a:t>neljäs taso</a:t>
            </a:r>
          </a:p>
          <a:p>
            <a:pPr lvl="4" eaLnBrk="1" latinLnBrk="0" hangingPunct="1"/>
            <a:r>
              <a:rPr kumimoji="0"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8B62503-D9CC-4E27-A323-F5B35963479B}" type="datetimeFigureOut">
              <a:rPr lang="fi-FI" smtClean="0"/>
              <a:pPr/>
              <a:t>17.5.2016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1DAE086-8092-4AF8-BA4E-04C71878116D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8 lk. </a:t>
            </a:r>
            <a:r>
              <a:rPr lang="fi-FI" dirty="0" err="1" smtClean="0"/>
              <a:t>te-kokeen</a:t>
            </a:r>
            <a:r>
              <a:rPr lang="fi-FI" dirty="0" smtClean="0"/>
              <a:t> kertaus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i-FI" sz="3200" dirty="0" smtClean="0"/>
              <a:t>Koealue: s. 294-388</a:t>
            </a:r>
            <a:endParaRPr lang="fi-FI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Muista!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Lue koealue ennen koetta (vähintään silmäile alue läpi!).</a:t>
            </a:r>
          </a:p>
          <a:p>
            <a:r>
              <a:rPr lang="fi-FI" dirty="0" smtClean="0"/>
              <a:t>Ota kokeeseen kirja, vihko (ja monisteet).</a:t>
            </a:r>
          </a:p>
          <a:p>
            <a:r>
              <a:rPr lang="fi-FI" dirty="0" smtClean="0"/>
              <a:t>Lue kysymys huolellisesti, vastaa kysymykseen!</a:t>
            </a:r>
          </a:p>
          <a:p>
            <a:r>
              <a:rPr lang="fi-FI" dirty="0" smtClean="0"/>
              <a:t>Mielipidekysymyksissä kerro oma kantasi ja perustele se.</a:t>
            </a:r>
          </a:p>
          <a:p>
            <a:r>
              <a:rPr lang="fi-FI" dirty="0" smtClean="0"/>
              <a:t>Yhdistele kirjan ja muistiinpanojen tietoja.</a:t>
            </a:r>
          </a:p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Vaikuttavat valinnat (riippuvuus).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556793"/>
            <a:ext cx="8229600" cy="5112568"/>
          </a:xfrm>
        </p:spPr>
        <p:txBody>
          <a:bodyPr>
            <a:normAutofit lnSpcReduction="10000"/>
          </a:bodyPr>
          <a:lstStyle/>
          <a:p>
            <a:r>
              <a:rPr lang="fi-FI" dirty="0" smtClean="0"/>
              <a:t>Mielihyvän tavoittelu on luontaista, sitä tavoitellaan monin eri keinoin esim. urheilemalla, ruoalla, </a:t>
            </a:r>
            <a:r>
              <a:rPr lang="fi-FI" dirty="0" err="1" smtClean="0"/>
              <a:t>internetillä</a:t>
            </a:r>
            <a:r>
              <a:rPr lang="fi-FI" dirty="0" smtClean="0"/>
              <a:t>, peleillä</a:t>
            </a:r>
          </a:p>
          <a:p>
            <a:r>
              <a:rPr lang="fi-FI" dirty="0" smtClean="0"/>
              <a:t>Nautintoa tavoitellaan myös itselle ja elimistölle haitallisilla tavoilla esim. päihteillä</a:t>
            </a:r>
          </a:p>
          <a:p>
            <a:r>
              <a:rPr lang="fi-FI" dirty="0" smtClean="0"/>
              <a:t>Jos mielihyvän tavoittelu on pakonomaista, kyseessä on riippuvuus</a:t>
            </a:r>
          </a:p>
          <a:p>
            <a:r>
              <a:rPr lang="fi-FI" dirty="0" smtClean="0"/>
              <a:t>Aine- ja/tai toimintariippuvuus</a:t>
            </a:r>
          </a:p>
          <a:p>
            <a:r>
              <a:rPr lang="fi-FI" dirty="0" smtClean="0"/>
              <a:t>Riippuvuuteen kuuluu sietokyvyn kasvaminen</a:t>
            </a:r>
          </a:p>
          <a:p>
            <a:r>
              <a:rPr lang="fi-FI" dirty="0" err="1" smtClean="0"/>
              <a:t>Fyysinen-</a:t>
            </a:r>
            <a:r>
              <a:rPr lang="fi-FI" dirty="0" smtClean="0"/>
              <a:t>, </a:t>
            </a:r>
            <a:r>
              <a:rPr lang="fi-FI" dirty="0" err="1" smtClean="0"/>
              <a:t>psyykkinen-</a:t>
            </a:r>
            <a:r>
              <a:rPr lang="fi-FI" dirty="0" smtClean="0"/>
              <a:t> ja </a:t>
            </a:r>
            <a:r>
              <a:rPr lang="fi-FI" dirty="0" err="1" smtClean="0"/>
              <a:t>sosiaalinenriippuvuus</a:t>
            </a:r>
            <a:endParaRPr lang="fi-FI" dirty="0" smtClean="0"/>
          </a:p>
          <a:p>
            <a:pPr>
              <a:buNone/>
            </a:pPr>
            <a:endParaRPr lang="fi-FI" dirty="0" smtClean="0"/>
          </a:p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484785"/>
            <a:ext cx="8229600" cy="4916016"/>
          </a:xfrm>
        </p:spPr>
        <p:txBody>
          <a:bodyPr>
            <a:normAutofit fontScale="92500" lnSpcReduction="20000"/>
          </a:bodyPr>
          <a:lstStyle/>
          <a:p>
            <a:r>
              <a:rPr lang="fi-FI" dirty="0" smtClean="0"/>
              <a:t>Irti riippuvuudesta esim. riippuvuuden myöntäminen ja päätös korjata asia, vaihtoehtoiset toimintatavat mielihalun herätessä, läheisten tuki, mielikuvat tulevaisuudesta</a:t>
            </a:r>
          </a:p>
          <a:p>
            <a:r>
              <a:rPr lang="fi-FI" dirty="0" smtClean="0"/>
              <a:t>Yhteiskunnan vaikutuskeinot päihteiden käyttämiseen (lähinnä vähentämiseen) esim. mainonnan rajoittaminen</a:t>
            </a:r>
          </a:p>
          <a:p>
            <a:r>
              <a:rPr lang="fi-FI" dirty="0" smtClean="0"/>
              <a:t>Päihteiden käytön haitat itselle, läheisille ja yhteiskunnalle</a:t>
            </a:r>
          </a:p>
          <a:p>
            <a:r>
              <a:rPr lang="fi-FI" dirty="0" smtClean="0"/>
              <a:t>”Päihdetrendit”: esim. sähkötupakka, muuntohuumeet, päihteiden sekakäyttö, huumeiden viihdekäyttö</a:t>
            </a:r>
          </a:p>
          <a:p>
            <a:endParaRPr lang="fi-FI" dirty="0" smtClean="0"/>
          </a:p>
          <a:p>
            <a:endParaRPr lang="fi-FI" dirty="0" smtClean="0"/>
          </a:p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Ensiapu (</a:t>
            </a:r>
            <a:r>
              <a:rPr lang="fi-FI" dirty="0" err="1" smtClean="0"/>
              <a:t>Nou</a:t>
            </a:r>
            <a:r>
              <a:rPr lang="fi-FI" dirty="0" smtClean="0"/>
              <a:t> hätä!).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Jokapäiväiseen elämään sisältyy monia terveysvaaroja</a:t>
            </a:r>
          </a:p>
          <a:p>
            <a:r>
              <a:rPr lang="fi-FI" dirty="0" smtClean="0"/>
              <a:t>Terveysvaarojen ennaltaehkäisy ja oikea toiminta tositilanteissa on tärkeää</a:t>
            </a:r>
          </a:p>
          <a:p>
            <a:pPr>
              <a:buNone/>
            </a:pPr>
            <a:endParaRPr lang="fi-FI" dirty="0" smtClean="0"/>
          </a:p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Terveys yhteiskunnassa.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Ympäristö voi vaikuttaa terveyteen ja turvallisuuteen sekä myönteisesti että kielteisesti</a:t>
            </a:r>
          </a:p>
          <a:p>
            <a:r>
              <a:rPr lang="fi-FI" dirty="0" smtClean="0"/>
              <a:t>Ympäristön terveyteen voi osin vaikuttaa myös omalla toiminnalla</a:t>
            </a:r>
          </a:p>
          <a:p>
            <a:r>
              <a:rPr lang="fi-FI" dirty="0" smtClean="0"/>
              <a:t>Terveys on monella tavalla esillä mediassa</a:t>
            </a:r>
            <a:r>
              <a:rPr lang="fi-FI" dirty="0"/>
              <a:t> </a:t>
            </a:r>
            <a:r>
              <a:rPr lang="fi-FI" dirty="0" smtClean="0"/>
              <a:t>esim. ostohalun herättäminen, asenteisiin vaikuttaminen</a:t>
            </a:r>
          </a:p>
          <a:p>
            <a:r>
              <a:rPr lang="fi-FI" dirty="0" smtClean="0"/>
              <a:t>Mediasta saatavat tiedot voivat olla myös virheellisiä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Terveyserot ovat suuria eri puolilla maailmaa (esim. köyhät maat/rikkaat maat, ilmasto, elinolosuhteet)</a:t>
            </a:r>
          </a:p>
          <a:p>
            <a:r>
              <a:rPr lang="fi-FI" dirty="0" smtClean="0"/>
              <a:t>Eriarvoisuutta pyritään vähentämään esim. lasten kouluttamisella</a:t>
            </a:r>
          </a:p>
          <a:p>
            <a:r>
              <a:rPr lang="fi-FI" dirty="0" smtClean="0"/>
              <a:t>Matkailijan on otettava huomioon oma terveydentilansa ja kohdemaan terveysriskit</a:t>
            </a:r>
          </a:p>
          <a:p>
            <a:r>
              <a:rPr lang="fi-FI" dirty="0" smtClean="0"/>
              <a:t>Terve järki ja varovaisuus ovat hyviä matkakavereita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Terveys elämässä.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Terveys koostuu fyysisistä, psyykkisistä ja sosiaalisista tekijöistä</a:t>
            </a:r>
          </a:p>
          <a:p>
            <a:r>
              <a:rPr lang="fi-FI" dirty="0" smtClean="0"/>
              <a:t>Päivittäin toistuvat valinnat ovat tärkeitä terveyden kannalta</a:t>
            </a:r>
          </a:p>
          <a:p>
            <a:r>
              <a:rPr lang="fi-FI" dirty="0" smtClean="0"/>
              <a:t>Joskus voi elää epäterveellisesti -&gt; yksittäiset kerrat eivät pilaa kokonaisuutta</a:t>
            </a:r>
          </a:p>
          <a:p>
            <a:r>
              <a:rPr lang="fi-FI" dirty="0" smtClean="0"/>
              <a:t>Elämä on valintoja, sattumia ja vastuun kantamista omista valinnoista</a:t>
            </a:r>
          </a:p>
          <a:p>
            <a:r>
              <a:rPr lang="fi-FI" dirty="0" smtClean="0"/>
              <a:t>Auttamisen KKK</a:t>
            </a:r>
          </a:p>
          <a:p>
            <a:r>
              <a:rPr lang="fi-FI" dirty="0" smtClean="0"/>
              <a:t>Stressi ja Kriisit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Tutki taulukkoa.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Tutki tilastokeskuksen taulukkoa s. 302 ja vastaa alla oleviin kysymyksiin.</a:t>
            </a:r>
          </a:p>
          <a:p>
            <a:r>
              <a:rPr lang="fi-FI" dirty="0" smtClean="0"/>
              <a:t>Kuinka monta työikäistä naista on kuollut alkoholin takia vuonna 2006?</a:t>
            </a:r>
          </a:p>
          <a:p>
            <a:r>
              <a:rPr lang="fi-FI" dirty="0" smtClean="0"/>
              <a:t>Mikä on ollut yleisin kuolinsyy työikäisten miesten keskuudessa vuonna 2006?</a:t>
            </a:r>
          </a:p>
          <a:p>
            <a:r>
              <a:rPr lang="fi-FI" dirty="0" smtClean="0"/>
              <a:t>Mihin työikäisistä naisista on kuollut vähiten vuonna 2006?</a:t>
            </a:r>
          </a:p>
          <a:p>
            <a:r>
              <a:rPr lang="fi-FI" dirty="0" smtClean="0"/>
              <a:t>Kumpaa sukupuolta on kuollut työikäisistä enemmän vuonna 2006 taulukoituihin syihin?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Tutki kouluterveyskyselyn taulukkoa s. 303 ja vastaa alla oleviin kysymyksiin.</a:t>
            </a:r>
          </a:p>
          <a:p>
            <a:r>
              <a:rPr lang="fi-FI" dirty="0" smtClean="0"/>
              <a:t>Ostaako useampi tytöistä vai pojista alkoholijuomia itse Alkosta tai kaupasta?</a:t>
            </a:r>
          </a:p>
          <a:p>
            <a:r>
              <a:rPr lang="fi-FI" dirty="0" smtClean="0"/>
              <a:t>Kuinka monta % 9 lk. tytöistä saa alkoholijuomia kavereilta?</a:t>
            </a:r>
          </a:p>
          <a:p>
            <a:r>
              <a:rPr lang="fi-FI" dirty="0" smtClean="0"/>
              <a:t>Mikä on 9 lk. poikien toiseksi yleisin syy hankkia alkoholijuomia?</a:t>
            </a:r>
          </a:p>
          <a:p>
            <a:r>
              <a:rPr lang="fi-FI" dirty="0" smtClean="0"/>
              <a:t>Mitkä kaksi hankintakeinoa vähenevät poikien keskuudessa eniten iän lisääntyessä?</a:t>
            </a:r>
          </a:p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uli">
  <a:themeElements>
    <a:clrScheme name="Koristeelline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oduuli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uli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169</TotalTime>
  <Words>418</Words>
  <Application>Microsoft Office PowerPoint</Application>
  <PresentationFormat>Näytössä katseltava diaesitys (4:3)</PresentationFormat>
  <Paragraphs>50</Paragraphs>
  <Slides>10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1" baseType="lpstr">
      <vt:lpstr>Moduuli</vt:lpstr>
      <vt:lpstr>8 lk. te-kokeen kertaus</vt:lpstr>
      <vt:lpstr>Vaikuttavat valinnat (riippuvuus).</vt:lpstr>
      <vt:lpstr>Dia 3</vt:lpstr>
      <vt:lpstr>Ensiapu (Nou hätä!).</vt:lpstr>
      <vt:lpstr>Terveys yhteiskunnassa.</vt:lpstr>
      <vt:lpstr>Dia 6</vt:lpstr>
      <vt:lpstr>Terveys elämässä.</vt:lpstr>
      <vt:lpstr>Tutki taulukkoa.</vt:lpstr>
      <vt:lpstr>Dia 9</vt:lpstr>
      <vt:lpstr>Muista!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lk. te-kokeen kertaus</dc:title>
  <dc:creator>Käyttäjä</dc:creator>
  <cp:lastModifiedBy>Käyttäjä</cp:lastModifiedBy>
  <cp:revision>26</cp:revision>
  <dcterms:created xsi:type="dcterms:W3CDTF">2016-05-17T09:18:56Z</dcterms:created>
  <dcterms:modified xsi:type="dcterms:W3CDTF">2016-05-17T13:25:20Z</dcterms:modified>
</cp:coreProperties>
</file>