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4" r:id="rId4"/>
    <p:sldId id="265" r:id="rId5"/>
    <p:sldId id="266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8BB9A-ED6D-4974-A44F-C8008A7BA303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85035-B782-4A4A-A6EC-95D22E0D5B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23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597C-E8DC-4882-A646-6CB9D41DCE0B}" type="slidenum">
              <a:rPr lang="fi-FI" altLang="fi-FI" smtClean="0"/>
              <a:pPr/>
              <a:t>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68282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8597C-E8DC-4882-A646-6CB9D41DCE0B}" type="slidenum">
              <a:rPr lang="fi-FI" altLang="fi-FI" smtClean="0"/>
              <a:pPr/>
              <a:t>9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29016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488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548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65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891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796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834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09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92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138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69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63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FC867-D27E-4B94-92B0-EA142F6FE357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A5EB-A8F7-48B3-B6AA-AE8B71DCD9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323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Sovelluksia / </a:t>
            </a:r>
            <a:r>
              <a:rPr lang="fi-FI" sz="3200" dirty="0" smtClean="0"/>
              <a:t>ohjelmia </a:t>
            </a:r>
            <a:r>
              <a:rPr lang="fi-FI" sz="3200" dirty="0"/>
              <a:t>joiden </a:t>
            </a:r>
            <a:r>
              <a:rPr lang="fi-FI" sz="3200" dirty="0" smtClean="0"/>
              <a:t>käyttötarkoitusta </a:t>
            </a:r>
            <a:r>
              <a:rPr lang="fi-FI" sz="3200" dirty="0"/>
              <a:t>voi </a:t>
            </a:r>
            <a:r>
              <a:rPr lang="fi-FI" sz="3200" dirty="0" smtClean="0"/>
              <a:t>perustellusti kysellä nuorilta </a:t>
            </a:r>
            <a:endParaRPr lang="fi-FI" sz="32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7B00-1A52-4644-9A4A-AD6FA9FC8FC1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5" t="12350" r="35437" b="55335"/>
          <a:stretch/>
        </p:blipFill>
        <p:spPr>
          <a:xfrm>
            <a:off x="726486" y="4725144"/>
            <a:ext cx="1085167" cy="93610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9" t="41116" r="37951" b="38768"/>
          <a:stretch/>
        </p:blipFill>
        <p:spPr bwMode="auto">
          <a:xfrm>
            <a:off x="2745181" y="2199702"/>
            <a:ext cx="1385992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9" t="40775" r="72748" b="49000"/>
          <a:stretch/>
        </p:blipFill>
        <p:spPr bwMode="auto">
          <a:xfrm>
            <a:off x="5637747" y="2305747"/>
            <a:ext cx="795146" cy="79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73" y="2199702"/>
            <a:ext cx="7524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859" y="2228877"/>
            <a:ext cx="873909" cy="100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0" y="2292124"/>
            <a:ext cx="634370" cy="85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iruutu 7"/>
          <p:cNvSpPr txBox="1"/>
          <p:nvPr/>
        </p:nvSpPr>
        <p:spPr>
          <a:xfrm>
            <a:off x="694438" y="1629846"/>
            <a:ext cx="25094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000" dirty="0"/>
              <a:t>Tor –</a:t>
            </a:r>
            <a:r>
              <a:rPr lang="fi-FI" sz="2000" dirty="0" smtClean="0"/>
              <a:t>selain (logoja)</a:t>
            </a:r>
            <a:endParaRPr lang="fi-FI" sz="2000" dirty="0"/>
          </a:p>
        </p:txBody>
      </p:sp>
      <p:sp>
        <p:nvSpPr>
          <p:cNvPr id="9" name="Tekstiruutu 8"/>
          <p:cNvSpPr txBox="1"/>
          <p:nvPr/>
        </p:nvSpPr>
        <p:spPr>
          <a:xfrm>
            <a:off x="5501907" y="3237927"/>
            <a:ext cx="958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Signal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6621265" y="323620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Wicker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5525705" y="1629846"/>
            <a:ext cx="257468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Pikaviestisovelluksia</a:t>
            </a:r>
            <a:endParaRPr lang="fi-FI" sz="20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71906" y="4070690"/>
            <a:ext cx="25555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i-FI" sz="2000" dirty="0" smtClean="0"/>
              <a:t>Piilopalvelu sivustoja</a:t>
            </a:r>
            <a:endParaRPr lang="fi-FI" sz="2000" dirty="0"/>
          </a:p>
        </p:txBody>
      </p:sp>
      <p:sp>
        <p:nvSpPr>
          <p:cNvPr id="13" name="Tekstiruutu 12"/>
          <p:cNvSpPr txBox="1"/>
          <p:nvPr/>
        </p:nvSpPr>
        <p:spPr>
          <a:xfrm>
            <a:off x="2071821" y="4725144"/>
            <a:ext cx="17800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Torilauta</a:t>
            </a:r>
          </a:p>
          <a:p>
            <a:r>
              <a:rPr lang="fi-FI" dirty="0" smtClean="0"/>
              <a:t>Sipulifoorumi</a:t>
            </a:r>
          </a:p>
          <a:p>
            <a:r>
              <a:rPr lang="fi-FI" dirty="0" err="1" smtClean="0"/>
              <a:t>Hunapotta</a:t>
            </a:r>
            <a:endParaRPr lang="fi-FI" dirty="0" smtClean="0"/>
          </a:p>
          <a:p>
            <a:r>
              <a:rPr lang="fi-FI" dirty="0" err="1" smtClean="0"/>
              <a:t>Silkkitite</a:t>
            </a:r>
            <a:endParaRPr lang="fi-FI" dirty="0" smtClean="0"/>
          </a:p>
          <a:p>
            <a:r>
              <a:rPr lang="fi-FI" dirty="0" err="1" smtClean="0"/>
              <a:t>jne</a:t>
            </a:r>
            <a:r>
              <a:rPr lang="fi-FI" dirty="0" smtClean="0"/>
              <a:t>…..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79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25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5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75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75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Vanhempien kontrolli sovellukset</a:t>
            </a:r>
            <a:endParaRPr lang="fi-FI" dirty="0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00"/>
          <a:stretch/>
        </p:blipFill>
        <p:spPr>
          <a:xfrm>
            <a:off x="611560" y="1484784"/>
            <a:ext cx="6220074" cy="4824536"/>
          </a:xfrm>
          <a:ln>
            <a:solidFill>
              <a:schemeClr val="tx1"/>
            </a:solidFill>
          </a:ln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17F-7A6D-4039-81F1-2ADFF31520C6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5389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Toimintaympäristön muuttuminen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 smtClean="0"/>
              <a:t>1. Huumekaupan </a:t>
            </a:r>
            <a:r>
              <a:rPr lang="fi-FI" sz="2400" dirty="0"/>
              <a:t>toimintaympäristö on muuttunut radikaalisti </a:t>
            </a:r>
            <a:r>
              <a:rPr lang="fi-FI" sz="2400" dirty="0" smtClean="0"/>
              <a:t>viimeisten </a:t>
            </a:r>
            <a:r>
              <a:rPr lang="fi-FI" sz="2400" dirty="0"/>
              <a:t>vuosien aikana</a:t>
            </a:r>
          </a:p>
          <a:p>
            <a:pPr marL="0" indent="0">
              <a:buNone/>
            </a:pPr>
            <a:r>
              <a:rPr lang="fi-FI" sz="2400" dirty="0" smtClean="0"/>
              <a:t>2. Huumeiden saanti helpompaa </a:t>
            </a:r>
            <a:r>
              <a:rPr lang="fi-FI" sz="2400" dirty="0"/>
              <a:t>kuin </a:t>
            </a:r>
            <a:r>
              <a:rPr lang="fi-FI" sz="2400" dirty="0" smtClean="0"/>
              <a:t>koskaan</a:t>
            </a:r>
          </a:p>
          <a:p>
            <a:pPr marL="0" indent="0">
              <a:buNone/>
            </a:pPr>
            <a:r>
              <a:rPr lang="fi-FI" sz="2400" dirty="0" smtClean="0"/>
              <a:t>3. Ei tarvitse tuntea entuudestaan ketään huumemaailmasta</a:t>
            </a:r>
          </a:p>
          <a:p>
            <a:pPr marL="0" indent="0">
              <a:buNone/>
            </a:pPr>
            <a:r>
              <a:rPr lang="fi-FI" sz="2400" dirty="0" smtClean="0"/>
              <a:t>4. Kokeilijat/käyttäjät yhä nuorempia</a:t>
            </a:r>
          </a:p>
          <a:p>
            <a:pPr marL="0" indent="0">
              <a:buNone/>
            </a:pPr>
            <a:r>
              <a:rPr lang="fi-FI" sz="2400" dirty="0" smtClean="0"/>
              <a:t>5. Käytetään paljon muutakin kuin kannabista</a:t>
            </a:r>
          </a:p>
          <a:p>
            <a:pPr marL="0" indent="0">
              <a:buNone/>
            </a:pPr>
            <a:r>
              <a:rPr lang="fi-FI" sz="2400" dirty="0" smtClean="0"/>
              <a:t>6. Asenteet huumeita / huumeiden käyttöä kohtaan muuttuneet sallivammiksi</a:t>
            </a:r>
          </a:p>
          <a:p>
            <a:pPr marL="1014413" lvl="1" indent="-457200"/>
            <a:r>
              <a:rPr lang="fi-FI" sz="2400" dirty="0" smtClean="0"/>
              <a:t>erityisesti kannabista ei mielletä kielletyksi aineeksi ja vähätellään sen vaarallisuutta nuorten kehittymiselle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77FC-EAD1-41F5-9A3C-50E13D32188E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4903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sz="3200" dirty="0"/>
              <a:t>Huumausaineet </a:t>
            </a:r>
            <a:r>
              <a:rPr lang="fi-FI" altLang="fi-FI" sz="3200" dirty="0" smtClean="0"/>
              <a:t>Itä-Suomessa</a:t>
            </a:r>
            <a:endParaRPr lang="fi-FI" altLang="fi-FI" sz="32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00808"/>
            <a:ext cx="8136904" cy="4511869"/>
          </a:xfrm>
        </p:spPr>
        <p:txBody>
          <a:bodyPr>
            <a:normAutofit/>
          </a:bodyPr>
          <a:lstStyle/>
          <a:p>
            <a:r>
              <a:rPr lang="fi-FI" altLang="fi-FI" sz="2400" dirty="0"/>
              <a:t>kannabis </a:t>
            </a:r>
            <a:r>
              <a:rPr lang="fi-FI" altLang="fi-FI" sz="2400" dirty="0" smtClean="0"/>
              <a:t>– </a:t>
            </a:r>
            <a:r>
              <a:rPr lang="fi-FI" altLang="fi-FI" sz="2400" i="1" dirty="0" smtClean="0"/>
              <a:t>"</a:t>
            </a:r>
            <a:r>
              <a:rPr lang="fi-FI" altLang="fi-FI" sz="2400" i="1" dirty="0" err="1"/>
              <a:t>budi</a:t>
            </a:r>
            <a:r>
              <a:rPr lang="fi-FI" altLang="fi-FI" sz="2400" i="1" dirty="0"/>
              <a:t>", "</a:t>
            </a:r>
            <a:r>
              <a:rPr lang="fi-FI" altLang="fi-FI" sz="2400" i="1" dirty="0" err="1"/>
              <a:t>mari</a:t>
            </a:r>
            <a:r>
              <a:rPr lang="fi-FI" altLang="fi-FI" sz="2400" i="1" dirty="0"/>
              <a:t>", "kukka", "dulla", "hasa</a:t>
            </a:r>
            <a:r>
              <a:rPr lang="fi-FI" altLang="fi-FI" sz="2400" i="1" dirty="0" smtClean="0"/>
              <a:t>", "nuppu"</a:t>
            </a:r>
            <a:endParaRPr lang="fi-FI" altLang="fi-FI" sz="2400" i="1" dirty="0"/>
          </a:p>
          <a:p>
            <a:r>
              <a:rPr lang="fi-FI" altLang="fi-FI" sz="2400" dirty="0" err="1"/>
              <a:t>buprenorfiini</a:t>
            </a:r>
            <a:r>
              <a:rPr lang="fi-FI" altLang="fi-FI" sz="2400" dirty="0"/>
              <a:t> – </a:t>
            </a:r>
            <a:r>
              <a:rPr lang="fi-FI" altLang="fi-FI" sz="2400" i="1" dirty="0" smtClean="0"/>
              <a:t>"</a:t>
            </a:r>
            <a:r>
              <a:rPr lang="fi-FI" altLang="fi-FI" sz="2400" i="1" dirty="0" err="1"/>
              <a:t>subu</a:t>
            </a:r>
            <a:r>
              <a:rPr lang="fi-FI" altLang="fi-FI" sz="2400" i="1" dirty="0"/>
              <a:t>", "</a:t>
            </a:r>
            <a:r>
              <a:rPr lang="fi-FI" altLang="fi-FI" sz="2400" i="1" dirty="0" err="1"/>
              <a:t>texi</a:t>
            </a:r>
            <a:r>
              <a:rPr lang="fi-FI" altLang="fi-FI" sz="2400" i="1" dirty="0"/>
              <a:t>", "</a:t>
            </a:r>
            <a:r>
              <a:rPr lang="fi-FI" altLang="fi-FI" sz="2400" i="1" dirty="0" err="1"/>
              <a:t>xone</a:t>
            </a:r>
            <a:r>
              <a:rPr lang="fi-FI" altLang="fi-FI" sz="2400" i="1" dirty="0" smtClean="0"/>
              <a:t>", "</a:t>
            </a:r>
            <a:r>
              <a:rPr lang="fi-FI" altLang="fi-FI" sz="2400" i="1" dirty="0" err="1" smtClean="0"/>
              <a:t>tekken</a:t>
            </a:r>
            <a:r>
              <a:rPr lang="fi-FI" altLang="fi-FI" sz="2400" i="1" dirty="0" smtClean="0"/>
              <a:t>", "pallo"</a:t>
            </a:r>
            <a:endParaRPr lang="fi-FI" altLang="fi-FI" sz="2400" i="1" dirty="0"/>
          </a:p>
          <a:p>
            <a:r>
              <a:rPr lang="fi-FI" altLang="fi-FI" sz="2400" dirty="0"/>
              <a:t>huumelääkkeet – </a:t>
            </a:r>
            <a:r>
              <a:rPr lang="fi-FI" altLang="fi-FI" sz="2400" i="1" dirty="0"/>
              <a:t>"</a:t>
            </a:r>
            <a:r>
              <a:rPr lang="fi-FI" altLang="fi-FI" sz="2400" i="1" dirty="0" err="1"/>
              <a:t>contit</a:t>
            </a:r>
            <a:r>
              <a:rPr lang="fi-FI" altLang="fi-FI" sz="2400" i="1" dirty="0"/>
              <a:t>", "rivat, </a:t>
            </a:r>
          </a:p>
          <a:p>
            <a:r>
              <a:rPr lang="fi-FI" altLang="fi-FI" sz="2400" dirty="0" smtClean="0"/>
              <a:t>amfetamiini, - </a:t>
            </a:r>
            <a:r>
              <a:rPr lang="fi-FI" altLang="fi-FI" sz="2400" i="1" dirty="0" smtClean="0"/>
              <a:t>"sulfa</a:t>
            </a:r>
            <a:r>
              <a:rPr lang="fi-FI" altLang="fi-FI" sz="2400" i="1" dirty="0"/>
              <a:t>", "vauhti", "piri", </a:t>
            </a:r>
            <a:endParaRPr lang="fi-FI" altLang="fi-FI" sz="2400" i="1" dirty="0" smtClean="0"/>
          </a:p>
          <a:p>
            <a:r>
              <a:rPr lang="fi-FI" altLang="fi-FI" sz="2400" dirty="0" err="1" smtClean="0"/>
              <a:t>metamfetamiini</a:t>
            </a:r>
            <a:r>
              <a:rPr lang="fi-FI" altLang="fi-FI" sz="2400" dirty="0" smtClean="0"/>
              <a:t> – </a:t>
            </a:r>
            <a:r>
              <a:rPr lang="fi-FI" altLang="fi-FI" sz="2400" i="1" dirty="0" smtClean="0"/>
              <a:t>"</a:t>
            </a:r>
            <a:r>
              <a:rPr lang="fi-FI" altLang="fi-FI" sz="2400" i="1" dirty="0" err="1" smtClean="0"/>
              <a:t>meta</a:t>
            </a:r>
            <a:r>
              <a:rPr lang="fi-FI" altLang="fi-FI" sz="2400" i="1" dirty="0" smtClean="0"/>
              <a:t>", "</a:t>
            </a:r>
            <a:r>
              <a:rPr lang="fi-FI" altLang="fi-FI" sz="2400" i="1" dirty="0" err="1" smtClean="0"/>
              <a:t>metukka</a:t>
            </a:r>
            <a:r>
              <a:rPr lang="fi-FI" altLang="fi-FI" sz="2400" i="1" dirty="0" smtClean="0"/>
              <a:t>"</a:t>
            </a:r>
          </a:p>
          <a:p>
            <a:r>
              <a:rPr lang="fi-FI" altLang="fi-FI" sz="2400" dirty="0" smtClean="0"/>
              <a:t>ekstaasi</a:t>
            </a:r>
            <a:r>
              <a:rPr lang="fi-FI" altLang="fi-FI" sz="2400" i="1" dirty="0" smtClean="0"/>
              <a:t> –"</a:t>
            </a:r>
            <a:r>
              <a:rPr lang="fi-FI" altLang="fi-FI" sz="2400" i="1" dirty="0" err="1" smtClean="0"/>
              <a:t>esso</a:t>
            </a:r>
            <a:r>
              <a:rPr lang="fi-FI" altLang="fi-FI" sz="2400" i="1" dirty="0" smtClean="0"/>
              <a:t>", "</a:t>
            </a:r>
            <a:r>
              <a:rPr lang="fi-FI" altLang="fi-FI" sz="2400" i="1" dirty="0" err="1" smtClean="0"/>
              <a:t>nipsu</a:t>
            </a:r>
            <a:r>
              <a:rPr lang="fi-FI" altLang="fi-FI" sz="2400" i="1" dirty="0" smtClean="0"/>
              <a:t>"</a:t>
            </a:r>
          </a:p>
          <a:p>
            <a:r>
              <a:rPr lang="fi-FI" altLang="fi-FI" sz="2400" i="1" dirty="0" err="1" smtClean="0"/>
              <a:t>lsd</a:t>
            </a:r>
            <a:r>
              <a:rPr lang="fi-FI" altLang="fi-FI" sz="2400" i="1" dirty="0" smtClean="0"/>
              <a:t> – "happo", "lappu"</a:t>
            </a:r>
            <a:endParaRPr lang="fi-FI" altLang="fi-FI" sz="2400" i="1" dirty="0"/>
          </a:p>
          <a:p>
            <a:r>
              <a:rPr lang="fi-FI" altLang="fi-FI" sz="2400" dirty="0" smtClean="0"/>
              <a:t>muuntohuumeet (+ johdannaiset) </a:t>
            </a:r>
          </a:p>
          <a:p>
            <a:r>
              <a:rPr lang="fi-FI" altLang="fi-FI" sz="2400" dirty="0" smtClean="0"/>
              <a:t>muut </a:t>
            </a:r>
            <a:r>
              <a:rPr lang="fi-FI" altLang="fi-FI" sz="2400" dirty="0"/>
              <a:t>harvinaisemmat </a:t>
            </a:r>
            <a:r>
              <a:rPr lang="fi-FI" altLang="fi-FI" sz="2400" dirty="0" smtClean="0"/>
              <a:t>huumausaineet</a:t>
            </a:r>
          </a:p>
          <a:p>
            <a:pPr lvl="1"/>
            <a:r>
              <a:rPr lang="fi-FI" altLang="fi-FI" sz="2400" dirty="0" smtClean="0"/>
              <a:t>sienet, kokaiini, heroiini</a:t>
            </a:r>
            <a:endParaRPr lang="fi-FI" altLang="fi-FI" sz="2400" dirty="0"/>
          </a:p>
          <a:p>
            <a:pPr marL="536575" lvl="1" indent="0">
              <a:buNone/>
            </a:pPr>
            <a:endParaRPr lang="fi-FI" altLang="fi-FI" sz="2400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BFF1-81EE-4D6D-B77A-5BFE86E0220D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303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2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altLang="fi-FI" sz="3600" dirty="0"/>
              <a:t>Huumausainerikosten kehittyminen Itä-Suomessa / Pohjois-Savossa</a:t>
            </a:r>
            <a:endParaRPr lang="fi-FI" sz="36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3B9D-A50A-43E3-A8EB-B8D2CD5CE20A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18428"/>
            <a:ext cx="3744416" cy="33708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04863"/>
            <a:ext cx="3810930" cy="33843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1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meillä on tehtävissä?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b="1" dirty="0" smtClean="0">
                <a:solidFill>
                  <a:srgbClr val="FF0000"/>
                </a:solidFill>
              </a:rPr>
              <a:t>Asenteisiin vaikuttaminen !!</a:t>
            </a:r>
          </a:p>
          <a:p>
            <a:r>
              <a:rPr lang="fi-FI" sz="2400" dirty="0" smtClean="0"/>
              <a:t>Oppia </a:t>
            </a:r>
            <a:r>
              <a:rPr lang="fi-FI" sz="2400" dirty="0"/>
              <a:t>ymmärtämään </a:t>
            </a:r>
            <a:r>
              <a:rPr lang="fi-FI" sz="2400" dirty="0" smtClean="0"/>
              <a:t>nykytilanne ja sen vakavuus</a:t>
            </a:r>
          </a:p>
          <a:p>
            <a:r>
              <a:rPr lang="fi-FI" sz="2400" dirty="0" smtClean="0"/>
              <a:t>Olla kiinnostunut ja valvoa nuorten toimia (myös verkossa)</a:t>
            </a:r>
          </a:p>
          <a:p>
            <a:r>
              <a:rPr lang="fi-FI" sz="2400" dirty="0" smtClean="0"/>
              <a:t>Tunnistaa mahdollisimman varhain ongelmat</a:t>
            </a:r>
          </a:p>
          <a:p>
            <a:r>
              <a:rPr lang="fi-FI" sz="2400" dirty="0" smtClean="0"/>
              <a:t>Varhainen puuttuminen</a:t>
            </a:r>
          </a:p>
          <a:p>
            <a:r>
              <a:rPr lang="fi-FI" altLang="fi-FI" sz="2400" dirty="0"/>
              <a:t>Ennalta estävä toiminta</a:t>
            </a:r>
          </a:p>
          <a:p>
            <a:r>
              <a:rPr lang="fi-FI" altLang="fi-FI" sz="2400" dirty="0" smtClean="0"/>
              <a:t>Sidosryhmäyhteistyö</a:t>
            </a:r>
            <a:endParaRPr lang="fi-FI" altLang="fi-FI" sz="2400" dirty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1CE1-8432-4390-9E4F-293182598FA9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8161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Päihdeklinikan nuorten työryhmä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T</a:t>
            </a:r>
            <a:r>
              <a:rPr lang="fi-FI" sz="2400" dirty="0" smtClean="0"/>
              <a:t>arkoitettu 13 - 23 –</a:t>
            </a:r>
            <a:r>
              <a:rPr lang="fi-FI" sz="2400" dirty="0" err="1" smtClean="0"/>
              <a:t>vuotiaille</a:t>
            </a:r>
            <a:r>
              <a:rPr lang="fi-FI" sz="2400" dirty="0" smtClean="0"/>
              <a:t> nuorille.</a:t>
            </a:r>
          </a:p>
          <a:p>
            <a:r>
              <a:rPr lang="fi-FI" sz="2400" dirty="0"/>
              <a:t>V</a:t>
            </a:r>
            <a:r>
              <a:rPr lang="fi-FI" sz="2400" dirty="0" smtClean="0"/>
              <a:t>oi tulla keskustelemaan omasta tai läheisen alkoholin, lääkkeiden tai huumeiden käytöstä.</a:t>
            </a:r>
          </a:p>
          <a:p>
            <a:r>
              <a:rPr lang="fi-FI" sz="2400" dirty="0"/>
              <a:t>A</a:t>
            </a:r>
            <a:r>
              <a:rPr lang="fi-FI" sz="2400" dirty="0" smtClean="0"/>
              <a:t>vopalvelut ovat maksuttomia kuopiolaisille asiakkaille.</a:t>
            </a:r>
          </a:p>
          <a:p>
            <a:r>
              <a:rPr lang="fi-FI" sz="2400" dirty="0"/>
              <a:t>A</a:t>
            </a:r>
            <a:r>
              <a:rPr lang="fi-FI" sz="2400" dirty="0" smtClean="0"/>
              <a:t>siakkuus alkaa arviointijaksolla (noin kolme kuukautta), aluksi viikoittaiset tapaamiset.</a:t>
            </a:r>
          </a:p>
          <a:p>
            <a:r>
              <a:rPr lang="fi-FI" sz="2400" dirty="0" smtClean="0"/>
              <a:t>Arviointijaksolla kartoitetaan nuoren taustoja, elämäntilannetta ja päihteidenkäyttöä. Voidaan ottaa valvottu huumeseula virtsasta.</a:t>
            </a:r>
          </a:p>
          <a:p>
            <a:r>
              <a:rPr lang="fi-FI" sz="2400" dirty="0" smtClean="0"/>
              <a:t>Arviointijakson jälkeen on mahdollisuus jatkaa hoitosuhteessa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17F-7A6D-4039-81F1-2ADFF31520C6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1480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Päihdeklinikan nuorten työryhmä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Tarvittaessa lääkärin vastaanotto.</a:t>
            </a:r>
          </a:p>
          <a:p>
            <a:r>
              <a:rPr lang="fi-FI" sz="2400" dirty="0" smtClean="0"/>
              <a:t>Työskentely yhteistyötahojen (lastensuojelu, Sihti, nuorisopsykiatria, poliisin sosiaalityö) ja vanhempien kanssa.</a:t>
            </a:r>
          </a:p>
          <a:p>
            <a:r>
              <a:rPr lang="fi-FI" sz="2400" dirty="0" smtClean="0"/>
              <a:t>Työskentely on luottamuksellista.</a:t>
            </a:r>
          </a:p>
          <a:p>
            <a:r>
              <a:rPr lang="fi-FI" sz="2400" dirty="0" smtClean="0"/>
              <a:t>Hoitoon voi hakeutua ilman lähetettä.</a:t>
            </a:r>
          </a:p>
          <a:p>
            <a:r>
              <a:rPr lang="fi-FI" sz="2400" dirty="0" smtClean="0"/>
              <a:t>sosiaalityöntekijä p. 0447 183310</a:t>
            </a:r>
          </a:p>
          <a:p>
            <a:r>
              <a:rPr lang="fi-FI" sz="2400" dirty="0" smtClean="0"/>
              <a:t>sosiaalityöntekijä p. 0447 183678</a:t>
            </a:r>
          </a:p>
          <a:p>
            <a:endParaRPr lang="fi-FI" sz="2400" dirty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17F-7A6D-4039-81F1-2ADFF31520C6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767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OTA YHTEYTTÄ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752528"/>
          </a:xfrm>
        </p:spPr>
        <p:txBody>
          <a:bodyPr>
            <a:normAutofit/>
          </a:bodyPr>
          <a:lstStyle/>
          <a:p>
            <a:r>
              <a:rPr lang="fi-FI" altLang="fi-FI" sz="2400" dirty="0" smtClean="0"/>
              <a:t>Kiiretilanteissa </a:t>
            </a:r>
            <a:r>
              <a:rPr lang="fi-FI" altLang="fi-FI" sz="2400" dirty="0"/>
              <a:t>yhteys aina </a:t>
            </a:r>
            <a:r>
              <a:rPr lang="fi-FI" altLang="fi-FI" sz="2400" dirty="0">
                <a:solidFill>
                  <a:srgbClr val="FF3300"/>
                </a:solidFill>
              </a:rPr>
              <a:t>112 kautta</a:t>
            </a:r>
          </a:p>
          <a:p>
            <a:r>
              <a:rPr lang="fi-FI" altLang="fi-FI" sz="2400" dirty="0"/>
              <a:t>sähköpostin kautta:  </a:t>
            </a:r>
            <a:r>
              <a:rPr lang="fi-FI" sz="2400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vihjeet.ita-suomi(at)poliisi.fi</a:t>
            </a:r>
            <a:endParaRPr lang="fi-FI" sz="24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i-FI" altLang="fi-FI" sz="2400" dirty="0"/>
              <a:t>vihjepuhelimen kautta </a:t>
            </a:r>
            <a:r>
              <a:rPr lang="fi-FI" altLang="fi-FI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0295 </a:t>
            </a:r>
            <a:r>
              <a:rPr lang="fi-FI" altLang="fi-FI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415232</a:t>
            </a:r>
            <a:endParaRPr lang="fi-FI" sz="2400" dirty="0" smtClean="0"/>
          </a:p>
          <a:p>
            <a:r>
              <a:rPr lang="fi-FI" sz="2400" dirty="0" smtClean="0"/>
              <a:t>Poliisilaitoksen sosiaalityöntekijä Tuija Heimonen p. </a:t>
            </a:r>
            <a:r>
              <a:rPr lang="fi-FI" sz="2400" dirty="0" smtClean="0"/>
              <a:t>0295456604</a:t>
            </a:r>
          </a:p>
          <a:p>
            <a:r>
              <a:rPr lang="fi-FI" sz="2400" dirty="0" smtClean="0"/>
              <a:t>Ankkurin nuorisotyöntekijä Tuomo Kantele p. 0447182683</a:t>
            </a:r>
          </a:p>
          <a:p>
            <a:r>
              <a:rPr lang="fi-FI" sz="2400" dirty="0" smtClean="0"/>
              <a:t>Ankkurin sairaanhoitaja Eveliina Jormakka p. </a:t>
            </a:r>
            <a:r>
              <a:rPr lang="fi-FI" sz="2400" smtClean="0"/>
              <a:t>0447186396</a:t>
            </a:r>
            <a:endParaRPr lang="fi-FI" sz="2400" dirty="0" smtClean="0"/>
          </a:p>
          <a:p>
            <a:r>
              <a:rPr lang="fi-FI" sz="2400" dirty="0" smtClean="0"/>
              <a:t>Tietoa:</a:t>
            </a:r>
          </a:p>
          <a:p>
            <a:pPr lvl="1"/>
            <a:r>
              <a:rPr lang="fi-FI" sz="2400" dirty="0" smtClean="0"/>
              <a:t>https</a:t>
            </a:r>
            <a:r>
              <a:rPr lang="fi-FI" sz="2400" dirty="0"/>
              <a:t>://</a:t>
            </a:r>
            <a:r>
              <a:rPr lang="fi-FI" sz="2400" dirty="0" smtClean="0"/>
              <a:t>www.paihdelinkki.fi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17F-7A6D-4039-81F1-2ADFF31520C6}" type="datetime1">
              <a:rPr lang="fi-FI" altLang="fi-FI" smtClean="0"/>
              <a:t>14.12.2018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altLang="fi-FI" smtClean="0"/>
              <a:t>Itä-Suomen poliisilaitos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442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400</Words>
  <Application>Microsoft Office PowerPoint</Application>
  <PresentationFormat>Näytössä katseltava diaesitys (4:3)</PresentationFormat>
  <Paragraphs>84</Paragraphs>
  <Slides>9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Sovelluksia / ohjelmia joiden käyttötarkoitusta voi perustellusti kysellä nuorilta </vt:lpstr>
      <vt:lpstr>Vanhempien kontrolli sovellukset</vt:lpstr>
      <vt:lpstr>Toimintaympäristön muuttuminen</vt:lpstr>
      <vt:lpstr>Huumausaineet Itä-Suomessa</vt:lpstr>
      <vt:lpstr>Huumausainerikosten kehittyminen Itä-Suomessa / Pohjois-Savossa</vt:lpstr>
      <vt:lpstr>Mitä meillä on tehtävissä?</vt:lpstr>
      <vt:lpstr>Päihdeklinikan nuorten työryhmä</vt:lpstr>
      <vt:lpstr>Päihdeklinikan nuorten työryhmä</vt:lpstr>
      <vt:lpstr>OTA YHTEYTTÄ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Sovelluksia / ohjelmia joiden käyttötarkoitusta voi perustellusti kysellä nuorilta </dc:title>
  <dc:creator>Heimonen Tuija POL</dc:creator>
  <cp:lastModifiedBy>Heimonen Tuija POL</cp:lastModifiedBy>
  <cp:revision>8</cp:revision>
  <dcterms:created xsi:type="dcterms:W3CDTF">2018-04-18T12:34:59Z</dcterms:created>
  <dcterms:modified xsi:type="dcterms:W3CDTF">2018-12-14T08:22:34Z</dcterms:modified>
</cp:coreProperties>
</file>