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3" r:id="rId4"/>
  </p:sldMasterIdLst>
  <p:sldIdLst>
    <p:sldId id="269" r:id="rId5"/>
    <p:sldId id="258" r:id="rId6"/>
    <p:sldId id="270" r:id="rId7"/>
    <p:sldId id="268" r:id="rId8"/>
    <p:sldId id="260" r:id="rId9"/>
    <p:sldId id="261" r:id="rId10"/>
    <p:sldId id="263" r:id="rId11"/>
    <p:sldId id="262" r:id="rId12"/>
    <p:sldId id="264" r:id="rId13"/>
    <p:sldId id="265" r:id="rId14"/>
    <p:sldId id="257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C19AD-D97D-9D90-E232-CAABBC6C6785}" v="1419" dt="2026-08-26T13:29:25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9/3/2026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3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2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3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9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235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90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0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75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siilinjarvi/siilinlahden-koulu/lukuvuosisuunnitelma-26-2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siilinjarvi/siilinlahden-koulu/sko2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DD9E30-8571-7BD7-47FE-79700D3BA7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143000" indent="-1143000">
              <a:buAutoNum type="arabicPeriod"/>
            </a:pPr>
            <a:r>
              <a:rPr lang="fi-FI"/>
              <a:t>Luokkien vanhempainilta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4E04619-18ED-C523-CEA4-AD688022EF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79788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Luokkien kuulumisia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Luokat on aivan mahtavia!</a:t>
            </a:r>
          </a:p>
          <a:p>
            <a:pPr marL="0" indent="0">
              <a:buNone/>
            </a:pPr>
            <a:r>
              <a:rPr lang="fi-FI"/>
              <a:t>Yhteistyö on lähtenyt sujumaan iloisissa ja positiivisissa merkeissä.</a:t>
            </a:r>
            <a:endParaRPr lang="fi-FI" dirty="0"/>
          </a:p>
          <a:p>
            <a:pPr marL="0" indent="0">
              <a:buClr>
                <a:srgbClr val="E3DED1">
                  <a:lumMod val="60000"/>
                  <a:lumOff val="40000"/>
                </a:srgbClr>
              </a:buClr>
              <a:buNone/>
            </a:pPr>
            <a:r>
              <a:rPr lang="fi-FI" dirty="0"/>
              <a:t>Tällä hetkellä näyttäytyy, että kaikilla on koulussa kavereita ja kouluun suhtaudutaan </a:t>
            </a:r>
            <a:r>
              <a:rPr lang="fi-FI"/>
              <a:t>positiivisesti – jatketaan samaan malliin!</a:t>
            </a:r>
          </a:p>
          <a:p>
            <a:pPr marL="0" indent="0">
              <a:buNone/>
            </a:pPr>
            <a:r>
              <a:rPr lang="fi-FI"/>
              <a:t>Mikäli tilanne muuttuu, niin olkaa matalalla kynnyksellä yhteydessä opettajaan.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970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7C77A0-8F7F-EF00-8F0E-BD74B41C3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Yhteydenpito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353EA8-FB8C-0678-B7BB-B919DBA78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22121"/>
            <a:ext cx="10058400" cy="431291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fi-FI" dirty="0"/>
              <a:t>Ensisijaisesti yhteydenotot Wilman kautta, tai työpuhelimiin. Emme vastaile oppituntien </a:t>
            </a:r>
            <a:r>
              <a:rPr lang="fi-FI"/>
              <a:t>aikana, emmekä klo 16 jälkeen.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Toivomme, että jos on tiedossa oleva poissaolo, myöhästyminen, tai poissaolon </a:t>
            </a:r>
            <a:r>
              <a:rPr lang="fi-FI"/>
              <a:t>jatkuminen – ilmoitathan meille mahdollisimman pian.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Wilma-merkinnät: mikäli Wilma-merkintöjä ei lapsen sivuilla ole – voit olettaa kaiken </a:t>
            </a:r>
            <a:r>
              <a:rPr lang="fi-FI"/>
              <a:t>olevan hyvin! Myöskään emme merkitse Wilmaan jokaista "risausta", asia on todennäköisesti jo koulussa loppuunkäsitelty.</a:t>
            </a:r>
          </a:p>
          <a:p>
            <a:pPr marL="0" indent="0">
              <a:buNone/>
            </a:pPr>
            <a:endParaRPr lang="fi-FI" sz="2200" dirty="0"/>
          </a:p>
          <a:p>
            <a:pPr>
              <a:buNone/>
            </a:pPr>
            <a:r>
              <a:rPr lang="fi-FI" sz="1900">
                <a:solidFill>
                  <a:schemeClr val="tx1">
                    <a:lumMod val="75000"/>
                    <a:lumOff val="25000"/>
                  </a:schemeClr>
                </a:solidFill>
              </a:rPr>
              <a:t>Poissaolohakemukset: Wilman selainversio -&gt; 3 palluraa ylälaidassa -&gt; Hakemukset ja päätökset -&gt; tee uusi hakemus (oikea reuna). Opettaja hyväksyy 1-9 pvä, rehtori sitä pidemmät poissaolot.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/>
              <a:t>Ilmoitathan herkästi  lapsen koulupäivään vaikuttavista asioista; auttaa meitä </a:t>
            </a:r>
            <a:r>
              <a:rPr lang="fi-FI" dirty="0"/>
              <a:t>ymmärtämään ja huomioimaan.</a:t>
            </a:r>
          </a:p>
        </p:txBody>
      </p:sp>
    </p:spTree>
    <p:extLst>
      <p:ext uri="{BB962C8B-B14F-4D97-AF65-F5344CB8AC3E}">
        <p14:creationId xmlns:p14="http://schemas.microsoft.com/office/powerpoint/2010/main" val="338870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7724AC-1E48-C32D-0766-26342C6B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Luokkien yhteistyö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B5E57E-4D75-0369-5620-BBEDDAA76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Pyrimme jatkuvasti työskentelemään yhdessä yli luokkarajojen.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fi-FI"/>
              <a:t>Tavoitteenamme on mahdollisimman hyvin ryhmäytynyt luokka-aste.</a:t>
            </a:r>
          </a:p>
          <a:p>
            <a:pPr marL="0" indent="0">
              <a:buNone/>
            </a:pPr>
            <a:r>
              <a:rPr lang="fi-FI"/>
              <a:t>Työskentelemme myös koko alkuopetuksen luokkien kanssa, esim. yleisurheilutapahtuma, </a:t>
            </a:r>
            <a:r>
              <a:rPr lang="fi-FI" dirty="0"/>
              <a:t>jossa kaikki 1-2 –luokat mukana.</a:t>
            </a:r>
          </a:p>
          <a:p>
            <a:pPr>
              <a:buClr>
                <a:srgbClr val="EEEBE3"/>
              </a:buClr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094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Läksyt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Läksyjä tulee päivittäin. Tehdään seuraavaksi koulupäiväksi.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/>
              <a:t>Lukuläksyt kuitataan lukukorttiin.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/>
              <a:t>Ole yhteydessä, jos läksyistä on kysyttävää; merkinnöistä tms.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91922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Oppiaineet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Suomen kieltä 8 tuntia, matematiikkaa on 3 tuntia, ympäristöoppia 2 tuntia, musiikkia 1 tunti, käsitöitä 2 tuntia, liikuntaa 2 tuntia, uskonto/ET 1 tunti ja englantia 1 tunti viikossa. Nämä OPS:n mukaiset.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fi-FI"/>
              <a:t>Tunnit elävät! Päivien tunnit vaihtevat sisällöiltään, mutta aloitus- ja lopetusajat pysyvät samoina.</a:t>
            </a:r>
            <a:endParaRPr lang="fi-FI" dirty="0"/>
          </a:p>
          <a:p>
            <a:pPr marL="0" indent="0">
              <a:buNone/>
            </a:pPr>
            <a:r>
              <a:rPr lang="fi-FI" dirty="0">
                <a:ea typeface="+mn-lt"/>
                <a:cs typeface="+mn-lt"/>
                <a:hlinkClick r:id="rId2"/>
              </a:rPr>
              <a:t>https://peda.net/siilinjarvi/siilinlahden-koulu/lukuvuosisuunnitelma-26-27</a:t>
            </a:r>
            <a:endParaRPr lang="fi-FI"/>
          </a:p>
          <a:p>
            <a:pPr marL="0" indent="0">
              <a:buNone/>
            </a:pPr>
            <a:endParaRPr lang="fi-FI" dirty="0">
              <a:ea typeface="+mn-lt"/>
              <a:cs typeface="+mn-lt"/>
            </a:endParaRPr>
          </a:p>
          <a:p>
            <a:pPr marL="0" indent="0">
              <a:buNone/>
            </a:pPr>
            <a:endParaRPr lang="fi-FI" dirty="0"/>
          </a:p>
          <a:p>
            <a:endParaRPr lang="fi-FI"/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098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Keskeisiä sisältöjä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Matematiikka: Hajotelmat, harjoitellaan mittaamista, yhteen- ja vähennyslaskuja lukualueella 0-20.</a:t>
            </a:r>
          </a:p>
          <a:p>
            <a:pPr marL="0" indent="0">
              <a:buNone/>
            </a:pPr>
            <a:r>
              <a:rPr lang="fi-FI"/>
              <a:t>Äidinkieli: Edistetään lukemaan oppimista, harjoitellaan käsinkirjoittamista sekä näppäintaitoja, etsitään itselle sopivaa ja kiinnostavaa luettavaa, harjoitellaan kohteliasta kielenkäyttöä vuorovaikutustilanteissa.</a:t>
            </a:r>
          </a:p>
          <a:p>
            <a:pPr marL="0" indent="0">
              <a:buNone/>
            </a:pPr>
            <a:r>
              <a:rPr lang="fi-FI"/>
              <a:t>Englanti: Tutustutaan kieleen.</a:t>
            </a:r>
          </a:p>
          <a:p>
            <a:pPr marL="0" indent="0">
              <a:buNone/>
            </a:pPr>
            <a:r>
              <a:rPr lang="fi-FI"/>
              <a:t>Lukuaineet: Vihkotyöskentely useassa oppiaineessa, osa arviointia.</a:t>
            </a:r>
          </a:p>
          <a:p>
            <a:pPr marL="0" indent="0">
              <a:buNone/>
            </a:pPr>
            <a:r>
              <a:rPr lang="fi-FI"/>
              <a:t>Google –ympäristön käyttö osana opetusta (gedu-tunnukset)</a:t>
            </a:r>
          </a:p>
          <a:p>
            <a:pPr marL="0" indent="0">
              <a:buNone/>
            </a:pPr>
            <a:r>
              <a:rPr lang="fi-FI"/>
              <a:t>Opetussuunnitelma koulun nettisivuilla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fi-FI" dirty="0">
                <a:hlinkClick r:id="rId2"/>
              </a:rPr>
              <a:t>https://peda.net/siilinjarvi/siilinlahden-koulu/sko2l</a:t>
            </a:r>
            <a:endParaRPr lang="fi-FI">
              <a:solidFill>
                <a:srgbClr val="000000"/>
              </a:solidFill>
            </a:endParaRPr>
          </a:p>
          <a:p>
            <a:pPr>
              <a:buClr>
                <a:srgbClr val="EEEBE3"/>
              </a:buClr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080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Arviointi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Väliarviointi marras-tammikuussa arviointikeskusteluna. Aika varataan Wilmassa. Keskusteluun varataan aikaa n. 20-30 min.</a:t>
            </a:r>
          </a:p>
          <a:p>
            <a:pPr marL="0" indent="0">
              <a:buNone/>
            </a:pPr>
            <a:r>
              <a:rPr lang="fi-FI"/>
              <a:t>Arviointikeskustelun lomake tulee kotiin etukäteen täytettäväksi.</a:t>
            </a:r>
          </a:p>
          <a:p>
            <a:pPr marL="0" indent="0">
              <a:buNone/>
            </a:pPr>
            <a:r>
              <a:rPr lang="fi-FI" dirty="0"/>
              <a:t>Keväällä kirjallinen arviointi, T= Tarvitsee tukea, K= Kohtalainen osaaminen, H= Hyvä </a:t>
            </a:r>
            <a:r>
              <a:rPr lang="fi-FI"/>
              <a:t>osaaminen, E= Erinomainen osaaminen.</a:t>
            </a:r>
          </a:p>
        </p:txBody>
      </p:sp>
    </p:spTree>
    <p:extLst>
      <p:ext uri="{BB962C8B-B14F-4D97-AF65-F5344CB8AC3E}">
        <p14:creationId xmlns:p14="http://schemas.microsoft.com/office/powerpoint/2010/main" val="271830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Taidot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Positiivinen suhtautuminen itseensä ja omiin kykyihin – itseluottamus!</a:t>
            </a:r>
          </a:p>
          <a:p>
            <a:pPr marL="0" indent="0">
              <a:buNone/>
            </a:pPr>
            <a:r>
              <a:rPr lang="fi-FI"/>
              <a:t>Omien, ja toisten, ansioista riemuitseminen. </a:t>
            </a:r>
          </a:p>
          <a:p>
            <a:pPr marL="0" indent="0">
              <a:buNone/>
            </a:pPr>
            <a:r>
              <a:rPr lang="fi-FI"/>
              <a:t>Itsenäisyys – omista asioista huolehtiminen, oma-aloitteisuus, </a:t>
            </a:r>
            <a:r>
              <a:rPr lang="fi-FI" u="sng"/>
              <a:t>vastuu omasta käytöksestä</a:t>
            </a:r>
            <a:r>
              <a:rPr lang="fi-FI"/>
              <a:t>, pitkäjänteisyys/sinnikkyys.</a:t>
            </a:r>
          </a:p>
          <a:p>
            <a:pPr marL="0" indent="0">
              <a:buNone/>
            </a:pPr>
            <a:r>
              <a:rPr lang="fi-FI"/>
              <a:t>Sosiaaliset taidot – ystävällisyys, toisten kunnioittaminen/huomioiminen, kohteliaisuus.</a:t>
            </a:r>
          </a:p>
          <a:p>
            <a:pPr marL="0" indent="0">
              <a:buNone/>
            </a:pPr>
            <a:r>
              <a:rPr lang="fi-FI"/>
              <a:t>Itselle sopivien opiskelutaitojen tunnistaminen/tunnistamisen harjoittelu.</a:t>
            </a:r>
          </a:p>
          <a:p>
            <a:pPr marL="0" indent="0">
              <a:buNone/>
            </a:pPr>
            <a:r>
              <a:rPr lang="fi-FI"/>
              <a:t>Asioiden sietäminen - oman vuoron odotus, "tylsyys", pieni nälkä, ikävä, "epämieluisat asiat", </a:t>
            </a:r>
            <a:r>
              <a:rPr lang="fi-FI" dirty="0"/>
              <a:t>välillä aikuinen vaan päättää! :)</a:t>
            </a:r>
          </a:p>
        </p:txBody>
      </p:sp>
    </p:spTree>
    <p:extLst>
      <p:ext uri="{BB962C8B-B14F-4D97-AF65-F5344CB8AC3E}">
        <p14:creationId xmlns:p14="http://schemas.microsoft.com/office/powerpoint/2010/main" val="2782341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FB29C5-9E32-4F49-A689-B10EE31E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Muita asioita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44616" y="2004361"/>
            <a:ext cx="7245103" cy="3986452"/>
          </a:xfrm>
        </p:spPr>
        <p:txBody>
          <a:bodyPr vert="horz" lIns="45720" tIns="45720" rIns="4572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Kodin ja koulun päivä 26.9. klo 9-12. Oppilaille lounas tarjolla! Yksi lapsen "oma" aikuinen mukana päivän aikana. Korvaava päivä 10.5.2027.</a:t>
            </a:r>
          </a:p>
          <a:p>
            <a:pPr marL="0" indent="0">
              <a:buNone/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Sisäkengät! Jokaisella pitäisi turvallisuuden takaamiseksi olla sisäkengät käytössä.</a:t>
            </a:r>
          </a:p>
          <a:p>
            <a:pPr marL="0" indent="0">
              <a:buNone/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Liikuntavaatetus: Jumppapussi, jossa esim. Shortsit, t-paita, </a:t>
            </a: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legginssit, tms., pitkät hiukset kiinni, säänmukainen varustus.</a:t>
            </a:r>
          </a:p>
          <a:p>
            <a:pPr marL="0" indent="0">
              <a:buNone/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MOKO (Monialainen oppimiskokonaisuus): Lukuvuositeemana </a:t>
            </a: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Liikkuva elämäntapa. Tähän liittyen 5 teemapäivää lukuvuoden aikana.</a:t>
            </a: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899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577554-36D9-4AB4-9D46-76AC4A790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55E26-3E89-4C31-ADE5-C94730585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5E873-2EC1-4744-A510-C9CED8A5E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EB23F-DC25-4957-A6C5-2D060645B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9439589-68CE-4F2E-8851-4A2A43EC2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50AFDAA-823E-410E-AA59-59B163EC3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4F9F62-BFA0-4A06-9FEB-B0C393C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BCD850-0871-4F29-8821-5B688719F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F8A2C-B8CF-4B20-9A73-2ADCF630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0C23B1-7427-4DF4-BFF1-60CD7E93B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DD78E9-DE0D-47AF-A0DB-F475221E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18D329-2010-4A15-B57C-429FFAE3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b="0" kern="1200" cap="all" spc="-100" baseline="0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Mitä koteihin kuuluu?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473440" y="1272800"/>
            <a:ext cx="2481307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spc="80">
                <a:solidFill>
                  <a:schemeClr val="tx2"/>
                </a:solidFill>
              </a:rPr>
              <a:t>Onko mielessä asioita, joista olisi hyvä keskustella yhdessä?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4262BC-EE98-4BD6-82DB-4955E8DC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432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577554-36D9-4AB4-9D46-76AC4A790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55E26-3E89-4C31-ADE5-C94730585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75E873-2EC1-4744-A510-C9CED8A5E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CEB23F-DC25-4957-A6C5-2D060645B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439589-68CE-4F2E-8851-4A2A43EC2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0AFDAA-823E-410E-AA59-59B163EC3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4F9F62-BFA0-4A06-9FEB-B0C393C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FBCD850-0871-4F29-8821-5B688719F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66F8A2C-B8CF-4B20-9A73-2ADCF630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0C23B1-7427-4DF4-BFF1-60CD7E93B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DD78E9-DE0D-47AF-A0DB-F475221E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18D329-2010-4A15-B57C-429FFAE3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5800" b="0" kern="1200" cap="all" spc="-100" baseline="0" err="1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Sankaritoimintaja</a:t>
            </a:r>
            <a:r>
              <a:rPr lang="en-US" sz="5800" b="0" kern="1200" cap="all" spc="-100" baseline="0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 </a:t>
            </a:r>
            <a:r>
              <a:rPr lang="en-US" sz="5800" b="0" kern="1200" cap="all" spc="-100" baseline="0" err="1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Oppilashuolto</a:t>
            </a:r>
            <a:endParaRPr lang="en-US" sz="5800" b="0" kern="1200" cap="all" spc="-100" baseline="0">
              <a:solidFill>
                <a:schemeClr val="tx2"/>
              </a:solidFill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4262BC-EE98-4BD6-82DB-4955E8DC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4599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eltainen ja sininen symbolit">
            <a:extLst>
              <a:ext uri="{FF2B5EF4-FFF2-40B4-BE49-F238E27FC236}">
                <a16:creationId xmlns:a16="http://schemas.microsoft.com/office/drawing/2014/main" id="{01630B94-8785-D9ED-0894-CEBAD13A53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2968" r="-2" b="135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0DA36C-7BCD-4019-A13D-C01824BDD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558" y="291830"/>
            <a:ext cx="11595370" cy="6264613"/>
          </a:xfrm>
          <a:prstGeom prst="rect">
            <a:avLst/>
          </a:prstGeom>
          <a:noFill/>
          <a:ln w="1587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fi-FI"/>
              <a:t>Kiitos!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931920"/>
          </a:xfrm>
        </p:spPr>
        <p:txBody>
          <a:bodyPr>
            <a:normAutofit/>
          </a:bodyPr>
          <a:lstStyle/>
          <a:p>
            <a:r>
              <a:rPr lang="fi-FI"/>
              <a:t>Kysymyksiä, kommentteja…?</a:t>
            </a:r>
          </a:p>
        </p:txBody>
      </p:sp>
    </p:spTree>
    <p:extLst>
      <p:ext uri="{BB962C8B-B14F-4D97-AF65-F5344CB8AC3E}">
        <p14:creationId xmlns:p14="http://schemas.microsoft.com/office/powerpoint/2010/main" val="1027799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b9e43e-7ed7-449e-a9a0-7d5ba326bd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E87EBE436153548979AABDE11A8CE59" ma:contentTypeVersion="7" ma:contentTypeDescription="Luo uusi asiakirja." ma:contentTypeScope="" ma:versionID="387600aae0ec6ca12404a8028ff3849c">
  <xsd:schema xmlns:xsd="http://www.w3.org/2001/XMLSchema" xmlns:xs="http://www.w3.org/2001/XMLSchema" xmlns:p="http://schemas.microsoft.com/office/2006/metadata/properties" xmlns:ns3="53b9e43e-7ed7-449e-a9a0-7d5ba326bdb4" xmlns:ns4="0fd848ff-1171-464e-856f-672b66cb86f5" targetNamespace="http://schemas.microsoft.com/office/2006/metadata/properties" ma:root="true" ma:fieldsID="b05c6d7f2924d3022d28619e28c85bba" ns3:_="" ns4:_="">
    <xsd:import namespace="53b9e43e-7ed7-449e-a9a0-7d5ba326bdb4"/>
    <xsd:import namespace="0fd848ff-1171-464e-856f-672b66cb86f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9e43e-7ed7-449e-a9a0-7d5ba326bd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d848ff-1171-464e-856f-672b66cb86f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F2AE91-272E-437F-AA8D-ACE65151B027}">
  <ds:schemaRefs>
    <ds:schemaRef ds:uri="0fd848ff-1171-464e-856f-672b66cb86f5"/>
    <ds:schemaRef ds:uri="53b9e43e-7ed7-449e-a9a0-7d5ba326bdb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7B9179-8E38-49BD-B1B8-4E6133139008}">
  <ds:schemaRefs>
    <ds:schemaRef ds:uri="0fd848ff-1171-464e-856f-672b66cb86f5"/>
    <ds:schemaRef ds:uri="53b9e43e-7ed7-449e-a9a0-7d5ba326bd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653E05A-29FA-4119-A343-B9CFA71C32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Application>Microsoft Office PowerPoint</Application>
  <PresentationFormat>Laajakuva</PresentationFormat>
  <Slides>13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4" baseType="lpstr">
      <vt:lpstr>Savon</vt:lpstr>
      <vt:lpstr>Luokkien vanhempainilta</vt:lpstr>
      <vt:lpstr>Luokkien kuulumisia</vt:lpstr>
      <vt:lpstr>Yhteydenpito</vt:lpstr>
      <vt:lpstr>Luokkien yhteistyö</vt:lpstr>
      <vt:lpstr>Läksyt</vt:lpstr>
      <vt:lpstr>Oppiaineet</vt:lpstr>
      <vt:lpstr>Keskeisiä sisältöjä</vt:lpstr>
      <vt:lpstr>Arviointi</vt:lpstr>
      <vt:lpstr>Taidot</vt:lpstr>
      <vt:lpstr>Muita asioita</vt:lpstr>
      <vt:lpstr>Mitä koteihin kuuluu?</vt:lpstr>
      <vt:lpstr>Sankaritoimintaja Oppilashuolto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Terhi Ailunka</dc:creator>
  <cp:revision>229</cp:revision>
  <dcterms:created xsi:type="dcterms:W3CDTF">2022-08-29T10:22:59Z</dcterms:created>
  <dcterms:modified xsi:type="dcterms:W3CDTF">2026-09-03T10:33:45Z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0x0101005E87EBE436153548979AABDE11A8CE59</vt:lpwstr>
  </property>
</Properties>
</file>