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2" r:id="rId6"/>
    <p:sldId id="268" r:id="rId7"/>
    <p:sldId id="270" r:id="rId8"/>
    <p:sldId id="271" r:id="rId9"/>
    <p:sldId id="272" r:id="rId10"/>
    <p:sldId id="275" r:id="rId11"/>
    <p:sldId id="266" r:id="rId12"/>
    <p:sldId id="274" r:id="rId13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7BB712A-7287-4F54-8EF6-1FC7F28471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099C3A4-50FD-44BA-BAFC-BC952B492F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D9D80-8B3B-4CE4-83E2-1FDA36383987}" type="datetimeFigureOut">
              <a:rPr lang="fi-FI" smtClean="0"/>
              <a:t>25.8.2025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8FDE81A-4E1A-4E33-9772-6F0A9E626C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A5740C7-E634-486A-A7A0-7A3ECCBD13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3AC6F-A193-44F7-887D-E692B41E82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589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024DF-EA74-434E-9240-3A98796DD05A}" type="datetimeFigureOut">
              <a:rPr lang="fi-FI" noProof="0" smtClean="0"/>
              <a:t>25.8.2025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rtl="0"/>
            <a:r>
              <a:rPr lang="fi-FI" altLang="zh-CN" sz="12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Muokkaa tekstin perustyyliä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93CDB-E07A-4436-B9DB-DAACCA5B8549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05748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fi-FI" altLang="zh-CN" sz="1200" b="0" i="0" u="none" strike="noStrike" kern="1200" baseline="0" smtClean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93CDB-E07A-4436-B9DB-DAACCA5B85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12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93CDB-E07A-4436-B9DB-DAACCA5B854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539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AD686B32-5A60-487E-81A8-E635CED4F79B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5" name="Suora yhdysviiva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8D2DE5-8AFA-4EBE-8861-278AFDAAA63A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7F934E-A07F-4FD3-AA26-19895842B5D8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5" name="Suora yhdysviiva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DCED3A-1AA0-4A0A-A90B-511837C0F9F5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4" name="Tekstiruutu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uora yhdysviiva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56735D-540C-4074-A621-784BEBADAFEE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4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4AF5D2-BECF-4D7A-AA8B-3EFE887E4827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2" name="Tekstiruutu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uora yhdysviiva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fi-FI" noProof="0"/>
              <a:t>Muokkaa otsikon perustyyliä napsauttamalla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4B3125-5817-47BC-9BBF-7B65A1CF70C2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5" name="Suora yhdysviiva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BD4CA8-E94A-4CD1-82C5-CF3D1F313F98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4" name="Suora yhdysviiva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E09600-D04B-4670-AFA8-94B3A8FEE5D2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4" name="Suora yhdysviiva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uora yhdysviiva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6E750F-FA19-43B6-BAA1-CA5DA6E0FADA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C2E404-F6A2-4667-B76B-6A2BF0D08376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6" name="Suora yhdysviiva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uora yhdysviiva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0ADBC-80AB-4F7A-8E42-36E37D553619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8E2B16-BF6A-4BDB-A31A-AB0463B9406E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8" name="Suora yhdysviiva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484E3-5D2E-4222-8678-8B92BC0562ED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4" name="Suora yhdysviiva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65F754-4615-43AB-A962-1B4A5A5FD467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E17590-77A9-4CDA-9702-A1DB421A8DEA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16" name="Suora yhdysviiva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7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AF9319-DEB9-4D98-95F6-DCFEFE9F52B7}" type="datetime1">
              <a:rPr lang="fi-FI" noProof="0" smtClean="0"/>
              <a:t>25.8.2025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AD8EF46-ED8B-437B-90A6-F4C8F3B82113}" type="datetime1">
              <a:rPr lang="fi-FI" noProof="0" smtClean="0"/>
              <a:t>25.8.2025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siilinjarvi/siilinlahden-koulu/vesselin-viikkotiedote:file/download/95707103470ecf63693f4edb362f1e26b36fcbae/2025-32%20Vesselin%20viikkotiedot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okkaretki-info.fi/luokalle-tili" TargetMode="External"/><Relationship Id="rId2" Type="http://schemas.openxmlformats.org/officeDocument/2006/relationships/hyperlink" Target="https://peda.net/siilinjarvi/siilinlahden-koulu/j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siilinjarvi/siilinlahden-koulu/luokat/6mh?session-tdid=170094e7-cfc1-456c-b639-2db2a50b35e5" TargetMode="External"/><Relationship Id="rId2" Type="http://schemas.openxmlformats.org/officeDocument/2006/relationships/hyperlink" Target="https://eperusteet.opintopolku.fi/#/fi/opetussuunnitelma/32512504/perusopetus/tavoitesisaltoarvioinnit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ivinen ranta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Puolivapaa piirto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/>
            </a:p>
          </p:txBody>
        </p:sp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Rengas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ngas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ngas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ngas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i-FI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fi-FI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Vanhempainilta 4A</a:t>
            </a:r>
            <a:endParaRPr lang="fi-FI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r>
              <a:rPr lang="fi-FI" dirty="0" smtClean="0"/>
              <a:t>26.8.2025</a:t>
            </a:r>
            <a:endParaRPr lang="fi-FI" dirty="0"/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ikka 6" descr="Palmupuu">
            <a:extLst>
              <a:ext uri="{FF2B5EF4-FFF2-40B4-BE49-F238E27FC236}">
                <a16:creationId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Grafiikka 16" descr="Rantapallo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Grafiikka 19" descr="Ämpäri ja lapio">
            <a:extLst>
              <a:ext uri="{FF2B5EF4-FFF2-40B4-BE49-F238E27FC236}">
                <a16:creationId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uorakulmio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/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97" y="1"/>
            <a:ext cx="9735513" cy="1966296"/>
          </a:xfrm>
        </p:spPr>
        <p:txBody>
          <a:bodyPr rtlCol="0">
            <a:normAutofit/>
          </a:bodyPr>
          <a:lstStyle/>
          <a:p>
            <a:pPr rtl="0"/>
            <a:r>
              <a:rPr lang="fi-FI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Illan rakenne</a:t>
            </a:r>
            <a:endParaRPr lang="fi-FI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5547" y="1583704"/>
            <a:ext cx="10001050" cy="42921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i-FI" sz="2800" dirty="0" smtClean="0"/>
              <a:t>Yleiset asiat edellisvuosilta tuttuja </a:t>
            </a:r>
            <a:r>
              <a:rPr lang="fi-FI" sz="2800" dirty="0" smtClean="0">
                <a:sym typeface="Wingdings" panose="05000000000000000000" pitchFamily="2" charset="2"/>
              </a:rPr>
              <a:t> ei käydä enää läpi, vaan löytyvät peda.net sivuilta kolmosluokan vanhempainillan dioista</a:t>
            </a:r>
            <a:endParaRPr lang="fi-FI" sz="28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fi-FI" sz="2800" dirty="0" smtClean="0">
                <a:sym typeface="Wingdings" panose="05000000000000000000" pitchFamily="2" charset="2"/>
              </a:rPr>
              <a:t>Lyhyesti tuen uudistuksesta</a:t>
            </a:r>
          </a:p>
          <a:p>
            <a:pPr>
              <a:lnSpc>
                <a:spcPct val="150000"/>
              </a:lnSpc>
            </a:pPr>
            <a:r>
              <a:rPr lang="fi-FI" sz="2800" dirty="0" smtClean="0">
                <a:sym typeface="Wingdings" panose="05000000000000000000" pitchFamily="2" charset="2"/>
              </a:rPr>
              <a:t>Muutto</a:t>
            </a:r>
          </a:p>
          <a:p>
            <a:pPr>
              <a:lnSpc>
                <a:spcPct val="150000"/>
              </a:lnSpc>
            </a:pPr>
            <a:r>
              <a:rPr lang="fi-FI" sz="2800" dirty="0" smtClean="0">
                <a:sym typeface="Wingdings" panose="05000000000000000000" pitchFamily="2" charset="2"/>
              </a:rPr>
              <a:t>Arviointi</a:t>
            </a:r>
            <a:endParaRPr lang="fi-FI" sz="28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fi-FI" sz="2800" dirty="0" smtClean="0">
                <a:sym typeface="Wingdings" panose="05000000000000000000" pitchFamily="2" charset="2"/>
              </a:rPr>
              <a:t>Muut ajankohtaiset asiat</a:t>
            </a:r>
            <a:endParaRPr lang="fi-FI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26498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Oppimisen tuen uudistus</a:t>
            </a:r>
            <a:endParaRPr lang="fi-FI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 Luovutaan tehostetusta ja erityisestä tuesta </a:t>
            </a:r>
            <a:r>
              <a:rPr lang="fi-FI" dirty="0" smtClean="0">
                <a:sym typeface="Wingdings" panose="05000000000000000000" pitchFamily="2" charset="2"/>
              </a:rPr>
              <a:t> tilalle ryhmäkohtaiset ja oppilaskohtaiset tukikeinot.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Syksyllä -25 ei päivitetä vanhoja tuen asiakirjoja.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Uudessa tukimallissa lomakkeita täytellään ja tuen asioissa tavataan vain oppilaskohtaisten tukitoimien kohdalla ja niihin siirryttäessä.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Oppilaskohtaisten tukitoimien vahvana kriteerinä on erityisopetuksen tarve oppimisen tukena.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ym typeface="Wingdings" panose="05000000000000000000" pitchFamily="2" charset="2"/>
              </a:rPr>
              <a:t>Tämä lukuvuosi on siirtymävuosi eli oppilaskohtaisen tuen tarpeesta tehdään päätöksiä kevääseen (helmikuun loppu) mennessä.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18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Muutto Vesseliin</a:t>
            </a:r>
            <a:endParaRPr lang="fi-FI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800" dirty="0" smtClean="0"/>
              <a:t>Muutto </a:t>
            </a:r>
            <a:r>
              <a:rPr lang="fi-FI" sz="2800" dirty="0"/>
              <a:t>näillä näkymin viikolla 48 </a:t>
            </a:r>
            <a:r>
              <a:rPr lang="fi-FI" sz="2800" dirty="0" smtClean="0"/>
              <a:t>iltaisin.</a:t>
            </a:r>
          </a:p>
          <a:p>
            <a:r>
              <a:rPr lang="fi-FI" sz="2800" dirty="0" smtClean="0"/>
              <a:t>Meidän luokkamme sijaitsee uuden koulun toisessa kerroksessa 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fi-FI" sz="2400" dirty="0" smtClean="0"/>
              <a:t>Yhteinen ”Hauki –tori” kolmen muun nelosluokan kanssa </a:t>
            </a:r>
            <a:endParaRPr lang="fi-FI" sz="2400" dirty="0"/>
          </a:p>
          <a:p>
            <a:pPr marL="914400" lvl="2" indent="0">
              <a:buNone/>
            </a:pPr>
            <a:endParaRPr lang="fi-FI" dirty="0">
              <a:hlinkClick r:id="rId2"/>
            </a:endParaRPr>
          </a:p>
          <a:p>
            <a:pPr marL="914400" lvl="2" indent="0">
              <a:buNone/>
            </a:pPr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peda.net/siilinjarvi/siilinlahden-koulu/vesselin-viikkotiedote:file/download/95707103470ecf63693f4edb362f1e26b36fcbae/2025-32%20Vesselin%20viikkotiedote.pdf</a:t>
            </a:r>
            <a:r>
              <a:rPr lang="fi-FI" dirty="0"/>
              <a:t> </a:t>
            </a:r>
            <a:endParaRPr lang="fi-FI" dirty="0" smtClean="0"/>
          </a:p>
          <a:p>
            <a:pPr marL="914400" lvl="2" indent="0">
              <a:buNone/>
            </a:pPr>
            <a:r>
              <a:rPr lang="fi-FI" dirty="0" smtClean="0"/>
              <a:t>Vesselin viikkotiedote koulumme peda.net sivuilta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64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Arvioinnista</a:t>
            </a:r>
            <a:endParaRPr lang="fi-FI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Marras –joulukuussa tuttuun tapaan syyslukukauden oppimiskeskustelut.</a:t>
            </a:r>
          </a:p>
          <a:p>
            <a:endParaRPr lang="fi-FI" dirty="0"/>
          </a:p>
          <a:p>
            <a:r>
              <a:rPr lang="fi-FI" dirty="0" smtClean="0"/>
              <a:t>Keväällä alakoulun ensimmäinen numeroarviointi.</a:t>
            </a:r>
          </a:p>
          <a:p>
            <a:endParaRPr lang="fi-FI" dirty="0"/>
          </a:p>
          <a:p>
            <a:r>
              <a:rPr lang="fi-FI" dirty="0" smtClean="0"/>
              <a:t>Arviointiin vaikuttaa osaaminen oppitunneilla ja kokeissa, työskentely ja osallistuminen sekä asennoituminen oppiainetta kohtaan (mm. liikuntavaatetus ja kotiläksyjen laatu)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10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18095" y="1989056"/>
            <a:ext cx="9878502" cy="4345756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Monsterikoulu jatkuu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fi-FI" sz="2200" dirty="0" smtClean="0">
                <a:sym typeface="Wingdings" panose="05000000000000000000" pitchFamily="2" charset="2"/>
              </a:rPr>
              <a:t>Yhdessä ideoitujen </a:t>
            </a:r>
            <a:r>
              <a:rPr lang="fi-FI" sz="2200" dirty="0" err="1" smtClean="0">
                <a:sym typeface="Wingdings" panose="05000000000000000000" pitchFamily="2" charset="2"/>
              </a:rPr>
              <a:t>leveltaikojen</a:t>
            </a:r>
            <a:r>
              <a:rPr lang="fi-FI" sz="2200" dirty="0" smtClean="0">
                <a:sym typeface="Wingdings" panose="05000000000000000000" pitchFamily="2" charset="2"/>
              </a:rPr>
              <a:t> ja luokkamonstereiden kukistuspalkkioiden avulla yritetään edesauttaa oppista, käytöstä ja luokan toimivuutta.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Läksyparkkia tarjolla ma, ti, ke ja to klo 14.00 jos läksyjen kanssa ilmenee ongelmia.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Tuva –tunnit  toisen luokan opet pari tuntia viikossa apukäsinä matikan ja </a:t>
            </a:r>
            <a:r>
              <a:rPr lang="fi-FI" dirty="0" err="1" smtClean="0">
                <a:sym typeface="Wingdings" panose="05000000000000000000" pitchFamily="2" charset="2"/>
              </a:rPr>
              <a:t>äikän</a:t>
            </a:r>
            <a:r>
              <a:rPr lang="fi-FI" dirty="0" smtClean="0">
                <a:sym typeface="Wingdings" panose="05000000000000000000" pitchFamily="2" charset="2"/>
              </a:rPr>
              <a:t> oppitunneilla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Kiusaamistilanteissa ulkoistan herkästi selvittelyä  (jatkuva minun saarnaaminen ei kaikille tehoa  sankariselvittelyt, joissa kaksi muuta opea </a:t>
            </a:r>
            <a:r>
              <a:rPr lang="fi-FI" dirty="0" err="1" smtClean="0">
                <a:sym typeface="Wingdings" panose="05000000000000000000" pitchFamily="2" charset="2"/>
              </a:rPr>
              <a:t>ottautuvat</a:t>
            </a:r>
            <a:r>
              <a:rPr lang="fi-FI" dirty="0" smtClean="0">
                <a:sym typeface="Wingdings" panose="05000000000000000000" pitchFamily="2" charset="2"/>
              </a:rPr>
              <a:t> tilanteeseen.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endParaRPr lang="fi-F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1989056" y="1027522"/>
            <a:ext cx="7164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			Ajankohtaista</a:t>
            </a:r>
            <a:endParaRPr lang="fi-FI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Ajankohtaista</a:t>
            </a:r>
            <a:endParaRPr lang="fi-FI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986" y="2573518"/>
            <a:ext cx="10057611" cy="3302349"/>
          </a:xfrm>
        </p:spPr>
        <p:txBody>
          <a:bodyPr/>
          <a:lstStyle/>
          <a:p>
            <a:r>
              <a:rPr lang="fi-FI" dirty="0"/>
              <a:t>Järjestyssäännöt </a:t>
            </a: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peda.net/siilinjarvi/siilinlahden-koulu/j2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			 huomaa puhelimen käyttö</a:t>
            </a:r>
          </a:p>
          <a:p>
            <a:r>
              <a:rPr lang="fi-FI" dirty="0" smtClean="0"/>
              <a:t>Lauantaityöpäivä 14.2.26 </a:t>
            </a:r>
            <a:r>
              <a:rPr lang="fi-FI" dirty="0"/>
              <a:t>ja korvaava vapaapäivä </a:t>
            </a:r>
            <a:r>
              <a:rPr lang="fi-FI" dirty="0" smtClean="0"/>
              <a:t>4.5.2026.</a:t>
            </a:r>
          </a:p>
          <a:p>
            <a:r>
              <a:rPr lang="fi-FI" dirty="0" smtClean="0"/>
              <a:t>Nelosluokan uinnit : 1.9 ja 16.9 klo 9.00 alkaen (lähtö koululta n. 8.15)</a:t>
            </a:r>
            <a:endParaRPr lang="fi-FI" dirty="0"/>
          </a:p>
          <a:p>
            <a:r>
              <a:rPr lang="fi-FI" dirty="0"/>
              <a:t>retket ja </a:t>
            </a:r>
            <a:r>
              <a:rPr lang="fi-FI" dirty="0" smtClean="0"/>
              <a:t>leirikoulut </a:t>
            </a:r>
            <a:r>
              <a:rPr lang="fi-FI" dirty="0" smtClean="0">
                <a:sym typeface="Wingdings" panose="05000000000000000000" pitchFamily="2" charset="2"/>
              </a:rPr>
              <a:t> varainkeruu?</a:t>
            </a:r>
          </a:p>
          <a:p>
            <a:pPr marL="0" indent="0">
              <a:buNone/>
            </a:pPr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www.luokkaretki-info.fi/luokalle-tili</a:t>
            </a:r>
            <a:r>
              <a:rPr lang="fi-FI" dirty="0" smtClean="0"/>
              <a:t> </a:t>
            </a:r>
          </a:p>
          <a:p>
            <a:endParaRPr lang="fi-FI" dirty="0"/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endParaRPr lang="fi-FI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077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Linkkejä</a:t>
            </a:r>
            <a:endParaRPr lang="fi-FI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848412" y="2714920"/>
            <a:ext cx="104354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Opetussuunnitelma </a:t>
            </a:r>
            <a:r>
              <a:rPr lang="fi-FI" dirty="0">
                <a:hlinkClick r:id="rId2"/>
              </a:rPr>
              <a:t>https://eperusteet.opintopolku.fi/#/</a:t>
            </a:r>
            <a:r>
              <a:rPr lang="fi-FI" dirty="0" smtClean="0">
                <a:hlinkClick r:id="rId2"/>
              </a:rPr>
              <a:t>fi/opetussuunnitelma/32512504/perusopetus/tavoitesisaltoarvioinnit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Luokan </a:t>
            </a:r>
            <a:r>
              <a:rPr lang="fi-FI" dirty="0"/>
              <a:t>peda.net sivut 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https</a:t>
            </a:r>
            <a:r>
              <a:rPr lang="fi-FI" dirty="0">
                <a:hlinkClick r:id="rId3"/>
              </a:rPr>
              <a:t>://</a:t>
            </a:r>
            <a:r>
              <a:rPr lang="fi-FI" dirty="0" smtClean="0">
                <a:hlinkClick r:id="rId3"/>
              </a:rPr>
              <a:t>peda.net/siilinjarvi/siilinlahden-koulu/luokat/6mh?session-tdid=170094e7-cfc1-456c-b639-2db2a50b35e5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 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04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9752331_TF78524312.potx" id="{86453119-4D0D-4D34-98D5-3036355EE1B1}" vid="{FED316C9-1FFC-466C-B29A-64112DAF373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02A31F-8619-4820-934E-ABBE1DF5318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Vapaa-aikamalli</Template>
  <TotalTime>0</TotalTime>
  <Words>304</Words>
  <Application>Microsoft Office PowerPoint</Application>
  <PresentationFormat>Laajakuva</PresentationFormat>
  <Paragraphs>52</Paragraphs>
  <Slides>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等线</vt:lpstr>
      <vt:lpstr>Garamond</vt:lpstr>
      <vt:lpstr>Wingdings</vt:lpstr>
      <vt:lpstr>Orgaaninen</vt:lpstr>
      <vt:lpstr>Vanhempainilta 4A</vt:lpstr>
      <vt:lpstr>Illan rakenne</vt:lpstr>
      <vt:lpstr>PowerPoint-esitys</vt:lpstr>
      <vt:lpstr>Oppimisen tuen uudistus</vt:lpstr>
      <vt:lpstr>Muutto Vesseliin</vt:lpstr>
      <vt:lpstr>Arvioinnista</vt:lpstr>
      <vt:lpstr>PowerPoint-esitys</vt:lpstr>
      <vt:lpstr>Ajankohtaista</vt:lpstr>
      <vt:lpstr>Linkkejä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2025-08-21T14:46:25Z</dcterms:created>
  <dcterms:modified xsi:type="dcterms:W3CDTF">2025-08-26T16:18:41Z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