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Source Code Pro" panose="020B0509030403020204" pitchFamily="49" charset="0"/>
      <p:regular r:id="rId26"/>
      <p:bold r:id="rId27"/>
      <p:italic r:id="rId28"/>
      <p:boldItalic r:id="rId29"/>
    </p:embeddedFont>
    <p:embeddedFont>
      <p:font typeface="Amatic SC" panose="020B0604020202020204" charset="-79"/>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04"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e197afdf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e197afdf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a4f67ac5e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a4f67ac5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641318bc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641318bc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7641318b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7641318b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353e462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353e462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654017e5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7654017e5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e197afdf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e197afdf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e197afdf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e197afdf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e197afdf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e197afdf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5b65e416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5b65e416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7641318b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7641318b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5b65e416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5b65e416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5b65e416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5b65e416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f4584d6fa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f4584d6fa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8a86eeb0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8a86eeb0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643125e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643125e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7643125e5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7643125e5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759339acf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759339acf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7641318bc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7641318b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e197afdf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e197afd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e197afdf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e197afdf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e197afd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e197afd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EAD1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eda.net/siilinjarvi/siilinlahden-koulu/kiva-koul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atu.vartiainen@siilinjarvi.fi"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eda.net/siilinjarvi/siilinlahden-koulu/j2/j:file/download/2b9f2d13ff2933283a64ca653e97883bca40670f/Siilinlahden%20koulun%20j%C3%A4rjestyss%C3%A4%C3%A4nn%C3%B6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eda.net/siilinjarvi/siilinlahden-koulu/sko2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siilinjarvi.fi/kasvatus-ja-opetus/perusopetus/opetussuunnitelm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WBzsjRs-G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i"/>
              <a:t>tervetuloa 3CD:n vanhempainiltaan</a:t>
            </a:r>
            <a:endParaRPr/>
          </a:p>
        </p:txBody>
      </p:sp>
      <p:pic>
        <p:nvPicPr>
          <p:cNvPr id="57" name="Google Shape;57;p13"/>
          <p:cNvPicPr preferRelativeResize="0"/>
          <p:nvPr/>
        </p:nvPicPr>
        <p:blipFill>
          <a:blip r:embed="rId3">
            <a:alphaModFix/>
          </a:blip>
          <a:stretch>
            <a:fillRect/>
          </a:stretch>
        </p:blipFill>
        <p:spPr>
          <a:xfrm flipH="1">
            <a:off x="1306000" y="1093850"/>
            <a:ext cx="5485850" cy="391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Oppilashuollon väen yhteystiedot</a:t>
            </a:r>
            <a:endParaRPr/>
          </a:p>
        </p:txBody>
      </p:sp>
      <p:sp>
        <p:nvSpPr>
          <p:cNvPr id="113" name="Google Shape;113;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fi" b="1"/>
              <a:t>TERVEYDENHOITAJA</a:t>
            </a:r>
            <a:r>
              <a:rPr lang="fi"/>
              <a:t> - Ulla Hintsanen</a:t>
            </a:r>
            <a:endParaRPr/>
          </a:p>
          <a:p>
            <a:pPr marL="457200" lvl="0" indent="-325755" algn="l" rtl="0">
              <a:spcBef>
                <a:spcPts val="1200"/>
              </a:spcBef>
              <a:spcAft>
                <a:spcPts val="0"/>
              </a:spcAft>
              <a:buSzPct val="100000"/>
              <a:buChar char="●"/>
            </a:pPr>
            <a:r>
              <a:rPr lang="fi"/>
              <a:t>Ullan saa kiinni puhelimitse 0447402286 tai Wilmalla.</a:t>
            </a:r>
            <a:endParaRPr/>
          </a:p>
          <a:p>
            <a:pPr marL="0" lvl="0" indent="0" algn="l" rtl="0">
              <a:spcBef>
                <a:spcPts val="1200"/>
              </a:spcBef>
              <a:spcAft>
                <a:spcPts val="0"/>
              </a:spcAft>
              <a:buNone/>
            </a:pPr>
            <a:r>
              <a:rPr lang="fi" b="1"/>
              <a:t>KURAATTORI</a:t>
            </a:r>
            <a:r>
              <a:rPr lang="fi"/>
              <a:t> - Saara Pellinen</a:t>
            </a:r>
            <a:endParaRPr/>
          </a:p>
          <a:p>
            <a:pPr marL="457200" lvl="0" indent="-325755" algn="l" rtl="0">
              <a:spcBef>
                <a:spcPts val="1200"/>
              </a:spcBef>
              <a:spcAft>
                <a:spcPts val="0"/>
              </a:spcAft>
              <a:buSzPct val="100000"/>
              <a:buChar char="●"/>
            </a:pPr>
            <a:r>
              <a:rPr lang="fi"/>
              <a:t>Saaran saa kiinni puhelimitse 0447401327 tai Wilmalla.</a:t>
            </a:r>
            <a:endParaRPr/>
          </a:p>
          <a:p>
            <a:pPr marL="0" lvl="0" indent="0" algn="l" rtl="0">
              <a:spcBef>
                <a:spcPts val="1200"/>
              </a:spcBef>
              <a:spcAft>
                <a:spcPts val="0"/>
              </a:spcAft>
              <a:buNone/>
            </a:pPr>
            <a:r>
              <a:rPr lang="fi" b="1"/>
              <a:t>PSYKOLOGI</a:t>
            </a:r>
            <a:r>
              <a:rPr lang="fi"/>
              <a:t> - Elisa Karvonen</a:t>
            </a:r>
            <a:endParaRPr/>
          </a:p>
          <a:p>
            <a:pPr marL="0" lvl="0" indent="0" algn="l" rtl="0">
              <a:spcBef>
                <a:spcPts val="1200"/>
              </a:spcBef>
              <a:spcAft>
                <a:spcPts val="0"/>
              </a:spcAft>
              <a:buNone/>
            </a:pPr>
            <a:r>
              <a:rPr lang="fi"/>
              <a:t>Paikalla sovitusti.</a:t>
            </a:r>
            <a:endParaRPr/>
          </a:p>
          <a:p>
            <a:pPr marL="457200" lvl="0" indent="-325755" algn="l" rtl="0">
              <a:spcBef>
                <a:spcPts val="1200"/>
              </a:spcBef>
              <a:spcAft>
                <a:spcPts val="0"/>
              </a:spcAft>
              <a:buSzPct val="100000"/>
              <a:buChar char="●"/>
            </a:pPr>
            <a:r>
              <a:rPr lang="fi"/>
              <a:t>Elisan saa kiinni puhelimitse 0447402427 tai Wilmalla.</a:t>
            </a:r>
            <a:endParaRPr/>
          </a:p>
          <a:p>
            <a:pPr marL="0" lvl="0" indent="0" algn="l" rtl="0">
              <a:spcBef>
                <a:spcPts val="1200"/>
              </a:spcBef>
              <a:spcAft>
                <a:spcPts val="1200"/>
              </a:spcAft>
              <a:buNone/>
            </a:pPr>
            <a:r>
              <a:rPr lang="fi"/>
              <a:t/>
            </a:r>
            <a:br>
              <a:rPr lang="fi"/>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fi"/>
              <a:t>Sankaritoiminta</a:t>
            </a:r>
            <a:endParaRPr/>
          </a:p>
          <a:p>
            <a:pPr marL="0" lvl="0" indent="0" algn="ctr" rtl="0">
              <a:spcBef>
                <a:spcPts val="0"/>
              </a:spcBef>
              <a:spcAft>
                <a:spcPts val="0"/>
              </a:spcAft>
              <a:buNone/>
            </a:pPr>
            <a:r>
              <a:rPr lang="fi"/>
              <a:t>sankarikoulussa</a:t>
            </a:r>
            <a:endParaRPr/>
          </a:p>
          <a:p>
            <a:pPr marL="0" lvl="0" indent="0" algn="ctr" rtl="0">
              <a:spcBef>
                <a:spcPts val="0"/>
              </a:spcBef>
              <a:spcAft>
                <a:spcPts val="0"/>
              </a:spcAft>
              <a:buNone/>
            </a:pPr>
            <a:r>
              <a:rPr lang="fi"/>
              <a:t/>
            </a:r>
            <a:br>
              <a:rPr lang="fi"/>
            </a:br>
            <a:r>
              <a:rPr lang="fi" sz="3133" u="sng">
                <a:solidFill>
                  <a:schemeClr val="hlink"/>
                </a:solidFill>
                <a:hlinkClick r:id="rId3"/>
              </a:rPr>
              <a:t>kiusaamis- ja ristiriitatilanteet siilinlahden koulussa</a:t>
            </a:r>
            <a:endParaRPr sz="3133"/>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a:t>Siirrytään oman opettajan johdolla luokkiin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a:t>3C-luokassa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OPETTAJASTA</a:t>
            </a:r>
            <a:endParaRPr/>
          </a:p>
        </p:txBody>
      </p:sp>
      <p:sp>
        <p:nvSpPr>
          <p:cNvPr id="134" name="Google Shape;134;p26"/>
          <p:cNvSpPr txBox="1">
            <a:spLocks noGrp="1"/>
          </p:cNvSpPr>
          <p:nvPr>
            <p:ph type="body" idx="1"/>
          </p:nvPr>
        </p:nvSpPr>
        <p:spPr>
          <a:xfrm>
            <a:off x="311700" y="1228675"/>
            <a:ext cx="8520600" cy="4047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fi"/>
              <a:t>Satu-Maarit Vartiainen</a:t>
            </a:r>
            <a:br>
              <a:rPr lang="fi"/>
            </a:br>
            <a:r>
              <a:rPr lang="fi"/>
              <a:t>luokanopettaja</a:t>
            </a:r>
            <a:endParaRPr/>
          </a:p>
          <a:p>
            <a:pPr marL="0" lvl="0" indent="0" algn="l" rtl="0">
              <a:spcBef>
                <a:spcPts val="1200"/>
              </a:spcBef>
              <a:spcAft>
                <a:spcPts val="0"/>
              </a:spcAft>
              <a:buNone/>
            </a:pPr>
            <a:r>
              <a:rPr lang="fi"/>
              <a:t>luokkatila: Sahara toinen kerros/ Vesseli 2011</a:t>
            </a:r>
            <a:endParaRPr/>
          </a:p>
          <a:p>
            <a:pPr marL="0" lvl="0" indent="0" algn="l" rtl="0">
              <a:spcBef>
                <a:spcPts val="1200"/>
              </a:spcBef>
              <a:spcAft>
                <a:spcPts val="0"/>
              </a:spcAft>
              <a:buNone/>
            </a:pPr>
            <a:r>
              <a:rPr lang="fi"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satu.vartiainen@siilinjarvi.fi</a:t>
            </a:r>
            <a:endParaRPr/>
          </a:p>
          <a:p>
            <a:pPr marL="0" lvl="0" indent="0" algn="l" rtl="0">
              <a:spcBef>
                <a:spcPts val="1200"/>
              </a:spcBef>
              <a:spcAft>
                <a:spcPts val="0"/>
              </a:spcAft>
              <a:buNone/>
            </a:pPr>
            <a:r>
              <a:rPr lang="fi" sz="1779">
                <a:solidFill>
                  <a:srgbClr val="494949"/>
                </a:solidFill>
                <a:highlight>
                  <a:srgbClr val="F4CCCC"/>
                </a:highlight>
              </a:rPr>
              <a:t>puh. Saharan opehuone 7402 162</a:t>
            </a:r>
            <a:endParaRPr sz="1779">
              <a:solidFill>
                <a:srgbClr val="494949"/>
              </a:solidFill>
              <a:highlight>
                <a:srgbClr val="F4CCCC"/>
              </a:highlight>
            </a:endParaRPr>
          </a:p>
          <a:p>
            <a:pPr marL="0" lvl="0" indent="0" algn="l" rtl="0">
              <a:spcBef>
                <a:spcPts val="1200"/>
              </a:spcBef>
              <a:spcAft>
                <a:spcPts val="0"/>
              </a:spcAft>
              <a:buNone/>
            </a:pPr>
            <a:r>
              <a:rPr lang="fi" sz="1650">
                <a:solidFill>
                  <a:srgbClr val="494949"/>
                </a:solidFill>
                <a:highlight>
                  <a:srgbClr val="F4CCCC"/>
                </a:highlight>
              </a:rPr>
              <a:t>Open apuna luokassa:</a:t>
            </a:r>
            <a:br>
              <a:rPr lang="fi" sz="1650">
                <a:solidFill>
                  <a:srgbClr val="494949"/>
                </a:solidFill>
                <a:highlight>
                  <a:srgbClr val="F4CCCC"/>
                </a:highlight>
              </a:rPr>
            </a:br>
            <a:r>
              <a:rPr lang="fi" sz="1650">
                <a:solidFill>
                  <a:srgbClr val="494949"/>
                </a:solidFill>
                <a:highlight>
                  <a:srgbClr val="F4CCCC"/>
                </a:highlight>
              </a:rPr>
              <a:t>Katja-ohjaaja (Vesseli, Pirjo Julkunen)</a:t>
            </a:r>
            <a:br>
              <a:rPr lang="fi" sz="1650">
                <a:solidFill>
                  <a:srgbClr val="494949"/>
                </a:solidFill>
                <a:highlight>
                  <a:srgbClr val="F4CCCC"/>
                </a:highlight>
              </a:rPr>
            </a:br>
            <a:r>
              <a:rPr lang="fi" sz="1650">
                <a:solidFill>
                  <a:srgbClr val="494949"/>
                </a:solidFill>
                <a:highlight>
                  <a:srgbClr val="F4CCCC"/>
                </a:highlight>
              </a:rPr>
              <a:t>erityisopettaja Anni</a:t>
            </a:r>
            <a:br>
              <a:rPr lang="fi" sz="1650">
                <a:solidFill>
                  <a:srgbClr val="494949"/>
                </a:solidFill>
                <a:highlight>
                  <a:srgbClr val="F4CCCC"/>
                </a:highlight>
              </a:rPr>
            </a:br>
            <a:r>
              <a:rPr lang="fi" sz="1650">
                <a:solidFill>
                  <a:srgbClr val="494949"/>
                </a:solidFill>
                <a:highlight>
                  <a:srgbClr val="F4CCCC"/>
                </a:highlight>
              </a:rPr>
              <a:t/>
            </a:r>
            <a:br>
              <a:rPr lang="fi" sz="1650">
                <a:solidFill>
                  <a:srgbClr val="494949"/>
                </a:solidFill>
                <a:highlight>
                  <a:srgbClr val="F4CCCC"/>
                </a:highlight>
              </a:rPr>
            </a:br>
            <a:r>
              <a:rPr lang="fi" sz="1650">
                <a:solidFill>
                  <a:srgbClr val="494949"/>
                </a:solidFill>
                <a:highlight>
                  <a:srgbClr val="F4CCCC"/>
                </a:highlight>
              </a:rPr>
              <a:t>Lisäki luokkaa opettavat:</a:t>
            </a:r>
            <a:br>
              <a:rPr lang="fi" sz="1650">
                <a:solidFill>
                  <a:srgbClr val="494949"/>
                </a:solidFill>
                <a:highlight>
                  <a:srgbClr val="F4CCCC"/>
                </a:highlight>
              </a:rPr>
            </a:br>
            <a:r>
              <a:rPr lang="fi" sz="1650">
                <a:solidFill>
                  <a:srgbClr val="494949"/>
                </a:solidFill>
                <a:highlight>
                  <a:srgbClr val="F4CCCC"/>
                </a:highlight>
              </a:rPr>
              <a:t>Pekka Hummelin</a:t>
            </a:r>
            <a:br>
              <a:rPr lang="fi" sz="1650">
                <a:solidFill>
                  <a:srgbClr val="494949"/>
                </a:solidFill>
                <a:highlight>
                  <a:srgbClr val="F4CCCC"/>
                </a:highlight>
              </a:rPr>
            </a:br>
            <a:r>
              <a:rPr lang="fi" sz="1650">
                <a:solidFill>
                  <a:srgbClr val="494949"/>
                </a:solidFill>
                <a:highlight>
                  <a:srgbClr val="F4CCCC"/>
                </a:highlight>
              </a:rPr>
              <a:t>Mikko Ikonen</a:t>
            </a:r>
            <a:br>
              <a:rPr lang="fi" sz="1650">
                <a:solidFill>
                  <a:srgbClr val="494949"/>
                </a:solidFill>
                <a:highlight>
                  <a:srgbClr val="F4CCCC"/>
                </a:highlight>
              </a:rPr>
            </a:br>
            <a:r>
              <a:rPr lang="fi" sz="1650">
                <a:solidFill>
                  <a:srgbClr val="494949"/>
                </a:solidFill>
                <a:highlight>
                  <a:srgbClr val="F4CCCC"/>
                </a:highlight>
              </a:rPr>
              <a:t>Heli Ruotsalainen</a:t>
            </a:r>
            <a:endParaRPr sz="1650">
              <a:solidFill>
                <a:srgbClr val="494949"/>
              </a:solidFill>
              <a:highlight>
                <a:srgbClr val="F4CCCC"/>
              </a:highlight>
            </a:endParaRPr>
          </a:p>
          <a:p>
            <a:pPr marL="0" lvl="0" indent="0" algn="l" rtl="0">
              <a:spcBef>
                <a:spcPts val="1200"/>
              </a:spcBef>
              <a:spcAft>
                <a:spcPts val="0"/>
              </a:spcAft>
              <a:buNone/>
            </a:pPr>
            <a:endParaRPr sz="1650">
              <a:solidFill>
                <a:srgbClr val="494949"/>
              </a:solidFill>
              <a:highlight>
                <a:schemeClr val="lt1"/>
              </a:highlight>
            </a:endParaRPr>
          </a:p>
          <a:p>
            <a:pPr marL="0" lvl="0" indent="0" algn="l" rtl="0">
              <a:spcBef>
                <a:spcPts val="1200"/>
              </a:spcBef>
              <a:spcAft>
                <a:spcPts val="1200"/>
              </a:spcAft>
              <a:buNone/>
            </a:pPr>
            <a:endParaRPr sz="1650">
              <a:solidFill>
                <a:srgbClr val="494949"/>
              </a:solidFill>
              <a:highlight>
                <a:schemeClr val="lt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0" name="Google Shape;140;p2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Minulle opettajana...</a:t>
            </a:r>
            <a:endParaRPr/>
          </a:p>
        </p:txBody>
      </p:sp>
      <p:sp>
        <p:nvSpPr>
          <p:cNvPr id="146" name="Google Shape;146;p28"/>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fi"/>
              <a:t>...jokainen oppilas on tärkeä ja merkityksellinen.</a:t>
            </a:r>
            <a:endParaRPr/>
          </a:p>
          <a:p>
            <a:pPr marL="0" lvl="0" indent="0" algn="l" rtl="0">
              <a:spcBef>
                <a:spcPts val="1200"/>
              </a:spcBef>
              <a:spcAft>
                <a:spcPts val="0"/>
              </a:spcAft>
              <a:buNone/>
            </a:pPr>
            <a:r>
              <a:rPr lang="fi"/>
              <a:t>...on tärkeää huomata lapsissa päivittäin hyvää sekä myös kertoa se heille -&gt; wilman tuntimerkinnät!</a:t>
            </a:r>
            <a:endParaRPr/>
          </a:p>
          <a:p>
            <a:pPr marL="0" lvl="0" indent="0" algn="l" rtl="0">
              <a:spcBef>
                <a:spcPts val="1200"/>
              </a:spcBef>
              <a:spcAft>
                <a:spcPts val="0"/>
              </a:spcAft>
              <a:buNone/>
            </a:pPr>
            <a:r>
              <a:rPr lang="fi"/>
              <a:t>...huumori on yksi tärkein työvälineeni.</a:t>
            </a:r>
            <a:endParaRPr/>
          </a:p>
          <a:p>
            <a:pPr marL="0" lvl="0" indent="0" algn="l" rtl="0">
              <a:spcBef>
                <a:spcPts val="1200"/>
              </a:spcBef>
              <a:spcAft>
                <a:spcPts val="0"/>
              </a:spcAft>
              <a:buNone/>
            </a:pPr>
            <a:r>
              <a:rPr lang="fi"/>
              <a:t>...lasten kuulumiset ja päivän fiilikset ovat tärkeitä.</a:t>
            </a:r>
            <a:endParaRPr/>
          </a:p>
          <a:p>
            <a:pPr marL="0" lvl="0" indent="0" algn="l" rtl="0">
              <a:spcBef>
                <a:spcPts val="1200"/>
              </a:spcBef>
              <a:spcAft>
                <a:spcPts val="1200"/>
              </a:spcAft>
              <a:buNone/>
            </a:pPr>
            <a:r>
              <a:rPr lang="fi"/>
              <a:t>...toimiva ja avoin yhteistyö kotiin on yksi opetustyöni peruspilari.</a:t>
            </a:r>
            <a:endParaRPr/>
          </a:p>
        </p:txBody>
      </p:sp>
      <p:sp>
        <p:nvSpPr>
          <p:cNvPr id="147" name="Google Shape;147;p28"/>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8" name="Google Shape;148;p28"/>
          <p:cNvPicPr preferRelativeResize="0"/>
          <p:nvPr/>
        </p:nvPicPr>
        <p:blipFill>
          <a:blip r:embed="rId3">
            <a:alphaModFix/>
          </a:blip>
          <a:stretch>
            <a:fillRect/>
          </a:stretch>
        </p:blipFill>
        <p:spPr>
          <a:xfrm>
            <a:off x="5239763" y="1228675"/>
            <a:ext cx="3457575" cy="3276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2121600" y="391350"/>
            <a:ext cx="4900800" cy="4131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sz="3100"/>
              <a:t>KOULUPÄIVÄN AIKANA KAIKEN TEKEMISEN JA TOUHUN LÄHTÖKOHTANA ON, ETTÄ LAPSI KOKEE JA MYÖS TUNTEE, ETTÄ KOULUUN ON KIVA SEKÄ TURVALLINEN TULLA.TÄRKEÄÄ ON MYÖS ETTÄ </a:t>
            </a:r>
            <a:r>
              <a:rPr lang="fi" sz="3100" u="sng"/>
              <a:t>HÄN KOKEE JA TUNTEE TULEVANSA NÄHDYKSI JA KUULLUKSI.</a:t>
            </a:r>
            <a:r>
              <a:rPr lang="fi" sz="3100"/>
              <a:t> </a:t>
            </a:r>
            <a:endParaRPr sz="2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3C-luokassa</a:t>
            </a:r>
            <a:endParaRPr/>
          </a:p>
        </p:txBody>
      </p:sp>
      <p:sp>
        <p:nvSpPr>
          <p:cNvPr id="159" name="Google Shape;159;p30"/>
          <p:cNvSpPr txBox="1">
            <a:spLocks noGrp="1"/>
          </p:cNvSpPr>
          <p:nvPr>
            <p:ph type="body" idx="1"/>
          </p:nvPr>
        </p:nvSpPr>
        <p:spPr>
          <a:xfrm>
            <a:off x="133775" y="982750"/>
            <a:ext cx="8520600" cy="39147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fi" sz="5800"/>
              <a:t>...on 20 iloista ja reipasta kolmasluokkalaista. </a:t>
            </a:r>
            <a:br>
              <a:rPr lang="fi" sz="5800"/>
            </a:br>
            <a:r>
              <a:rPr lang="fi" sz="5800"/>
              <a:t/>
            </a:r>
            <a:br>
              <a:rPr lang="fi" sz="5800"/>
            </a:br>
            <a:r>
              <a:rPr lang="fi" sz="5800" b="1"/>
              <a:t>Oppilaiden mielestä 3C-luokka on:</a:t>
            </a:r>
            <a:endParaRPr sz="5215"/>
          </a:p>
          <a:p>
            <a:pPr marL="0" lvl="0" indent="0" algn="l" rtl="0">
              <a:spcBef>
                <a:spcPts val="1200"/>
              </a:spcBef>
              <a:spcAft>
                <a:spcPts val="0"/>
              </a:spcAft>
              <a:buNone/>
            </a:pPr>
            <a:r>
              <a:rPr lang="fi" sz="5215"/>
              <a:t>Mahtava! Kiva!	 Luokassa saa olla oma itsensä.</a:t>
            </a:r>
            <a:endParaRPr sz="5215"/>
          </a:p>
          <a:p>
            <a:pPr marL="0" lvl="0" indent="0" algn="l" rtl="0">
              <a:spcBef>
                <a:spcPts val="1200"/>
              </a:spcBef>
              <a:spcAft>
                <a:spcPts val="0"/>
              </a:spcAft>
              <a:buNone/>
            </a:pPr>
            <a:r>
              <a:rPr lang="fi" sz="5215"/>
              <a:t>Paras luokka ikinä!</a:t>
            </a:r>
            <a:br>
              <a:rPr lang="fi" sz="5215"/>
            </a:br>
            <a:r>
              <a:rPr lang="fi" sz="5215"/>
              <a:t/>
            </a:r>
            <a:br>
              <a:rPr lang="fi" sz="5215"/>
            </a:br>
            <a:r>
              <a:rPr lang="fi" sz="5215"/>
              <a:t>Vitsikäs!</a:t>
            </a:r>
            <a:endParaRPr sz="5215"/>
          </a:p>
          <a:p>
            <a:pPr marL="0" lvl="0" indent="0" algn="l" rtl="0">
              <a:spcBef>
                <a:spcPts val="1200"/>
              </a:spcBef>
              <a:spcAft>
                <a:spcPts val="0"/>
              </a:spcAft>
              <a:buNone/>
            </a:pPr>
            <a:r>
              <a:rPr lang="fi" sz="5215"/>
              <a:t>Sinnikäs ja kestävä!		Ollaan luovia ja mielikuvituksellisia!</a:t>
            </a:r>
            <a:br>
              <a:rPr lang="fi" sz="5215"/>
            </a:br>
            <a:r>
              <a:rPr lang="fi" sz="5215"/>
              <a:t>Vauhdikas!</a:t>
            </a:r>
            <a:endParaRPr sz="5215"/>
          </a:p>
          <a:p>
            <a:pPr marL="0" lvl="0" indent="0" algn="l" rtl="0">
              <a:spcBef>
                <a:spcPts val="1200"/>
              </a:spcBef>
              <a:spcAft>
                <a:spcPts val="0"/>
              </a:spcAft>
              <a:buNone/>
            </a:pPr>
            <a:r>
              <a:rPr lang="fi" sz="5215"/>
              <a:t>Kivat tyypit!				Tykätään musiikista!</a:t>
            </a:r>
            <a:endParaRPr sz="5215"/>
          </a:p>
          <a:p>
            <a:pPr marL="0" lvl="0" indent="0" algn="l" rtl="0">
              <a:spcBef>
                <a:spcPts val="1200"/>
              </a:spcBef>
              <a:spcAft>
                <a:spcPts val="0"/>
              </a:spcAft>
              <a:buNone/>
            </a:pPr>
            <a:r>
              <a:rPr lang="fi" sz="5215"/>
              <a:t>Unohtumaton!</a:t>
            </a:r>
            <a:endParaRPr sz="5215"/>
          </a:p>
          <a:p>
            <a:pPr marL="0" lvl="0" indent="0" algn="l" rtl="0">
              <a:spcBef>
                <a:spcPts val="1200"/>
              </a:spcBef>
              <a:spcAft>
                <a:spcPts val="0"/>
              </a:spcAft>
              <a:buNone/>
            </a:pPr>
            <a:r>
              <a:rPr lang="fi" sz="5215"/>
              <a:t>Paras ope!</a:t>
            </a:r>
            <a:endParaRPr sz="5215"/>
          </a:p>
          <a:p>
            <a:pPr marL="0" lvl="0" indent="0" algn="l" rtl="0">
              <a:spcBef>
                <a:spcPts val="1200"/>
              </a:spcBef>
              <a:spcAft>
                <a:spcPts val="0"/>
              </a:spcAft>
              <a:buNone/>
            </a:pPr>
            <a:r>
              <a:rPr lang="fi" sz="5215"/>
              <a:t>Vähän villi!</a:t>
            </a:r>
            <a:endParaRPr sz="5215"/>
          </a:p>
          <a:p>
            <a:pPr marL="0" lvl="0" indent="0" algn="l" rtl="0">
              <a:spcBef>
                <a:spcPts val="1200"/>
              </a:spcBef>
              <a:spcAft>
                <a:spcPts val="0"/>
              </a:spcAft>
              <a:buNone/>
            </a:pPr>
            <a:endParaRPr sz="5215"/>
          </a:p>
          <a:p>
            <a:pPr marL="0" lvl="0" indent="0" algn="l" rtl="0">
              <a:spcBef>
                <a:spcPts val="1200"/>
              </a:spcBef>
              <a:spcAft>
                <a:spcPts val="1200"/>
              </a:spcAft>
              <a:buNone/>
            </a:pPr>
            <a:r>
              <a:rPr lang="fi"/>
              <a:t>						</a:t>
            </a:r>
            <a:endParaRPr/>
          </a:p>
        </p:txBody>
      </p:sp>
      <p:sp>
        <p:nvSpPr>
          <p:cNvPr id="160" name="Google Shape;160;p30"/>
          <p:cNvSpPr txBox="1"/>
          <p:nvPr/>
        </p:nvSpPr>
        <p:spPr>
          <a:xfrm rot="-658470">
            <a:off x="616027" y="3404584"/>
            <a:ext cx="1597923" cy="4308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latin typeface="Source Code Pro"/>
              <a:ea typeface="Source Code Pro"/>
              <a:cs typeface="Source Code Pro"/>
              <a:sym typeface="Source Code Pro"/>
            </a:endParaRPr>
          </a:p>
        </p:txBody>
      </p:sp>
      <p:sp>
        <p:nvSpPr>
          <p:cNvPr id="161" name="Google Shape;161;p30"/>
          <p:cNvSpPr txBox="1"/>
          <p:nvPr/>
        </p:nvSpPr>
        <p:spPr>
          <a:xfrm rot="501817">
            <a:off x="3452545" y="2573465"/>
            <a:ext cx="2862746" cy="4772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b="1">
              <a:latin typeface="Source Code Pro"/>
              <a:ea typeface="Source Code Pro"/>
              <a:cs typeface="Source Code Pro"/>
              <a:sym typeface="Source Code Pro"/>
            </a:endParaRPr>
          </a:p>
        </p:txBody>
      </p:sp>
      <p:sp>
        <p:nvSpPr>
          <p:cNvPr id="162" name="Google Shape;162;p30"/>
          <p:cNvSpPr txBox="1"/>
          <p:nvPr/>
        </p:nvSpPr>
        <p:spPr>
          <a:xfrm rot="-500372">
            <a:off x="4915327" y="4053475"/>
            <a:ext cx="2182174" cy="4463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latin typeface="Source Code Pro"/>
              <a:ea typeface="Source Code Pro"/>
              <a:cs typeface="Source Code Pro"/>
              <a:sym typeface="Source Code Pro"/>
            </a:endParaRPr>
          </a:p>
        </p:txBody>
      </p:sp>
      <p:sp>
        <p:nvSpPr>
          <p:cNvPr id="163" name="Google Shape;163;p30"/>
          <p:cNvSpPr txBox="1"/>
          <p:nvPr/>
        </p:nvSpPr>
        <p:spPr>
          <a:xfrm rot="-1070839">
            <a:off x="5870144" y="2724537"/>
            <a:ext cx="1850030" cy="4311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latin typeface="Source Code Pro"/>
              <a:ea typeface="Source Code Pro"/>
              <a:cs typeface="Source Code Pro"/>
              <a:sym typeface="Source Code Pro"/>
            </a:endParaRPr>
          </a:p>
        </p:txBody>
      </p:sp>
      <p:sp>
        <p:nvSpPr>
          <p:cNvPr id="164" name="Google Shape;164;p30"/>
          <p:cNvSpPr txBox="1"/>
          <p:nvPr/>
        </p:nvSpPr>
        <p:spPr>
          <a:xfrm>
            <a:off x="2503850" y="4092400"/>
            <a:ext cx="1962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latin typeface="Source Code Pro"/>
              <a:ea typeface="Source Code Pro"/>
              <a:cs typeface="Source Code Pro"/>
              <a:sym typeface="Source Code Pro"/>
            </a:endParaRPr>
          </a:p>
        </p:txBody>
      </p:sp>
      <p:sp>
        <p:nvSpPr>
          <p:cNvPr id="165" name="Google Shape;165;p30"/>
          <p:cNvSpPr txBox="1"/>
          <p:nvPr/>
        </p:nvSpPr>
        <p:spPr>
          <a:xfrm>
            <a:off x="6904050" y="4061100"/>
            <a:ext cx="1516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latin typeface="Source Code Pro"/>
              <a:ea typeface="Source Code Pro"/>
              <a:cs typeface="Source Code Pro"/>
              <a:sym typeface="Source Code Pro"/>
            </a:endParaRPr>
          </a:p>
        </p:txBody>
      </p:sp>
      <p:sp>
        <p:nvSpPr>
          <p:cNvPr id="166" name="Google Shape;166;p30"/>
          <p:cNvSpPr txBox="1"/>
          <p:nvPr/>
        </p:nvSpPr>
        <p:spPr>
          <a:xfrm>
            <a:off x="6719650" y="3789675"/>
            <a:ext cx="14526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Source Code Pro"/>
              <a:ea typeface="Source Code Pro"/>
              <a:cs typeface="Source Code Pro"/>
              <a:sym typeface="Source Code Pro"/>
            </a:endParaRPr>
          </a:p>
        </p:txBody>
      </p:sp>
      <p:sp>
        <p:nvSpPr>
          <p:cNvPr id="167" name="Google Shape;167;p30"/>
          <p:cNvSpPr txBox="1"/>
          <p:nvPr/>
        </p:nvSpPr>
        <p:spPr>
          <a:xfrm>
            <a:off x="909125" y="4575300"/>
            <a:ext cx="11232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Source Code Pro"/>
              <a:ea typeface="Source Code Pro"/>
              <a:cs typeface="Source Code Pro"/>
              <a:sym typeface="Source Code Pro"/>
            </a:endParaRPr>
          </a:p>
        </p:txBody>
      </p:sp>
      <p:sp>
        <p:nvSpPr>
          <p:cNvPr id="168" name="Google Shape;168;p30"/>
          <p:cNvSpPr txBox="1"/>
          <p:nvPr/>
        </p:nvSpPr>
        <p:spPr>
          <a:xfrm rot="-598329">
            <a:off x="6186023" y="2070320"/>
            <a:ext cx="2084086" cy="4002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Source Code Pro"/>
              <a:ea typeface="Source Code Pro"/>
              <a:cs typeface="Source Code Pro"/>
              <a:sym typeface="Source Code Pro"/>
            </a:endParaRPr>
          </a:p>
        </p:txBody>
      </p:sp>
      <p:sp>
        <p:nvSpPr>
          <p:cNvPr id="169" name="Google Shape;169;p30"/>
          <p:cNvSpPr txBox="1"/>
          <p:nvPr/>
        </p:nvSpPr>
        <p:spPr>
          <a:xfrm>
            <a:off x="3191825" y="4382600"/>
            <a:ext cx="1274100" cy="4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Source Code Pro"/>
              <a:ea typeface="Source Code Pro"/>
              <a:cs typeface="Source Code Pro"/>
              <a:sym typeface="Source Code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3C-luokan kuulumisia</a:t>
            </a:r>
            <a:endParaRPr/>
          </a:p>
        </p:txBody>
      </p:sp>
      <p:sp>
        <p:nvSpPr>
          <p:cNvPr id="175" name="Google Shape;175;p31"/>
          <p:cNvSpPr txBox="1">
            <a:spLocks noGrp="1"/>
          </p:cNvSpPr>
          <p:nvPr>
            <p:ph type="body" idx="1"/>
          </p:nvPr>
        </p:nvSpPr>
        <p:spPr>
          <a:xfrm>
            <a:off x="311700" y="978375"/>
            <a:ext cx="8520600" cy="3871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fi" sz="6477"/>
              <a:t>- Isoja, reippaita kolmosia</a:t>
            </a:r>
            <a:endParaRPr sz="6477"/>
          </a:p>
          <a:p>
            <a:pPr marL="0" lvl="0" indent="0" algn="l" rtl="0">
              <a:spcBef>
                <a:spcPts val="1200"/>
              </a:spcBef>
              <a:spcAft>
                <a:spcPts val="0"/>
              </a:spcAft>
              <a:buNone/>
            </a:pPr>
            <a:r>
              <a:rPr lang="fi" sz="6477"/>
              <a:t>- Koululaisen taidot</a:t>
            </a:r>
            <a:endParaRPr sz="6477"/>
          </a:p>
          <a:p>
            <a:pPr marL="0" lvl="0" indent="0" algn="l" rtl="0">
              <a:spcBef>
                <a:spcPts val="1200"/>
              </a:spcBef>
              <a:spcAft>
                <a:spcPts val="0"/>
              </a:spcAft>
              <a:buNone/>
            </a:pPr>
            <a:r>
              <a:rPr lang="fi" sz="6477"/>
              <a:t>- Kaveritaidot</a:t>
            </a:r>
            <a:endParaRPr sz="6477"/>
          </a:p>
          <a:p>
            <a:pPr marL="0" lvl="0" indent="0" algn="l" rtl="0">
              <a:spcBef>
                <a:spcPts val="1200"/>
              </a:spcBef>
              <a:spcAft>
                <a:spcPts val="0"/>
              </a:spcAft>
              <a:buNone/>
            </a:pPr>
            <a:r>
              <a:rPr lang="fi" sz="6477"/>
              <a:t>- Luokan yhteishenki</a:t>
            </a:r>
            <a:endParaRPr sz="6477"/>
          </a:p>
          <a:p>
            <a:pPr marL="0" lvl="0" indent="0" algn="l" rtl="0">
              <a:spcBef>
                <a:spcPts val="1200"/>
              </a:spcBef>
              <a:spcAft>
                <a:spcPts val="0"/>
              </a:spcAft>
              <a:buNone/>
            </a:pPr>
            <a:r>
              <a:rPr lang="fi" sz="6477"/>
              <a:t>- Yhteiset luokan jutut (rutiinit, toimitatavat, vireystila)</a:t>
            </a:r>
            <a:endParaRPr sz="6477"/>
          </a:p>
          <a:p>
            <a:pPr marL="0" lvl="0" indent="0" algn="l" rtl="0">
              <a:spcBef>
                <a:spcPts val="1200"/>
              </a:spcBef>
              <a:spcAft>
                <a:spcPts val="0"/>
              </a:spcAft>
              <a:buNone/>
            </a:pPr>
            <a:r>
              <a:rPr lang="fi" sz="6477"/>
              <a:t>- Harjoitellaan malttamista ja sinnikkyyttä</a:t>
            </a:r>
            <a:endParaRPr sz="6477"/>
          </a:p>
          <a:p>
            <a:pPr marL="0" lvl="0" indent="0" algn="l" rtl="0">
              <a:spcBef>
                <a:spcPts val="1200"/>
              </a:spcBef>
              <a:spcAft>
                <a:spcPts val="0"/>
              </a:spcAft>
              <a:buNone/>
            </a:pPr>
            <a:r>
              <a:rPr lang="fi" sz="6477"/>
              <a:t>- Harjoitellaan ruokailuun liittyviä tapoja ja ajankäyttöä, ruokailemista isossa ruokalassa ja asiallista siirtymistä ruokailuun ja sieltä pois</a:t>
            </a:r>
            <a:endParaRPr sz="6477"/>
          </a:p>
          <a:p>
            <a:pPr marL="0" lvl="0" indent="0" algn="l" rtl="0">
              <a:spcBef>
                <a:spcPts val="1200"/>
              </a:spcBef>
              <a:spcAft>
                <a:spcPts val="0"/>
              </a:spcAft>
              <a:buNone/>
            </a:pPr>
            <a:r>
              <a:rPr lang="fi" sz="6477"/>
              <a:t>- Harjoitellaan isommaksi koululaiseksi (läksyjen määrä, lukuläksyt lukuaineissa, kokeet, uudenlainen englannin opiskelu)</a:t>
            </a:r>
            <a:endParaRPr sz="6477"/>
          </a:p>
          <a:p>
            <a:pPr marL="0" lvl="0" indent="0" algn="l" rtl="0">
              <a:spcBef>
                <a:spcPts val="1200"/>
              </a:spcBef>
              <a:spcAft>
                <a:spcPts val="0"/>
              </a:spcAft>
              <a:buNone/>
            </a:pPr>
            <a:endParaRPr/>
          </a:p>
          <a:p>
            <a:pPr marL="0" lvl="0" indent="0" algn="l" rtl="0">
              <a:spcBef>
                <a:spcPts val="1200"/>
              </a:spcBef>
              <a:spcAft>
                <a:spcPts val="0"/>
              </a:spcAft>
              <a:buNone/>
            </a:pPr>
            <a:r>
              <a:rPr lang="fi" sz="6400"/>
              <a:t/>
            </a:r>
            <a:br>
              <a:rPr lang="fi" sz="6400"/>
            </a:br>
            <a:endParaRPr sz="6400"/>
          </a:p>
          <a:p>
            <a:pPr marL="457200" lvl="0" indent="0" algn="l" rtl="0">
              <a:spcBef>
                <a:spcPts val="1200"/>
              </a:spcBef>
              <a:spcAft>
                <a:spcPts val="0"/>
              </a:spcAft>
              <a:buNone/>
            </a:pPr>
            <a:endParaRPr sz="4400"/>
          </a:p>
          <a:p>
            <a:pPr marL="457200" lvl="0" indent="0" algn="l" rtl="0">
              <a:spcBef>
                <a:spcPts val="1200"/>
              </a:spcBef>
              <a:spcAft>
                <a:spcPts val="0"/>
              </a:spcAft>
              <a:buNone/>
            </a:pPr>
            <a:r>
              <a:rPr lang="fi" sz="2677"/>
              <a:t/>
            </a:r>
            <a:br>
              <a:rPr lang="fi" sz="2677"/>
            </a:br>
            <a:endParaRPr sz="2677"/>
          </a:p>
          <a:p>
            <a:pPr marL="0" lvl="0" indent="0" algn="l" rtl="0">
              <a:spcBef>
                <a:spcPts val="1200"/>
              </a:spcBef>
              <a:spcAft>
                <a:spcPts val="0"/>
              </a:spcAft>
              <a:buNone/>
            </a:pPr>
            <a:endParaRPr/>
          </a:p>
          <a:p>
            <a:pPr marL="45720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6240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TAIKAKOULUSTA</a:t>
            </a:r>
            <a:endParaRPr/>
          </a:p>
        </p:txBody>
      </p:sp>
      <p:sp>
        <p:nvSpPr>
          <p:cNvPr id="63" name="Google Shape;63;p14"/>
          <p:cNvSpPr txBox="1">
            <a:spLocks noGrp="1"/>
          </p:cNvSpPr>
          <p:nvPr>
            <p:ph type="body" idx="1"/>
          </p:nvPr>
        </p:nvSpPr>
        <p:spPr>
          <a:xfrm>
            <a:off x="311700" y="1228675"/>
            <a:ext cx="3999900" cy="2357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fi" sz="1800">
                <a:solidFill>
                  <a:srgbClr val="000000"/>
                </a:solidFill>
              </a:rPr>
              <a:t>Taikakoulu on järjestelmä, jossa pelilliset mekaniikat  ja yhdessä luotava fantasiamaailma tuodaat osaksi koulupäiviä.</a:t>
            </a:r>
            <a:endParaRPr sz="1800"/>
          </a:p>
        </p:txBody>
      </p:sp>
      <p:sp>
        <p:nvSpPr>
          <p:cNvPr id="64" name="Google Shape;64;p1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5" name="Google Shape;65;p14"/>
          <p:cNvPicPr preferRelativeResize="0"/>
          <p:nvPr/>
        </p:nvPicPr>
        <p:blipFill>
          <a:blip r:embed="rId3">
            <a:alphaModFix/>
          </a:blip>
          <a:stretch>
            <a:fillRect/>
          </a:stretch>
        </p:blipFill>
        <p:spPr>
          <a:xfrm>
            <a:off x="4572000" y="460250"/>
            <a:ext cx="4380923" cy="43809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luokan käytänteet</a:t>
            </a:r>
            <a:endParaRPr/>
          </a:p>
        </p:txBody>
      </p:sp>
      <p:sp>
        <p:nvSpPr>
          <p:cNvPr id="181" name="Google Shape;181;p32"/>
          <p:cNvSpPr txBox="1">
            <a:spLocks noGrp="1"/>
          </p:cNvSpPr>
          <p:nvPr>
            <p:ph type="body" idx="1"/>
          </p:nvPr>
        </p:nvSpPr>
        <p:spPr>
          <a:xfrm>
            <a:off x="247800" y="640025"/>
            <a:ext cx="8896200" cy="4152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sz="4700" b="1"/>
          </a:p>
          <a:p>
            <a:pPr marL="0" lvl="0" indent="0" algn="l" rtl="0">
              <a:spcBef>
                <a:spcPts val="1200"/>
              </a:spcBef>
              <a:spcAft>
                <a:spcPts val="0"/>
              </a:spcAft>
              <a:buNone/>
            </a:pPr>
            <a:r>
              <a:rPr lang="fi" sz="4700" b="1"/>
              <a:t>ISTUMAPAIKAT</a:t>
            </a:r>
            <a:r>
              <a:rPr lang="fi" sz="4700"/>
              <a:t> → Arvotaan päivän aluksi → Harjoitellaan työskentelyä kaikkien luokkatovereiden kanssa.</a:t>
            </a:r>
            <a:br>
              <a:rPr lang="fi" sz="4700"/>
            </a:br>
            <a:r>
              <a:rPr lang="fi" sz="4700"/>
              <a:t/>
            </a:r>
            <a:br>
              <a:rPr lang="fi" sz="4700"/>
            </a:br>
            <a:r>
              <a:rPr lang="fi" sz="4700"/>
              <a:t/>
            </a:r>
            <a:br>
              <a:rPr lang="fi" sz="4700"/>
            </a:br>
            <a:r>
              <a:rPr lang="fi" sz="4700" b="1"/>
              <a:t>TYÖRAUHATIMANTIT + TAIKAENERGIA</a:t>
            </a:r>
            <a:endParaRPr sz="4700"/>
          </a:p>
          <a:p>
            <a:pPr marL="0" lvl="0" indent="0" algn="l" rtl="0">
              <a:spcBef>
                <a:spcPts val="1200"/>
              </a:spcBef>
              <a:spcAft>
                <a:spcPts val="0"/>
              </a:spcAft>
              <a:buNone/>
            </a:pPr>
            <a:r>
              <a:rPr lang="fi" sz="4700" b="1"/>
              <a:t>LÄKSYT</a:t>
            </a:r>
            <a:r>
              <a:rPr lang="fi" sz="4700"/>
              <a:t> Läksyä tulee 1-3 kirjasta lähes päivittäin. Läksyt merkataan aikuisen johdolla. Lisäapuna muistilappu kirjan välissä tarvittaessa. Viikon läksyvastaava merkitsee läksyt vielä luokan yhteiseen läksytauluun. Harjoitellaan läksyjen muistamista! (Ronttihommat läksyunohdusmerkintänä wilmaan).</a:t>
            </a:r>
            <a:br>
              <a:rPr lang="fi" sz="4700"/>
            </a:br>
            <a:r>
              <a:rPr lang="fi" sz="4700"/>
              <a:t/>
            </a:r>
            <a:br>
              <a:rPr lang="fi" sz="4700"/>
            </a:br>
            <a:r>
              <a:rPr lang="fi" sz="4700"/>
              <a:t/>
            </a:r>
            <a:br>
              <a:rPr lang="fi" sz="4700"/>
            </a:br>
            <a:r>
              <a:rPr lang="fi" sz="4700" b="1"/>
              <a:t>WILMAN TUNTIMERKINNÄT</a:t>
            </a:r>
            <a:r>
              <a:rPr lang="fi" sz="4700"/>
              <a:t/>
            </a:r>
            <a:br>
              <a:rPr lang="fi" sz="4700"/>
            </a:br>
            <a:endParaRPr sz="4700"/>
          </a:p>
          <a:p>
            <a:pPr marL="0" lvl="0" indent="0" algn="l" rtl="0">
              <a:spcBef>
                <a:spcPts val="1200"/>
              </a:spcBef>
              <a:spcAft>
                <a:spcPts val="0"/>
              </a:spcAft>
              <a:buNone/>
            </a:pPr>
            <a:r>
              <a:rPr lang="fi" sz="4700" b="1"/>
              <a:t>RUOKAILUT</a:t>
            </a:r>
            <a:br>
              <a:rPr lang="fi" sz="4700" b="1"/>
            </a:br>
            <a:r>
              <a:rPr lang="fi" sz="4700"/>
              <a:t>Syömme Saharan ruokalassa. Harjoittelemme ajankäyttöä sekä käyttäytymistä isossa ruokalassa sekä hallittuja siirtymiä ruokalaan sekä omatoimisesti sieltä luokkaan jatkamaan työskentelyä.</a:t>
            </a:r>
            <a:br>
              <a:rPr lang="fi" sz="4700"/>
            </a:br>
            <a:endParaRPr sz="4700"/>
          </a:p>
          <a:p>
            <a:pPr marL="0" lvl="0" indent="0" algn="l" rtl="0">
              <a:spcBef>
                <a:spcPts val="1200"/>
              </a:spcBef>
              <a:spcAft>
                <a:spcPts val="0"/>
              </a:spcAft>
              <a:buNone/>
            </a:pPr>
            <a:endParaRPr sz="4700"/>
          </a:p>
          <a:p>
            <a:pPr marL="0" lvl="0" indent="0" algn="l" rtl="0">
              <a:spcBef>
                <a:spcPts val="1200"/>
              </a:spcBef>
              <a:spcAft>
                <a:spcPts val="0"/>
              </a:spcAft>
              <a:buNone/>
            </a:pPr>
            <a:r>
              <a:rPr lang="fi" sz="3500" b="1"/>
              <a:t/>
            </a:r>
            <a:br>
              <a:rPr lang="fi" sz="3500" b="1"/>
            </a:br>
            <a:endParaRPr sz="3500"/>
          </a:p>
          <a:p>
            <a:pPr marL="0" lvl="0" indent="0" algn="l" rtl="0">
              <a:spcBef>
                <a:spcPts val="1200"/>
              </a:spcBef>
              <a:spcAft>
                <a:spcPts val="0"/>
              </a:spcAft>
              <a:buNone/>
            </a:pPr>
            <a:endParaRPr sz="1600" b="1"/>
          </a:p>
          <a:p>
            <a:pPr marL="0" lvl="0" indent="0" algn="l" rtl="0">
              <a:spcBef>
                <a:spcPts val="1200"/>
              </a:spcBef>
              <a:spcAft>
                <a:spcPts val="1200"/>
              </a:spcAft>
              <a:buNone/>
            </a:pP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KOLMANNELLA LUOKALLA</a:t>
            </a:r>
            <a:endParaRPr/>
          </a:p>
        </p:txBody>
      </p:sp>
      <p:sp>
        <p:nvSpPr>
          <p:cNvPr id="187" name="Google Shape;187;p33"/>
          <p:cNvSpPr txBox="1">
            <a:spLocks noGrp="1"/>
          </p:cNvSpPr>
          <p:nvPr>
            <p:ph type="body" idx="1"/>
          </p:nvPr>
        </p:nvSpPr>
        <p:spPr>
          <a:xfrm>
            <a:off x="311700" y="964400"/>
            <a:ext cx="8520600" cy="41790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endParaRPr sz="2474"/>
          </a:p>
          <a:p>
            <a:pPr marL="0" lvl="0" indent="0" algn="l" rtl="0">
              <a:spcBef>
                <a:spcPts val="1200"/>
              </a:spcBef>
              <a:spcAft>
                <a:spcPts val="0"/>
              </a:spcAft>
              <a:buNone/>
            </a:pPr>
            <a:r>
              <a:rPr lang="fi" sz="2474" b="1"/>
              <a:t>ÄIDINKIELI - </a:t>
            </a:r>
            <a:r>
              <a:rPr lang="fi" sz="2474"/>
              <a:t>Lukeminen on opiskelun väline (lukutaidon sujuvoittaminen edelleen tärkeää, lukuläksyt, ymmärtävä lukeminen, innostaminen lukemisen äärelle) </a:t>
            </a:r>
            <a:endParaRPr sz="2474"/>
          </a:p>
          <a:p>
            <a:pPr marL="0" lvl="0" indent="0" algn="l" rtl="0">
              <a:spcBef>
                <a:spcPts val="1200"/>
              </a:spcBef>
              <a:spcAft>
                <a:spcPts val="0"/>
              </a:spcAft>
              <a:buNone/>
            </a:pPr>
            <a:r>
              <a:rPr lang="fi" sz="2474"/>
              <a:t/>
            </a:r>
            <a:br>
              <a:rPr lang="fi" sz="2474"/>
            </a:br>
            <a:r>
              <a:rPr lang="fi" sz="2474"/>
              <a:t>-Kirjoittamista on enemmän ja sitä käytetään myös paljon opiskelun välineenä ja muistiinpanojen tekemiseen. Sinnikkyyttä tarvitaan! Kielioppiasiat alkavat.</a:t>
            </a:r>
            <a:endParaRPr sz="2474"/>
          </a:p>
          <a:p>
            <a:pPr marL="0" lvl="0" indent="0" algn="l" rtl="0">
              <a:spcBef>
                <a:spcPts val="1200"/>
              </a:spcBef>
              <a:spcAft>
                <a:spcPts val="0"/>
              </a:spcAft>
              <a:buNone/>
            </a:pPr>
            <a:r>
              <a:rPr lang="fi" sz="2474"/>
              <a:t/>
            </a:r>
            <a:br>
              <a:rPr lang="fi" sz="2474"/>
            </a:br>
            <a:r>
              <a:rPr lang="fi" sz="2474" b="1"/>
              <a:t>MATIKKA</a:t>
            </a:r>
            <a:br>
              <a:rPr lang="fi" sz="2474" b="1"/>
            </a:br>
            <a:r>
              <a:rPr lang="fi" sz="2474"/>
              <a:t>Kertotaulut!</a:t>
            </a:r>
            <a:endParaRPr sz="2474"/>
          </a:p>
          <a:p>
            <a:pPr marL="0" lvl="0" indent="0" algn="l" rtl="0">
              <a:spcBef>
                <a:spcPts val="1200"/>
              </a:spcBef>
              <a:spcAft>
                <a:spcPts val="1200"/>
              </a:spcAft>
              <a:buNone/>
            </a:pPr>
            <a:r>
              <a:rPr lang="fi" sz="2474" b="1"/>
              <a:t>ENGLANTI</a:t>
            </a:r>
            <a:br>
              <a:rPr lang="fi" sz="2474" b="1"/>
            </a:br>
            <a:r>
              <a:rPr lang="fi" sz="2474"/>
              <a:t>Sanakokeet, rutiini</a:t>
            </a:r>
            <a:r>
              <a:rPr lang="fi" sz="2474" b="1"/>
              <a:t/>
            </a:r>
            <a:br>
              <a:rPr lang="fi" sz="2474" b="1"/>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ARVIOINTI</a:t>
            </a:r>
            <a:endParaRPr/>
          </a:p>
        </p:txBody>
      </p:sp>
      <p:sp>
        <p:nvSpPr>
          <p:cNvPr id="193" name="Google Shape;193;p3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fi" sz="1600"/>
              <a:t>Jatkuva arviointi</a:t>
            </a:r>
            <a:br>
              <a:rPr lang="fi" sz="1600"/>
            </a:br>
            <a:r>
              <a:rPr lang="fi" sz="1600"/>
              <a:t/>
            </a:r>
            <a:br>
              <a:rPr lang="fi" sz="1600"/>
            </a:br>
            <a:endParaRPr sz="1600"/>
          </a:p>
          <a:p>
            <a:pPr marL="457200" lvl="0" indent="-330200" algn="l" rtl="0">
              <a:spcBef>
                <a:spcPts val="0"/>
              </a:spcBef>
              <a:spcAft>
                <a:spcPts val="0"/>
              </a:spcAft>
              <a:buSzPts val="1600"/>
              <a:buChar char="-"/>
            </a:pPr>
            <a:r>
              <a:rPr lang="fi" sz="1600"/>
              <a:t>Kokeet ja testit</a:t>
            </a:r>
            <a:br>
              <a:rPr lang="fi" sz="1600"/>
            </a:br>
            <a:r>
              <a:rPr lang="fi" sz="1600"/>
              <a:t>Ope ilmoittaa kokeet Wilmaan. Myös arvosanat merkataan Wilmaan, josta ne on kotiväen nähtävillä. Halutessaan koepaperin saa erikseen myös kotiin tarkasteltavaksi. Siitä huoltaja laittaa minulle erikseen viestiä Wilmassa.</a:t>
            </a:r>
            <a:br>
              <a:rPr lang="fi" sz="1600"/>
            </a:br>
            <a:endParaRPr sz="1600"/>
          </a:p>
          <a:p>
            <a:pPr marL="0" lvl="0" indent="0" algn="l" rtl="0">
              <a:spcBef>
                <a:spcPts val="1200"/>
              </a:spcBef>
              <a:spcAft>
                <a:spcPts val="1200"/>
              </a:spcAft>
              <a:buNone/>
            </a:pPr>
            <a:r>
              <a:rPr lang="fi" sz="1600"/>
              <a:t>- Oppimiskeskustelut marras-/joulukuu</a:t>
            </a:r>
            <a:br>
              <a:rPr lang="fi" sz="1600"/>
            </a:br>
            <a:r>
              <a:rPr lang="fi" sz="1600"/>
              <a:t>			- Lukuvuosiarviointi keväällä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a:t>vapaa sana</a:t>
            </a:r>
            <a:endParaRPr/>
          </a:p>
          <a:p>
            <a:pPr marL="0" lvl="0" indent="0" algn="ctr" rtl="0">
              <a:spcBef>
                <a:spcPts val="0"/>
              </a:spcBef>
              <a:spcAft>
                <a:spcPts val="0"/>
              </a:spcAft>
              <a:buNone/>
            </a:pPr>
            <a:endParaRPr/>
          </a:p>
          <a:p>
            <a:pPr marL="0" lvl="0" indent="0" algn="ctr" rtl="0">
              <a:spcBef>
                <a:spcPts val="0"/>
              </a:spcBef>
              <a:spcAft>
                <a:spcPts val="0"/>
              </a:spcAft>
              <a:buNone/>
            </a:pPr>
            <a:r>
              <a:rPr lang="fi"/>
              <a:t>kysyttävää?</a:t>
            </a:r>
            <a:endParaRPr/>
          </a:p>
          <a:p>
            <a:pPr marL="0" lvl="0" indent="0" algn="ctr" rtl="0">
              <a:spcBef>
                <a:spcPts val="0"/>
              </a:spcBef>
              <a:spcAft>
                <a:spcPts val="0"/>
              </a:spcAft>
              <a:buNone/>
            </a:pPr>
            <a:r>
              <a:rPr lang="fi"/>
              <a:t>kommentoitavaa?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t="7078" b="55287"/>
          <a:stretch/>
        </p:blipFill>
        <p:spPr>
          <a:xfrm rot="-5400000">
            <a:off x="32750" y="1547574"/>
            <a:ext cx="3728501" cy="3129001"/>
          </a:xfrm>
          <a:prstGeom prst="rect">
            <a:avLst/>
          </a:prstGeom>
          <a:noFill/>
          <a:ln>
            <a:noFill/>
          </a:ln>
        </p:spPr>
      </p:pic>
      <p:sp>
        <p:nvSpPr>
          <p:cNvPr id="71" name="Google Shape;71;p15"/>
          <p:cNvSpPr txBox="1"/>
          <p:nvPr/>
        </p:nvSpPr>
        <p:spPr>
          <a:xfrm>
            <a:off x="210775" y="207975"/>
            <a:ext cx="6528300" cy="6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3700">
                <a:solidFill>
                  <a:schemeClr val="accent1"/>
                </a:solidFill>
                <a:latin typeface="Amatic SC"/>
                <a:ea typeface="Amatic SC"/>
                <a:cs typeface="Amatic SC"/>
                <a:sym typeface="Amatic SC"/>
              </a:rPr>
              <a:t>Koulussa: TAIKAVIHKO</a:t>
            </a:r>
            <a:endParaRPr sz="3700">
              <a:solidFill>
                <a:schemeClr val="accent1"/>
              </a:solidFill>
              <a:latin typeface="Amatic SC"/>
              <a:ea typeface="Amatic SC"/>
              <a:cs typeface="Amatic SC"/>
              <a:sym typeface="Amatic SC"/>
            </a:endParaRPr>
          </a:p>
        </p:txBody>
      </p:sp>
      <p:pic>
        <p:nvPicPr>
          <p:cNvPr id="72" name="Google Shape;72;p15"/>
          <p:cNvPicPr preferRelativeResize="0"/>
          <p:nvPr/>
        </p:nvPicPr>
        <p:blipFill>
          <a:blip r:embed="rId4">
            <a:alphaModFix/>
          </a:blip>
          <a:stretch>
            <a:fillRect/>
          </a:stretch>
        </p:blipFill>
        <p:spPr>
          <a:xfrm>
            <a:off x="7346575" y="1400000"/>
            <a:ext cx="1347799" cy="1347799"/>
          </a:xfrm>
          <a:prstGeom prst="rect">
            <a:avLst/>
          </a:prstGeom>
          <a:noFill/>
          <a:ln>
            <a:noFill/>
          </a:ln>
        </p:spPr>
      </p:pic>
      <p:pic>
        <p:nvPicPr>
          <p:cNvPr id="73" name="Google Shape;73;p15"/>
          <p:cNvPicPr preferRelativeResize="0"/>
          <p:nvPr/>
        </p:nvPicPr>
        <p:blipFill rotWithShape="1">
          <a:blip r:embed="rId5">
            <a:alphaModFix/>
          </a:blip>
          <a:srcRect l="7306" t="6944" r="13100" b="12682"/>
          <a:stretch/>
        </p:blipFill>
        <p:spPr>
          <a:xfrm>
            <a:off x="7346575" y="3328300"/>
            <a:ext cx="1347802" cy="1347799"/>
          </a:xfrm>
          <a:prstGeom prst="rect">
            <a:avLst/>
          </a:prstGeom>
          <a:noFill/>
          <a:ln>
            <a:noFill/>
          </a:ln>
        </p:spPr>
      </p:pic>
      <p:pic>
        <p:nvPicPr>
          <p:cNvPr id="74" name="Google Shape;74;p15" title="IMG_20250819_171944.jpg"/>
          <p:cNvPicPr preferRelativeResize="0"/>
          <p:nvPr/>
        </p:nvPicPr>
        <p:blipFill>
          <a:blip r:embed="rId6">
            <a:alphaModFix/>
          </a:blip>
          <a:stretch>
            <a:fillRect/>
          </a:stretch>
        </p:blipFill>
        <p:spPr>
          <a:xfrm>
            <a:off x="3735950" y="1247825"/>
            <a:ext cx="2829059" cy="37285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title="Lukumato_pako.jpg"/>
          <p:cNvPicPr preferRelativeResize="0"/>
          <p:nvPr/>
        </p:nvPicPr>
        <p:blipFill>
          <a:blip r:embed="rId3">
            <a:alphaModFix/>
          </a:blip>
          <a:stretch>
            <a:fillRect/>
          </a:stretch>
        </p:blipFill>
        <p:spPr>
          <a:xfrm>
            <a:off x="5098801" y="0"/>
            <a:ext cx="4045200" cy="5143501"/>
          </a:xfrm>
          <a:prstGeom prst="rect">
            <a:avLst/>
          </a:prstGeom>
          <a:noFill/>
          <a:ln>
            <a:noFill/>
          </a:ln>
        </p:spPr>
      </p:pic>
      <p:sp>
        <p:nvSpPr>
          <p:cNvPr id="80" name="Google Shape;80;p16"/>
          <p:cNvSpPr txBox="1"/>
          <p:nvPr/>
        </p:nvSpPr>
        <p:spPr>
          <a:xfrm>
            <a:off x="324650" y="329700"/>
            <a:ext cx="4443600" cy="6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3800">
                <a:solidFill>
                  <a:schemeClr val="dk2"/>
                </a:solidFill>
                <a:latin typeface="Amatic SC"/>
                <a:ea typeface="Amatic SC"/>
                <a:cs typeface="Amatic SC"/>
                <a:sym typeface="Amatic SC"/>
              </a:rPr>
              <a:t>KOTONA: LUKULUOLASTO</a:t>
            </a:r>
            <a:endParaRPr sz="3800">
              <a:solidFill>
                <a:schemeClr val="dk2"/>
              </a:solidFill>
              <a:latin typeface="Amatic SC"/>
              <a:ea typeface="Amatic SC"/>
              <a:cs typeface="Amatic SC"/>
              <a:sym typeface="Amatic SC"/>
            </a:endParaRPr>
          </a:p>
          <a:p>
            <a:pPr marL="0" lvl="0" indent="0" algn="l" rtl="0">
              <a:spcBef>
                <a:spcPts val="0"/>
              </a:spcBef>
              <a:spcAft>
                <a:spcPts val="0"/>
              </a:spcAft>
              <a:buNone/>
            </a:pPr>
            <a:endParaRPr sz="18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fi" sz="1800">
                <a:solidFill>
                  <a:schemeClr val="dk2"/>
                </a:solidFill>
                <a:latin typeface="Source Code Pro"/>
                <a:ea typeface="Source Code Pro"/>
                <a:cs typeface="Source Code Pro"/>
                <a:sym typeface="Source Code Pro"/>
              </a:rPr>
              <a:t>Kotona sovitaan kuinka lukuluolasto suoritetaan ja kuinka lukemista kontrolloidaan. </a:t>
            </a:r>
            <a:endParaRPr sz="18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endParaRPr sz="1800">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fi" sz="1800">
                <a:solidFill>
                  <a:schemeClr val="dk2"/>
                </a:solidFill>
                <a:latin typeface="Source Code Pro"/>
                <a:ea typeface="Source Code Pro"/>
                <a:cs typeface="Source Code Pro"/>
                <a:sym typeface="Source Code Pro"/>
              </a:rPr>
              <a:t>Huoltaja ilmoittaa opettajalle, kun taikatavu on ansaittu.</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a:t>OPPIMISEN TUEN UUDISTUS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u="sng">
                <a:solidFill>
                  <a:schemeClr val="hlink"/>
                </a:solidFill>
                <a:hlinkClick r:id="rId3"/>
              </a:rPr>
              <a:t>JÄRJESTYSSÄÄNNÖT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lukuvuoden painopistealueet</a:t>
            </a:r>
            <a:endParaRPr/>
          </a:p>
        </p:txBody>
      </p:sp>
      <p:sp>
        <p:nvSpPr>
          <p:cNvPr id="96" name="Google Shape;96;p19"/>
          <p:cNvSpPr txBox="1">
            <a:spLocks noGrp="1"/>
          </p:cNvSpPr>
          <p:nvPr>
            <p:ph type="body" idx="1"/>
          </p:nvPr>
        </p:nvSpPr>
        <p:spPr>
          <a:xfrm>
            <a:off x="311700" y="1228675"/>
            <a:ext cx="8520600" cy="34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Siilinlahden koulun arvoja ovat YHTEISÖLLISYYS, TURVALLISUUS ja OSALLISUUS.</a:t>
            </a:r>
            <a:endParaRPr/>
          </a:p>
          <a:p>
            <a:pPr marL="0" lvl="0" indent="0" algn="l" rtl="0">
              <a:spcBef>
                <a:spcPts val="1200"/>
              </a:spcBef>
              <a:spcAft>
                <a:spcPts val="0"/>
              </a:spcAft>
              <a:buNone/>
            </a:pPr>
            <a:endParaRPr/>
          </a:p>
          <a:p>
            <a:pPr marL="0" lvl="0" indent="0" algn="l" rtl="0">
              <a:spcBef>
                <a:spcPts val="1200"/>
              </a:spcBef>
              <a:spcAft>
                <a:spcPts val="1200"/>
              </a:spcAft>
              <a:buNone/>
            </a:pPr>
            <a:r>
              <a:rPr lang="fi"/>
              <a:t>Lukuvuoden 2025-2026 teemana on uuden koulun toimintakulttuurin luominen sekä oppilaiden osallisuus. Lisäksi syyslukukaudella työskentelemme Siilinjärvi 100v. teeman ympärillä.</a:t>
            </a:r>
            <a:br>
              <a:rPr lang="fi"/>
            </a:br>
            <a:r>
              <a:rPr lang="fi"/>
              <a:t/>
            </a:r>
            <a:br>
              <a:rPr lang="fi"/>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OPETUSSUUNNITELMAT</a:t>
            </a:r>
            <a:endParaRPr/>
          </a:p>
        </p:txBody>
      </p:sp>
      <p:sp>
        <p:nvSpPr>
          <p:cNvPr id="102" name="Google Shape;102;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Siilinlahden koulun OPS PedaNetissä:</a:t>
            </a:r>
            <a:endParaRPr/>
          </a:p>
          <a:p>
            <a:pPr marL="0" lvl="0" indent="0" algn="l" rtl="0">
              <a:spcBef>
                <a:spcPts val="1200"/>
              </a:spcBef>
              <a:spcAft>
                <a:spcPts val="0"/>
              </a:spcAft>
              <a:buNone/>
            </a:pPr>
            <a:r>
              <a:rPr lang="fi" u="sng">
                <a:solidFill>
                  <a:schemeClr val="hlink"/>
                </a:solidFill>
                <a:hlinkClick r:id="rId3"/>
              </a:rPr>
              <a:t>https://peda.net/siilinjarvi/siilinlahden-koulu/sko2l</a:t>
            </a:r>
            <a:endParaRPr/>
          </a:p>
          <a:p>
            <a:pPr marL="0" lvl="0" indent="0" algn="l" rtl="0">
              <a:spcBef>
                <a:spcPts val="1200"/>
              </a:spcBef>
              <a:spcAft>
                <a:spcPts val="0"/>
              </a:spcAft>
              <a:buNone/>
            </a:pPr>
            <a:endParaRPr/>
          </a:p>
          <a:p>
            <a:pPr marL="0" lvl="0" indent="0" algn="l" rtl="0">
              <a:spcBef>
                <a:spcPts val="1200"/>
              </a:spcBef>
              <a:spcAft>
                <a:spcPts val="0"/>
              </a:spcAft>
              <a:buNone/>
            </a:pPr>
            <a:r>
              <a:rPr lang="fi"/>
              <a:t>Siilinjärven kunnan OPS:</a:t>
            </a:r>
            <a:br>
              <a:rPr lang="fi"/>
            </a:br>
            <a:r>
              <a:rPr lang="fi"/>
              <a:t/>
            </a:r>
            <a:br>
              <a:rPr lang="fi"/>
            </a:br>
            <a:r>
              <a:rPr lang="fi" u="sng">
                <a:solidFill>
                  <a:schemeClr val="hlink"/>
                </a:solidFill>
                <a:hlinkClick r:id="rId4"/>
              </a:rPr>
              <a:t>https://www.siilinjarvi.fi/kasvatus-ja-opetus/perusopetus/opetussuunnitelma/</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sz="5800"/>
              <a:t>oppilashuollon tervehdys</a:t>
            </a:r>
            <a:endParaRPr sz="5800"/>
          </a:p>
          <a:p>
            <a:pPr marL="0" lvl="0" indent="0" algn="ctr" rtl="0">
              <a:spcBef>
                <a:spcPts val="0"/>
              </a:spcBef>
              <a:spcAft>
                <a:spcPts val="0"/>
              </a:spcAft>
              <a:buNone/>
            </a:pPr>
            <a:endParaRPr/>
          </a:p>
          <a:p>
            <a:pPr marL="0" lvl="0" indent="0" algn="ctr" rtl="0">
              <a:spcBef>
                <a:spcPts val="0"/>
              </a:spcBef>
              <a:spcAft>
                <a:spcPts val="0"/>
              </a:spcAft>
              <a:buNone/>
            </a:pPr>
            <a:r>
              <a:rPr lang="fi" sz="1833" u="sng">
                <a:solidFill>
                  <a:schemeClr val="hlink"/>
                </a:solidFill>
                <a:hlinkClick r:id="rId3"/>
              </a:rPr>
              <a:t>https://www.youtube.com/watch?v=sWBzsjRs-Gg</a:t>
            </a:r>
            <a:endParaRPr sz="1833"/>
          </a:p>
          <a:p>
            <a:pPr marL="0" lvl="0" indent="0" algn="ctr" rtl="0">
              <a:spcBef>
                <a:spcPts val="0"/>
              </a:spcBef>
              <a:spcAft>
                <a:spcPts val="0"/>
              </a:spcAft>
              <a:buNone/>
            </a:pPr>
            <a:endParaRPr sz="1833"/>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Näytössä katseltava esitys (16:9)</PresentationFormat>
  <Paragraphs>95</Paragraphs>
  <Slides>23</Slides>
  <Notes>23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23</vt:i4>
      </vt:variant>
    </vt:vector>
  </HeadingPairs>
  <TitlesOfParts>
    <vt:vector size="27" baseType="lpstr">
      <vt:lpstr>Source Code Pro</vt:lpstr>
      <vt:lpstr>Arial</vt:lpstr>
      <vt:lpstr>Amatic SC</vt:lpstr>
      <vt:lpstr>Beach Day</vt:lpstr>
      <vt:lpstr>tervetuloa 3CD:n vanhempainiltaan</vt:lpstr>
      <vt:lpstr>TAIKAKOULUSTA</vt:lpstr>
      <vt:lpstr>PowerPoint-esitys</vt:lpstr>
      <vt:lpstr>PowerPoint-esitys</vt:lpstr>
      <vt:lpstr>OPPIMISEN TUEN UUDISTUS</vt:lpstr>
      <vt:lpstr>JÄRJESTYSSÄÄNNÖT</vt:lpstr>
      <vt:lpstr>lukuvuoden painopistealueet</vt:lpstr>
      <vt:lpstr>OPETUSSUUNNITELMAT</vt:lpstr>
      <vt:lpstr>oppilashuollon tervehdys  https://www.youtube.com/watch?v=sWBzsjRs-Gg </vt:lpstr>
      <vt:lpstr>Oppilashuollon väen yhteystiedot</vt:lpstr>
      <vt:lpstr>Sankaritoiminta sankarikoulussa  kiusaamis- ja ristiriitatilanteet siilinlahden koulussa</vt:lpstr>
      <vt:lpstr>Siirrytään oman opettajan johdolla luokkiin</vt:lpstr>
      <vt:lpstr>3C-luokassa</vt:lpstr>
      <vt:lpstr>OPETTAJASTA</vt:lpstr>
      <vt:lpstr>PowerPoint-esitys</vt:lpstr>
      <vt:lpstr>Minulle opettajana...</vt:lpstr>
      <vt:lpstr>KOULUPÄIVÄN AIKANA KAIKEN TEKEMISEN JA TOUHUN LÄHTÖKOHTANA ON, ETTÄ LAPSI KOKEE JA MYÖS TUNTEE, ETTÄ KOULUUN ON KIVA SEKÄ TURVALLINEN TULLA.TÄRKEÄÄ ON MYÖS ETTÄ HÄN KOKEE JA TUNTEE TULEVANSA NÄHDYKSI JA KUULLUKSI. </vt:lpstr>
      <vt:lpstr>3C-luokassa</vt:lpstr>
      <vt:lpstr>3C-luokan kuulumisia</vt:lpstr>
      <vt:lpstr>luokan käytänteet</vt:lpstr>
      <vt:lpstr>KOLMANNELLA LUOKALLA</vt:lpstr>
      <vt:lpstr>ARVIOINTI</vt:lpstr>
      <vt:lpstr>vapaa sana  kysyttävää? kommentoitavaa?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tervetuloa 3CD:n vanhempainiltaan</dc:title>
  <dc:creator>Satu Vartiainen</dc:creator>
  <cp:lastModifiedBy>Satu Vartiainen</cp:lastModifiedBy>
  <cp:revision>1</cp:revision>
  <dcterms:modified xsi:type="dcterms:W3CDTF">2025-08-26T14:02:46Z</dcterms:modified>
</cp:coreProperties>
</file>