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0" r:id="rId6"/>
    <p:sldId id="261" r:id="rId7"/>
    <p:sldId id="263" r:id="rId8"/>
    <p:sldId id="264" r:id="rId9"/>
    <p:sldId id="259" r:id="rId10"/>
    <p:sldId id="262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5586B8-D05B-49C5-80E0-255ADA059BC9}" v="1558" dt="2023-02-26T08:43:31.077"/>
    <p1510:client id="{E1E8BDEF-0F0B-4AB3-45D7-1FC15E541322}" v="792" dt="2023-02-26T18:20:23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26.2.2023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D7tQ52dY4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GoWLWS4-k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sijaturvakotienliitto.fi/violary/wp-content/uploads/sites/31/2020/03/MSNY-opaskirja_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Seksuaalikasvatustunti 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7F8CE-05E7-3EC4-3AA5-CCD4D0DF1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Dogs on Tinder -video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B3148-3DC0-3395-446F-126CB51BF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  <a:hlinkClick r:id="rId2"/>
              </a:rPr>
              <a:t>(88) DOGS ON TINDER - Topi the Corgi - YouTube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91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05B8D-9A0D-F55C-828B-0654D5734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Tea and consent  -video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61003-4E93-6EA1-85DA-35B0C589F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  <a:hlinkClick r:id="rId2"/>
              </a:rPr>
              <a:t>(88) Tea Consent (Clean) - YouTube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59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7C1AF-ED48-0849-8B4F-034A76837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Pohdintaa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ryhmissä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026A3-6FF7-A6E2-AB88-45EA9F6D5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>
                <a:cs typeface="Calibri" panose="020F0502020204030204"/>
              </a:rPr>
              <a:t>Jakaudutaan</a:t>
            </a:r>
            <a:r>
              <a:rPr lang="en-US" dirty="0">
                <a:cs typeface="Calibri" panose="020F0502020204030204"/>
              </a:rPr>
              <a:t> 3-4 </a:t>
            </a:r>
            <a:r>
              <a:rPr lang="en-US" dirty="0" err="1">
                <a:cs typeface="Calibri" panose="020F0502020204030204"/>
              </a:rPr>
              <a:t>hengen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ryhmiin</a:t>
            </a:r>
            <a:endParaRPr lang="en-US" dirty="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>
                <a:cs typeface="Calibri" panose="020F0502020204030204"/>
              </a:rPr>
              <a:t>Kukin </a:t>
            </a:r>
            <a:r>
              <a:rPr lang="en-US" dirty="0" err="1">
                <a:cs typeface="Calibri" panose="020F0502020204030204"/>
              </a:rPr>
              <a:t>ryhmä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saa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yhden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tapausesimerkin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työstettäväksi</a:t>
            </a:r>
            <a:endParaRPr lang="en-US" dirty="0"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dirty="0" err="1">
                <a:cs typeface="Calibri" panose="020F0502020204030204"/>
              </a:rPr>
              <a:t>Lukekaa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teksti</a:t>
            </a:r>
            <a:r>
              <a:rPr lang="en-US" dirty="0">
                <a:cs typeface="Calibri" panose="020F0502020204030204"/>
              </a:rPr>
              <a:t> ja </a:t>
            </a:r>
            <a:r>
              <a:rPr lang="en-US" dirty="0" err="1">
                <a:cs typeface="Calibri" panose="020F0502020204030204"/>
              </a:rPr>
              <a:t>vastatkaa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kysymyksiin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yhdessä</a:t>
            </a:r>
            <a:r>
              <a:rPr lang="en-US" dirty="0">
                <a:cs typeface="Calibri" panose="020F0502020204030204"/>
              </a:rPr>
              <a:t>. </a:t>
            </a:r>
            <a:r>
              <a:rPr lang="en-US" dirty="0" err="1">
                <a:cs typeface="Calibri" panose="020F0502020204030204"/>
              </a:rPr>
              <a:t>Kirjata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voi</a:t>
            </a:r>
            <a:r>
              <a:rPr lang="en-US" dirty="0">
                <a:cs typeface="Calibri" panose="020F0502020204030204"/>
              </a:rPr>
              <a:t>, </a:t>
            </a:r>
            <a:r>
              <a:rPr lang="en-US" dirty="0" err="1">
                <a:cs typeface="Calibri" panose="020F0502020204030204"/>
              </a:rPr>
              <a:t>jos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haluaa</a:t>
            </a:r>
            <a:r>
              <a:rPr lang="en-US" dirty="0">
                <a:cs typeface="Calibri" panose="020F0502020204030204"/>
              </a:rPr>
              <a:t>. </a:t>
            </a:r>
            <a:r>
              <a:rPr lang="en-US" dirty="0" err="1">
                <a:cs typeface="Calibri" panose="020F0502020204030204"/>
              </a:rPr>
              <a:t>Jokainen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tapausesimerkki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käydään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lopuksi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yhdessä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läpi</a:t>
            </a:r>
            <a:r>
              <a:rPr lang="en-US" dirty="0">
                <a:cs typeface="Calibri" panose="020F0502020204030204"/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err="1">
                <a:cs typeface="Calibri" panose="020F0502020204030204"/>
              </a:rPr>
              <a:t>Aikaa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tehtävään</a:t>
            </a:r>
            <a:r>
              <a:rPr lang="en-US" dirty="0">
                <a:cs typeface="Calibri" panose="020F0502020204030204"/>
              </a:rPr>
              <a:t> on 15 </a:t>
            </a:r>
            <a:r>
              <a:rPr lang="en-US" dirty="0" err="1">
                <a:cs typeface="Calibri" panose="020F0502020204030204"/>
              </a:rPr>
              <a:t>minuuttia</a:t>
            </a:r>
            <a:r>
              <a:rPr lang="en-US" dirty="0">
                <a:cs typeface="Calibri" panose="020F0502020204030204"/>
              </a:rPr>
              <a:t>?</a:t>
            </a:r>
          </a:p>
          <a:p>
            <a:pPr marL="514350" indent="-514350">
              <a:buAutoNum type="arabicPeriod"/>
            </a:pPr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 err="1">
                <a:cs typeface="Calibri" panose="020F0502020204030204"/>
              </a:rPr>
              <a:t>Tapausjäsennysten</a:t>
            </a:r>
            <a:r>
              <a:rPr lang="en-US" dirty="0">
                <a:cs typeface="Calibri" panose="020F0502020204030204"/>
              </a:rPr>
              <a:t> </a:t>
            </a:r>
            <a:r>
              <a:rPr lang="en-US" dirty="0" err="1">
                <a:cs typeface="Calibri" panose="020F0502020204030204"/>
              </a:rPr>
              <a:t>lähde</a:t>
            </a:r>
            <a:r>
              <a:rPr lang="en-US" dirty="0">
                <a:cs typeface="Calibri" panose="020F0502020204030204"/>
              </a:rPr>
              <a:t>: </a:t>
            </a:r>
            <a:r>
              <a:rPr lang="en-US" dirty="0">
                <a:ea typeface="+mn-lt"/>
                <a:cs typeface="+mn-lt"/>
                <a:hlinkClick r:id="rId2"/>
              </a:rPr>
              <a:t>MSNY-opaskirja_.pdf (ensijaturvakotienliitto.fi)</a:t>
            </a:r>
            <a:endParaRPr lang="en-US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US" dirty="0">
                <a:cs typeface="Calibri" panose="020F0502020204030204"/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1410220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C663-18C2-DCA3-1C89-66D312F17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2954"/>
          </a:xfrm>
        </p:spPr>
        <p:txBody>
          <a:bodyPr/>
          <a:lstStyle/>
          <a:p>
            <a:r>
              <a:rPr lang="en-US" dirty="0" err="1">
                <a:cs typeface="Calibri Light"/>
              </a:rPr>
              <a:t>Jarkon</a:t>
            </a:r>
            <a:r>
              <a:rPr lang="en-US" dirty="0">
                <a:cs typeface="Calibri Light"/>
              </a:rPr>
              <a:t> </a:t>
            </a:r>
            <a:r>
              <a:rPr lang="en-US" dirty="0" err="1">
                <a:cs typeface="Calibri Light"/>
              </a:rPr>
              <a:t>tilanne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C8885-A76E-CF13-7E3C-D73969171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2406"/>
            <a:ext cx="10515600" cy="48345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latin typeface="Arial Nova"/>
                <a:ea typeface="+mn-lt"/>
                <a:cs typeface="+mn-lt"/>
              </a:rPr>
              <a:t>”Mulla on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yks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kaveri</a:t>
            </a:r>
            <a:r>
              <a:rPr lang="en-US" sz="1600" dirty="0">
                <a:latin typeface="Arial Nova"/>
                <a:ea typeface="+mn-lt"/>
                <a:cs typeface="+mn-lt"/>
              </a:rPr>
              <a:t> Saska.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Sillä</a:t>
            </a:r>
            <a:r>
              <a:rPr lang="en-US" sz="1600" dirty="0">
                <a:latin typeface="Arial Nova"/>
                <a:ea typeface="+mn-lt"/>
                <a:cs typeface="+mn-lt"/>
              </a:rPr>
              <a:t> on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ollu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viime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aikoina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jotain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säätöö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meidän</a:t>
            </a:r>
            <a:r>
              <a:rPr lang="en-US" sz="1600" dirty="0">
                <a:latin typeface="Arial Nova"/>
                <a:ea typeface="+mn-lt"/>
                <a:cs typeface="+mn-lt"/>
              </a:rPr>
              <a:t> 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yhteisen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kaverin</a:t>
            </a:r>
            <a:r>
              <a:rPr lang="en-US" sz="1600" dirty="0">
                <a:latin typeface="Arial Nova"/>
                <a:ea typeface="+mn-lt"/>
                <a:cs typeface="+mn-lt"/>
              </a:rPr>
              <a:t> Annin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kans.</a:t>
            </a:r>
            <a:r>
              <a:rPr lang="en-US" sz="1600" dirty="0">
                <a:latin typeface="Arial Nova"/>
                <a:ea typeface="+mn-lt"/>
                <a:cs typeface="+mn-lt"/>
              </a:rPr>
              <a:t> Ne on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molemmat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mulle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hyvii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kavereita</a:t>
            </a:r>
            <a:r>
              <a:rPr lang="en-US" sz="1600" dirty="0">
                <a:latin typeface="Arial Nova"/>
                <a:ea typeface="+mn-lt"/>
                <a:cs typeface="+mn-lt"/>
              </a:rPr>
              <a:t>. Mut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mulla</a:t>
            </a:r>
            <a:r>
              <a:rPr lang="en-US" sz="1600" dirty="0">
                <a:latin typeface="Arial Nova"/>
                <a:ea typeface="+mn-lt"/>
                <a:cs typeface="+mn-lt"/>
              </a:rPr>
              <a:t> on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nyt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vaa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vähä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outo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tilanne</a:t>
            </a:r>
            <a:r>
              <a:rPr lang="en-US" sz="1600" dirty="0">
                <a:latin typeface="Arial Nova"/>
                <a:ea typeface="+mn-lt"/>
                <a:cs typeface="+mn-lt"/>
              </a:rPr>
              <a:t>. Eilen Saska 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siis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pisti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mulle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whatsappissa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viestiä</a:t>
            </a:r>
            <a:r>
              <a:rPr lang="en-US" sz="1600" dirty="0">
                <a:latin typeface="Arial Nova"/>
                <a:ea typeface="+mn-lt"/>
                <a:cs typeface="+mn-lt"/>
              </a:rPr>
              <a:t> ja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kysyi</a:t>
            </a:r>
            <a:r>
              <a:rPr lang="en-US" sz="1600" dirty="0">
                <a:latin typeface="Arial Nova"/>
                <a:ea typeface="+mn-lt"/>
                <a:cs typeface="+mn-lt"/>
              </a:rPr>
              <a:t> et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haluunko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nähä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jotain</a:t>
            </a:r>
            <a:r>
              <a:rPr lang="en-US" sz="1600" dirty="0">
                <a:latin typeface="Arial Nova"/>
                <a:ea typeface="+mn-lt"/>
                <a:cs typeface="+mn-lt"/>
              </a:rPr>
              <a:t>. Olin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600" dirty="0">
                <a:latin typeface="Arial Nova"/>
                <a:ea typeface="+mn-lt"/>
                <a:cs typeface="+mn-lt"/>
              </a:rPr>
              <a:t> et ”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joo</a:t>
            </a:r>
            <a:r>
              <a:rPr lang="en-US" sz="1600" dirty="0">
                <a:latin typeface="Arial Nova"/>
                <a:ea typeface="+mn-lt"/>
                <a:cs typeface="+mn-lt"/>
              </a:rPr>
              <a:t>?”. No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sieltä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tuli</a:t>
            </a:r>
            <a:r>
              <a:rPr lang="en-US" sz="1600" dirty="0">
                <a:latin typeface="Arial Nova"/>
                <a:ea typeface="+mn-lt"/>
                <a:cs typeface="+mn-lt"/>
              </a:rPr>
              <a:t> sit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kuva</a:t>
            </a:r>
            <a:r>
              <a:rPr lang="en-US" sz="1600" dirty="0">
                <a:latin typeface="Arial Nova"/>
                <a:ea typeface="+mn-lt"/>
                <a:cs typeface="+mn-lt"/>
              </a:rPr>
              <a:t>,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missä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näky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jonkun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tytön</a:t>
            </a:r>
            <a:r>
              <a:rPr lang="en-US" sz="1600" dirty="0">
                <a:latin typeface="Arial Nova"/>
                <a:ea typeface="+mn-lt"/>
                <a:cs typeface="+mn-lt"/>
              </a:rPr>
              <a:t> perse.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Vastasin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sille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600" dirty="0">
                <a:latin typeface="Arial Nova"/>
                <a:ea typeface="+mn-lt"/>
                <a:cs typeface="+mn-lt"/>
              </a:rPr>
              <a:t>, et ”ok :D”. Saska 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alko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selittää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jotain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juttuu</a:t>
            </a:r>
            <a:r>
              <a:rPr lang="en-US" sz="1600" dirty="0">
                <a:latin typeface="Arial Nova"/>
                <a:ea typeface="+mn-lt"/>
                <a:cs typeface="+mn-lt"/>
              </a:rPr>
              <a:t> et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miten</a:t>
            </a:r>
            <a:r>
              <a:rPr lang="en-US" sz="1600" dirty="0">
                <a:latin typeface="Arial Nova"/>
                <a:ea typeface="+mn-lt"/>
                <a:cs typeface="+mn-lt"/>
              </a:rPr>
              <a:t> se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oli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saanu</a:t>
            </a:r>
            <a:r>
              <a:rPr lang="en-US" sz="1600" dirty="0">
                <a:latin typeface="Arial Nova"/>
                <a:ea typeface="+mn-lt"/>
                <a:cs typeface="+mn-lt"/>
              </a:rPr>
              <a:t> Annin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suostuteltua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lähettään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itestään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kuvia</a:t>
            </a:r>
            <a:r>
              <a:rPr lang="en-US" sz="1600" dirty="0">
                <a:latin typeface="Arial Nova"/>
                <a:ea typeface="+mn-lt"/>
                <a:cs typeface="+mn-lt"/>
              </a:rPr>
              <a:t> ja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kysy</a:t>
            </a:r>
            <a:r>
              <a:rPr lang="en-US" sz="1600" dirty="0">
                <a:latin typeface="Arial Nova"/>
                <a:ea typeface="+mn-lt"/>
                <a:cs typeface="+mn-lt"/>
              </a:rPr>
              <a:t> et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haluunko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nähä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lisää</a:t>
            </a:r>
            <a:r>
              <a:rPr lang="en-US" sz="1600" dirty="0">
                <a:latin typeface="Arial Nova"/>
                <a:ea typeface="+mn-lt"/>
                <a:cs typeface="+mn-lt"/>
              </a:rPr>
              <a:t>. Olin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600" dirty="0">
                <a:latin typeface="Arial Nova"/>
                <a:ea typeface="+mn-lt"/>
                <a:cs typeface="+mn-lt"/>
              </a:rPr>
              <a:t> et ”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ööö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en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oikeestaa</a:t>
            </a:r>
            <a:r>
              <a:rPr lang="en-US" sz="1600" dirty="0">
                <a:latin typeface="Arial Nova"/>
                <a:ea typeface="+mn-lt"/>
                <a:cs typeface="+mn-lt"/>
              </a:rPr>
              <a:t>.”. En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nyt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tiiä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mitä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pitäis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tehä</a:t>
            </a:r>
            <a:r>
              <a:rPr lang="en-US" sz="1600" dirty="0">
                <a:latin typeface="Arial Nova"/>
                <a:ea typeface="+mn-lt"/>
                <a:cs typeface="+mn-lt"/>
              </a:rPr>
              <a:t>.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Sanonko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Annille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vai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annanko</a:t>
            </a:r>
            <a:r>
              <a:rPr lang="en-US" sz="1600" dirty="0">
                <a:latin typeface="Arial Nova"/>
                <a:ea typeface="+mn-lt"/>
                <a:cs typeface="+mn-lt"/>
              </a:rPr>
              <a:t> olla. On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vaa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vähä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outoo</a:t>
            </a:r>
            <a:r>
              <a:rPr lang="en-US" sz="1600" dirty="0">
                <a:latin typeface="Arial Nova"/>
                <a:ea typeface="+mn-lt"/>
                <a:cs typeface="+mn-lt"/>
              </a:rPr>
              <a:t>,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että</a:t>
            </a:r>
            <a:r>
              <a:rPr lang="en-US" sz="1600" dirty="0">
                <a:latin typeface="Arial Nova"/>
                <a:ea typeface="+mn-lt"/>
                <a:cs typeface="+mn-lt"/>
              </a:rPr>
              <a:t> Saska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laittelee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mulle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siit</a:t>
            </a:r>
            <a:r>
              <a:rPr lang="en-US" sz="1600" dirty="0">
                <a:latin typeface="Arial Nova"/>
                <a:ea typeface="+mn-lt"/>
                <a:cs typeface="+mn-lt"/>
              </a:rPr>
              <a:t> </a:t>
            </a:r>
            <a:r>
              <a:rPr lang="en-US" sz="1600" dirty="0" err="1">
                <a:latin typeface="Arial Nova"/>
                <a:ea typeface="+mn-lt"/>
                <a:cs typeface="+mn-lt"/>
              </a:rPr>
              <a:t>alastonkuvii</a:t>
            </a:r>
            <a:r>
              <a:rPr lang="en-US" sz="1600" dirty="0">
                <a:latin typeface="Arial Nova"/>
                <a:ea typeface="+mn-lt"/>
                <a:cs typeface="+mn-lt"/>
              </a:rPr>
              <a:t>.”</a:t>
            </a:r>
            <a:endParaRPr lang="en-US"/>
          </a:p>
          <a:p>
            <a:pPr marL="0" indent="0">
              <a:lnSpc>
                <a:spcPct val="100000"/>
              </a:lnSpc>
              <a:buNone/>
            </a:pPr>
            <a:endParaRPr lang="en-US" sz="1600" dirty="0">
              <a:latin typeface="Arial Nova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err="1">
                <a:latin typeface="Arial Nova"/>
                <a:cs typeface="Calibri"/>
              </a:rPr>
              <a:t>Voisiko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tilanne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tapahtua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oikeasti</a:t>
            </a:r>
            <a:r>
              <a:rPr lang="en-US" sz="1600" dirty="0">
                <a:latin typeface="Arial Nova"/>
                <a:cs typeface="Calibri"/>
              </a:rPr>
              <a:t>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err="1">
                <a:latin typeface="Arial Nova"/>
                <a:cs typeface="Calibri"/>
              </a:rPr>
              <a:t>Miltä</a:t>
            </a:r>
            <a:r>
              <a:rPr lang="en-US" sz="1600" dirty="0">
                <a:latin typeface="Arial Nova"/>
                <a:cs typeface="Calibri"/>
              </a:rPr>
              <a:t> </a:t>
            </a:r>
            <a:r>
              <a:rPr lang="en-US" sz="1600" dirty="0" err="1">
                <a:latin typeface="Arial Nova"/>
                <a:cs typeface="Calibri"/>
              </a:rPr>
              <a:t>tilanne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voisi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tuntua</a:t>
            </a:r>
            <a:r>
              <a:rPr lang="en-US" sz="1600" dirty="0">
                <a:latin typeface="Arial Nova"/>
                <a:cs typeface="Calibri"/>
              </a:rPr>
              <a:t> </a:t>
            </a:r>
            <a:r>
              <a:rPr lang="en-US" sz="1600" dirty="0" err="1">
                <a:latin typeface="Arial Nova"/>
                <a:cs typeface="Calibri"/>
              </a:rPr>
              <a:t>voisi</a:t>
            </a:r>
            <a:r>
              <a:rPr lang="en-US" sz="1600" dirty="0">
                <a:latin typeface="Arial Nova"/>
                <a:cs typeface="Calibri"/>
              </a:rPr>
              <a:t> </a:t>
            </a:r>
            <a:r>
              <a:rPr lang="en-US" sz="1600" dirty="0" err="1">
                <a:latin typeface="Arial Nova"/>
                <a:cs typeface="Calibri"/>
              </a:rPr>
              <a:t>tuntua</a:t>
            </a:r>
            <a:r>
              <a:rPr lang="en-US" sz="1600" dirty="0">
                <a:latin typeface="Arial Nova"/>
                <a:cs typeface="Calibri"/>
              </a:rPr>
              <a:t> Jarkosta? </a:t>
            </a:r>
            <a:r>
              <a:rPr lang="en-US" sz="1600" dirty="0" err="1">
                <a:latin typeface="Arial Nova"/>
                <a:cs typeface="Calibri"/>
              </a:rPr>
              <a:t>Entä</a:t>
            </a:r>
            <a:r>
              <a:rPr lang="en-US" sz="1600" dirty="0">
                <a:latin typeface="Arial Nova"/>
                <a:cs typeface="Calibri"/>
              </a:rPr>
              <a:t> </a:t>
            </a:r>
            <a:r>
              <a:rPr lang="en-US" sz="1600" dirty="0" err="1">
                <a:latin typeface="Arial Nova"/>
                <a:cs typeface="Calibri"/>
              </a:rPr>
              <a:t>Saskasta</a:t>
            </a:r>
            <a:r>
              <a:rPr lang="en-US" sz="1600" dirty="0">
                <a:latin typeface="Arial Nova"/>
                <a:cs typeface="Calibri"/>
              </a:rPr>
              <a:t>? </a:t>
            </a:r>
            <a:r>
              <a:rPr lang="en-US" sz="1600" dirty="0" err="1">
                <a:latin typeface="Arial Nova"/>
                <a:cs typeface="Calibri"/>
              </a:rPr>
              <a:t>Annista</a:t>
            </a:r>
            <a:r>
              <a:rPr lang="en-US" sz="1600" dirty="0">
                <a:latin typeface="Arial Nova"/>
                <a:cs typeface="Calibri"/>
              </a:rPr>
              <a:t>? 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 err="1">
                <a:latin typeface="Arial Nova"/>
                <a:cs typeface="Calibri"/>
              </a:rPr>
              <a:t>Mikä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menee</a:t>
            </a:r>
            <a:r>
              <a:rPr lang="en-US" sz="1600" dirty="0">
                <a:latin typeface="Arial Nova"/>
                <a:cs typeface="Calibri"/>
              </a:rPr>
              <a:t> </a:t>
            </a:r>
            <a:r>
              <a:rPr lang="en-US" sz="1600" dirty="0" err="1">
                <a:latin typeface="Arial Nova"/>
                <a:cs typeface="Calibri"/>
              </a:rPr>
              <a:t>mönkään</a:t>
            </a:r>
            <a:r>
              <a:rPr lang="en-US" sz="1600" dirty="0">
                <a:latin typeface="Arial Nova"/>
                <a:cs typeface="Calibri"/>
              </a:rPr>
              <a:t> ja </a:t>
            </a:r>
            <a:r>
              <a:rPr lang="en-US" sz="1600" dirty="0" err="1">
                <a:latin typeface="Arial Nova"/>
                <a:cs typeface="Calibri"/>
              </a:rPr>
              <a:t>kenellä</a:t>
            </a:r>
            <a:r>
              <a:rPr lang="en-US" sz="1600" dirty="0">
                <a:latin typeface="Arial Nova"/>
                <a:cs typeface="Calibri"/>
              </a:rPr>
              <a:t>? Onko </a:t>
            </a:r>
            <a:r>
              <a:rPr lang="en-US" sz="1600" dirty="0" err="1">
                <a:latin typeface="Arial Nova"/>
                <a:cs typeface="Calibri"/>
              </a:rPr>
              <a:t>tilanteessa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tapahtunut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rikos</a:t>
            </a:r>
            <a:r>
              <a:rPr lang="en-US" sz="1600" dirty="0">
                <a:latin typeface="Arial Nova"/>
                <a:cs typeface="Calibri"/>
              </a:rPr>
              <a:t>? </a:t>
            </a:r>
            <a:r>
              <a:rPr lang="en-US" sz="1600" dirty="0" err="1">
                <a:latin typeface="Arial Nova"/>
                <a:cs typeface="Calibri"/>
              </a:rPr>
              <a:t>Mitä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olisi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kannattanut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tehdä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toisin</a:t>
            </a:r>
            <a:r>
              <a:rPr lang="en-US" sz="1600" dirty="0">
                <a:latin typeface="Arial Nova"/>
                <a:cs typeface="Calibri"/>
              </a:rPr>
              <a:t>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Arial Nova"/>
                <a:cs typeface="Calibri"/>
              </a:rPr>
              <a:t>Miten </a:t>
            </a:r>
            <a:r>
              <a:rPr lang="en-US" sz="1600" dirty="0" err="1">
                <a:latin typeface="Arial Nova"/>
                <a:cs typeface="Calibri"/>
              </a:rPr>
              <a:t>Jarkon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kannattaisi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toimia</a:t>
            </a:r>
            <a:r>
              <a:rPr lang="en-US" sz="1600" dirty="0">
                <a:latin typeface="Arial Nova"/>
                <a:cs typeface="Calibri"/>
              </a:rPr>
              <a:t>?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Arial Nova"/>
                <a:cs typeface="Calibri"/>
              </a:rPr>
              <a:t>Voiko </a:t>
            </a:r>
            <a:r>
              <a:rPr lang="en-US" sz="1600" dirty="0" err="1">
                <a:latin typeface="Arial Nova"/>
                <a:cs typeface="Calibri"/>
              </a:rPr>
              <a:t>hän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kysyä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neuvoa</a:t>
            </a:r>
            <a:r>
              <a:rPr lang="en-US" sz="1600" dirty="0">
                <a:latin typeface="Arial Nova"/>
                <a:cs typeface="Calibri"/>
              </a:rPr>
              <a:t> tai </a:t>
            </a:r>
            <a:r>
              <a:rPr lang="en-US" sz="1600" dirty="0" err="1">
                <a:latin typeface="Arial Nova"/>
                <a:cs typeface="Calibri"/>
              </a:rPr>
              <a:t>saada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apua</a:t>
            </a:r>
            <a:r>
              <a:rPr lang="en-US" sz="1600" dirty="0">
                <a:latin typeface="Arial Nova"/>
                <a:cs typeface="Calibri"/>
              </a:rPr>
              <a:t> </a:t>
            </a:r>
            <a:r>
              <a:rPr lang="en-US" sz="1600" dirty="0" err="1">
                <a:latin typeface="Arial Nova"/>
                <a:cs typeface="Calibri"/>
              </a:rPr>
              <a:t>jostakin</a:t>
            </a:r>
            <a:r>
              <a:rPr lang="en-US" sz="1600" dirty="0">
                <a:latin typeface="Arial Nova"/>
                <a:cs typeface="Calibri"/>
              </a:rPr>
              <a:t>? </a:t>
            </a:r>
            <a:endParaRPr lang="en-US"/>
          </a:p>
          <a:p>
            <a:pPr marL="0" indent="0">
              <a:lnSpc>
                <a:spcPct val="100000"/>
              </a:lnSpc>
              <a:buNone/>
            </a:pPr>
            <a:endParaRPr lang="en-US" sz="1600" dirty="0">
              <a:latin typeface="Arial Nov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8163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8CCBF-30AF-BBA3-4B0D-A6D1BF530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246"/>
          </a:xfrm>
        </p:spPr>
        <p:txBody>
          <a:bodyPr/>
          <a:lstStyle/>
          <a:p>
            <a:r>
              <a:rPr lang="en-US" dirty="0" err="1">
                <a:cs typeface="Calibri Light"/>
              </a:rPr>
              <a:t>Minnan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tilanne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6CDC6-6FC2-ACEE-6A20-626022265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5040"/>
            <a:ext cx="10515600" cy="513192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en-US" sz="1400" dirty="0">
                <a:latin typeface="Arial Nova"/>
                <a:ea typeface="+mn-lt"/>
                <a:cs typeface="+mn-lt"/>
              </a:rPr>
              <a:t>”Mua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vähän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mietityttää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yks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juttu</a:t>
            </a:r>
            <a:r>
              <a:rPr lang="en-US" sz="1400" dirty="0">
                <a:latin typeface="Arial Nova"/>
                <a:ea typeface="+mn-lt"/>
                <a:cs typeface="+mn-lt"/>
              </a:rPr>
              <a:t>. Oon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seurustellut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nyt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puolisen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vuotta</a:t>
            </a:r>
            <a:r>
              <a:rPr lang="en-US" sz="1400" dirty="0">
                <a:latin typeface="Arial Nova"/>
                <a:ea typeface="+mn-lt"/>
                <a:cs typeface="+mn-lt"/>
              </a:rPr>
              <a:t>. Aleksi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vähän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vanhempi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asuu</a:t>
            </a:r>
            <a:r>
              <a:rPr lang="en-US" sz="1400" dirty="0">
                <a:latin typeface="Arial Nova"/>
                <a:ea typeface="+mn-lt"/>
                <a:cs typeface="+mn-lt"/>
              </a:rPr>
              <a:t> jo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omillaan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sekä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käy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töissä</a:t>
            </a:r>
            <a:r>
              <a:rPr lang="en-US" sz="1400" dirty="0">
                <a:latin typeface="Arial Nova"/>
                <a:ea typeface="+mn-lt"/>
                <a:cs typeface="+mn-lt"/>
              </a:rPr>
              <a:t>. Selvin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päin</a:t>
            </a:r>
            <a:r>
              <a:rPr lang="en-US" sz="1400" dirty="0">
                <a:latin typeface="Arial Nova"/>
                <a:ea typeface="+mn-lt"/>
                <a:cs typeface="+mn-lt"/>
              </a:rPr>
              <a:t> se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huomaavainen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kiltti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kohtaan</a:t>
            </a:r>
            <a:r>
              <a:rPr lang="en-US" sz="1400" dirty="0">
                <a:latin typeface="Arial Nova"/>
                <a:ea typeface="+mn-lt"/>
                <a:cs typeface="+mn-lt"/>
              </a:rPr>
              <a:t>. Mutta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juodessaan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muuttuu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ihan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eri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tyypiksi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Esim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viime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viikonlopun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bileissä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alko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yhtäkkiä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porukassa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kommentoimaan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sanomisia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Tyylin</a:t>
            </a:r>
            <a:r>
              <a:rPr lang="en-US" sz="1400" dirty="0">
                <a:latin typeface="Arial Nova"/>
                <a:ea typeface="+mn-lt"/>
                <a:cs typeface="+mn-lt"/>
              </a:rPr>
              <a:t> et ”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ooppa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hiljaa</a:t>
            </a:r>
            <a:r>
              <a:rPr lang="en-US" sz="1400" dirty="0">
                <a:latin typeface="Arial Nova"/>
                <a:ea typeface="+mn-lt"/>
                <a:cs typeface="+mn-lt"/>
              </a:rPr>
              <a:t>” tai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naureskeli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kaikelle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sanoin</a:t>
            </a:r>
            <a:r>
              <a:rPr lang="en-US" sz="1400" dirty="0">
                <a:latin typeface="Arial Nova"/>
                <a:ea typeface="+mn-lt"/>
                <a:cs typeface="+mn-lt"/>
              </a:rPr>
              <a:t>. Muut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varmaan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ajatteli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että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vitsi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semmosta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meidän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välistä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huumoria</a:t>
            </a:r>
            <a:r>
              <a:rPr lang="en-US" sz="1400" dirty="0">
                <a:latin typeface="Arial Nova"/>
                <a:ea typeface="+mn-lt"/>
                <a:cs typeface="+mn-lt"/>
              </a:rPr>
              <a:t>. Mulle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siitä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paha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mieli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yritin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vältellä</a:t>
            </a:r>
            <a:r>
              <a:rPr lang="en-US" sz="1400" dirty="0">
                <a:latin typeface="Arial Nova"/>
                <a:ea typeface="+mn-lt"/>
                <a:cs typeface="+mn-lt"/>
              </a:rPr>
              <a:t> Aleksia 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loppuillan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Aattelin</a:t>
            </a:r>
            <a:r>
              <a:rPr lang="en-US" sz="1400" dirty="0">
                <a:latin typeface="Arial Nova"/>
                <a:ea typeface="+mn-lt"/>
                <a:cs typeface="+mn-lt"/>
              </a:rPr>
              <a:t> et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olis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parempi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jottei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tilanne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paisuis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enää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Jossain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vaiheessa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iltaa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pyytämään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anteeks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käytöstään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sai</a:t>
            </a:r>
            <a:r>
              <a:rPr lang="en-US" sz="1400" dirty="0">
                <a:latin typeface="Arial Nova"/>
                <a:ea typeface="+mn-lt"/>
                <a:cs typeface="+mn-lt"/>
              </a:rPr>
              <a:t> mut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lähtemään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mukaansa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luo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Kaikki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hyvin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matkalla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aattelin</a:t>
            </a:r>
            <a:r>
              <a:rPr lang="en-US" sz="1400" dirty="0">
                <a:latin typeface="Arial Nova"/>
                <a:ea typeface="+mn-lt"/>
                <a:cs typeface="+mn-lt"/>
              </a:rPr>
              <a:t> et,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ehkä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joku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humalan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aiheuttama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mielentila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Aleksin</a:t>
            </a:r>
            <a:r>
              <a:rPr lang="en-US" sz="1400" dirty="0">
                <a:latin typeface="Arial Nova"/>
                <a:ea typeface="+mn-lt"/>
                <a:cs typeface="+mn-lt"/>
              </a:rPr>
              <a:t> 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luona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otin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kenkiini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jalasta</a:t>
            </a:r>
            <a:r>
              <a:rPr lang="en-US" sz="1400" dirty="0">
                <a:latin typeface="Arial Nova"/>
                <a:ea typeface="+mn-lt"/>
                <a:cs typeface="+mn-lt"/>
              </a:rPr>
              <a:t>,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yhtäkkiä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tönäs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aika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pahasti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alko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huutaa</a:t>
            </a:r>
            <a:r>
              <a:rPr lang="en-US" sz="1400" dirty="0">
                <a:latin typeface="Arial Nova"/>
                <a:ea typeface="+mn-lt"/>
                <a:cs typeface="+mn-lt"/>
              </a:rPr>
              <a:t> et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miksen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ollu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hiljaa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kun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käski</a:t>
            </a:r>
            <a:r>
              <a:rPr lang="en-US" sz="1400" dirty="0">
                <a:latin typeface="Arial Nova"/>
                <a:ea typeface="+mn-lt"/>
                <a:cs typeface="+mn-lt"/>
              </a:rPr>
              <a:t>.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raivos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tuuppi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mua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pelkäsin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ihan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hirveesti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että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oikeesti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satuttaa</a:t>
            </a:r>
            <a:r>
              <a:rPr lang="en-US" sz="1400" dirty="0">
                <a:latin typeface="Arial Nova"/>
                <a:ea typeface="+mn-lt"/>
                <a:cs typeface="+mn-lt"/>
              </a:rPr>
              <a:t>. Sain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sit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rauhoteltua</a:t>
            </a:r>
            <a:r>
              <a:rPr lang="en-US" sz="1400" dirty="0">
                <a:latin typeface="Arial Nova"/>
                <a:ea typeface="+mn-lt"/>
                <a:cs typeface="+mn-lt"/>
              </a:rPr>
              <a:t> ja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nukahtikin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äkkiä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Aamulla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taas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oma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itsensä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väitti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ettei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muista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illalla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tapahtu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Eikä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tää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oo</a:t>
            </a:r>
            <a:r>
              <a:rPr lang="en-US" sz="1400" dirty="0">
                <a:latin typeface="Arial Nova"/>
                <a:ea typeface="+mn-lt"/>
                <a:cs typeface="+mn-lt"/>
              </a:rPr>
              <a:t> eka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kerta</a:t>
            </a:r>
            <a:r>
              <a:rPr lang="en-US" sz="1400" dirty="0">
                <a:latin typeface="Arial Nova"/>
                <a:ea typeface="+mn-lt"/>
                <a:cs typeface="+mn-lt"/>
              </a:rPr>
              <a:t>.” </a:t>
            </a:r>
          </a:p>
          <a:p>
            <a:pPr marL="0" indent="0">
              <a:lnSpc>
                <a:spcPct val="140000"/>
              </a:lnSpc>
              <a:buNone/>
            </a:pPr>
            <a:endParaRPr lang="en-US" sz="1400" dirty="0">
              <a:latin typeface="Arial Nova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 err="1">
                <a:latin typeface="Arial Nova"/>
                <a:cs typeface="Calibri"/>
              </a:rPr>
              <a:t>Voisiko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tilanne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tapahtua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oikeasti</a:t>
            </a:r>
            <a:r>
              <a:rPr lang="en-US" sz="1400" dirty="0">
                <a:latin typeface="Arial Nova"/>
                <a:cs typeface="Calibri"/>
              </a:rPr>
              <a:t>?</a:t>
            </a:r>
            <a:endParaRPr lang="en-US" sz="1400" dirty="0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 err="1">
                <a:latin typeface="Arial Nova"/>
                <a:cs typeface="Calibri"/>
              </a:rPr>
              <a:t>Mitä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ajatuksia</a:t>
            </a:r>
            <a:r>
              <a:rPr lang="en-US" sz="1400" dirty="0">
                <a:latin typeface="Arial Nova"/>
                <a:cs typeface="Calibri"/>
              </a:rPr>
              <a:t> ja </a:t>
            </a:r>
            <a:r>
              <a:rPr lang="en-US" sz="1400" dirty="0" err="1">
                <a:latin typeface="Arial Nova"/>
                <a:cs typeface="Calibri"/>
              </a:rPr>
              <a:t>tunteita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tilanne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voisi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herättää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Minnalle</a:t>
            </a:r>
            <a:r>
              <a:rPr lang="en-US" sz="1400" dirty="0">
                <a:latin typeface="Arial Nova"/>
                <a:cs typeface="Calibri"/>
              </a:rPr>
              <a:t>? </a:t>
            </a:r>
            <a:r>
              <a:rPr lang="en-US" sz="1400" dirty="0" err="1">
                <a:latin typeface="Arial Nova"/>
                <a:cs typeface="Calibri"/>
              </a:rPr>
              <a:t>Entä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Aleksille</a:t>
            </a:r>
            <a:r>
              <a:rPr lang="en-US" sz="1400" dirty="0">
                <a:latin typeface="Arial Nova"/>
                <a:cs typeface="Calibri"/>
              </a:rPr>
              <a:t>? 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 err="1">
                <a:latin typeface="Arial Nova"/>
                <a:cs typeface="Calibri"/>
              </a:rPr>
              <a:t>Mikä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menee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mönkään</a:t>
            </a:r>
            <a:r>
              <a:rPr lang="en-US" sz="1400" dirty="0">
                <a:latin typeface="Arial Nova"/>
                <a:cs typeface="Calibri"/>
              </a:rPr>
              <a:t> ja </a:t>
            </a:r>
            <a:r>
              <a:rPr lang="en-US" sz="1400" dirty="0" err="1">
                <a:latin typeface="Arial Nova"/>
                <a:cs typeface="Calibri"/>
              </a:rPr>
              <a:t>kenellä</a:t>
            </a:r>
            <a:r>
              <a:rPr lang="en-US" sz="1400" dirty="0">
                <a:latin typeface="Arial Nova"/>
                <a:cs typeface="Calibri"/>
              </a:rPr>
              <a:t>? Onko </a:t>
            </a:r>
            <a:r>
              <a:rPr lang="en-US" sz="1400" dirty="0" err="1">
                <a:latin typeface="Arial Nova"/>
                <a:cs typeface="Calibri"/>
              </a:rPr>
              <a:t>tilanteessa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tapahtunut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rikos</a:t>
            </a:r>
            <a:r>
              <a:rPr lang="en-US" sz="1400" dirty="0">
                <a:latin typeface="Arial Nova"/>
                <a:cs typeface="Calibri"/>
              </a:rPr>
              <a:t>? Kuinka </a:t>
            </a:r>
            <a:r>
              <a:rPr lang="en-US" sz="1400" dirty="0" err="1">
                <a:latin typeface="Arial Nova"/>
                <a:cs typeface="Calibri"/>
              </a:rPr>
              <a:t>olisi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kannattanut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toimia</a:t>
            </a:r>
            <a:r>
              <a:rPr lang="en-US" sz="1400" dirty="0">
                <a:latin typeface="Arial Nova"/>
                <a:cs typeface="Calibri"/>
              </a:rPr>
              <a:t>?</a:t>
            </a:r>
            <a:endParaRPr lang="en-US" sz="1400" dirty="0">
              <a:ea typeface="+mn-lt"/>
              <a:cs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>
                <a:latin typeface="Arial Nova"/>
                <a:cs typeface="Calibri"/>
              </a:rPr>
              <a:t>Miten </a:t>
            </a:r>
            <a:r>
              <a:rPr lang="en-US" sz="1400" dirty="0" err="1">
                <a:latin typeface="Arial Nova"/>
                <a:cs typeface="Calibri"/>
              </a:rPr>
              <a:t>Minnan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kannattaisi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nyt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toimia</a:t>
            </a:r>
            <a:r>
              <a:rPr lang="en-US" sz="1400" dirty="0">
                <a:latin typeface="Arial Nova"/>
                <a:cs typeface="Calibri"/>
              </a:rPr>
              <a:t>? </a:t>
            </a:r>
            <a:endParaRPr lang="en-US" dirty="0">
              <a:latin typeface="Calibri" panose="020F0502020204030204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>
                <a:latin typeface="Arial Nova"/>
                <a:cs typeface="Calibri"/>
              </a:rPr>
              <a:t>Voiko </a:t>
            </a:r>
            <a:r>
              <a:rPr lang="en-US" sz="1400" dirty="0" err="1">
                <a:latin typeface="Arial Nova"/>
                <a:cs typeface="Calibri"/>
              </a:rPr>
              <a:t>hän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kysyä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neuvoa</a:t>
            </a:r>
            <a:r>
              <a:rPr lang="en-US" sz="1400" dirty="0">
                <a:latin typeface="Arial Nova"/>
                <a:cs typeface="Calibri"/>
              </a:rPr>
              <a:t> tai </a:t>
            </a:r>
            <a:r>
              <a:rPr lang="en-US" sz="1400" dirty="0" err="1">
                <a:latin typeface="Arial Nova"/>
                <a:cs typeface="Calibri"/>
              </a:rPr>
              <a:t>saada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apua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jostakin</a:t>
            </a:r>
            <a:r>
              <a:rPr lang="en-US" sz="1400" dirty="0">
                <a:latin typeface="Arial Nova"/>
                <a:cs typeface="Calibri"/>
              </a:rPr>
              <a:t>? </a:t>
            </a:r>
            <a:endParaRPr lang="en-US" dirty="0">
              <a:latin typeface="Calibri" panose="020F0502020204030204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400" dirty="0" err="1">
                <a:latin typeface="Arial Nova"/>
                <a:cs typeface="Calibri"/>
              </a:rPr>
              <a:t>Entä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jos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tilanne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olisikin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toisin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päin</a:t>
            </a:r>
            <a:r>
              <a:rPr lang="en-US" sz="1400" dirty="0">
                <a:latin typeface="Arial Nova"/>
                <a:cs typeface="Calibri"/>
              </a:rPr>
              <a:t>, </a:t>
            </a:r>
            <a:r>
              <a:rPr lang="en-US" sz="1400" dirty="0" err="1">
                <a:latin typeface="Arial Nova"/>
                <a:cs typeface="Calibri"/>
              </a:rPr>
              <a:t>eli</a:t>
            </a:r>
            <a:r>
              <a:rPr lang="en-US" sz="1400" dirty="0">
                <a:latin typeface="Arial Nova"/>
                <a:cs typeface="Calibri"/>
              </a:rPr>
              <a:t> Minna </a:t>
            </a:r>
            <a:r>
              <a:rPr lang="en-US" sz="1400" dirty="0" err="1">
                <a:latin typeface="Arial Nova"/>
                <a:cs typeface="Calibri"/>
              </a:rPr>
              <a:t>olisi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uhkaava</a:t>
            </a:r>
            <a:r>
              <a:rPr lang="en-US" sz="1400" dirty="0">
                <a:latin typeface="Arial Nova"/>
                <a:cs typeface="Calibri"/>
              </a:rPr>
              <a:t> Aleksia </a:t>
            </a:r>
            <a:r>
              <a:rPr lang="en-US" sz="1400" dirty="0" err="1">
                <a:latin typeface="Arial Nova"/>
                <a:cs typeface="Calibri"/>
              </a:rPr>
              <a:t>kohtaan</a:t>
            </a:r>
            <a:r>
              <a:rPr lang="en-US" sz="1400" dirty="0">
                <a:latin typeface="Arial Nova"/>
                <a:cs typeface="Calibri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881831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A52F2-EBE0-8A5D-7C41-D30F01812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978"/>
          </a:xfrm>
        </p:spPr>
        <p:txBody>
          <a:bodyPr/>
          <a:lstStyle/>
          <a:p>
            <a:r>
              <a:rPr lang="en-US" dirty="0">
                <a:cs typeface="Calibri Light"/>
              </a:rPr>
              <a:t>Mikin </a:t>
            </a:r>
            <a:r>
              <a:rPr lang="en-US" dirty="0" err="1">
                <a:cs typeface="Calibri Light"/>
              </a:rPr>
              <a:t>tilanne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5361F-D6DD-09C5-22CA-EBB04EEC1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699"/>
            <a:ext cx="10515600" cy="482526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latin typeface="Arial Nova"/>
                <a:ea typeface="+mn-lt"/>
                <a:cs typeface="+mn-lt"/>
              </a:rPr>
              <a:t>”Mulla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yks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hyvä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kaveri</a:t>
            </a:r>
            <a:r>
              <a:rPr lang="en-US" sz="1400" dirty="0">
                <a:latin typeface="Arial Nova"/>
                <a:ea typeface="+mn-lt"/>
                <a:cs typeface="+mn-lt"/>
              </a:rPr>
              <a:t> Tiina,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jonka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kanssa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ollaan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tultu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läheisiksi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viime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aikoina</a:t>
            </a:r>
            <a:r>
              <a:rPr lang="en-US" sz="1400" dirty="0">
                <a:latin typeface="Arial Nova"/>
                <a:ea typeface="+mn-lt"/>
                <a:cs typeface="+mn-lt"/>
              </a:rPr>
              <a:t>. Tiina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urheilullinen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kiltti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jollain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tapaa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samanlainen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minäkin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Lähin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perjantaina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kuskiks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Tiinalle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parille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kaverille</a:t>
            </a:r>
            <a:r>
              <a:rPr lang="en-US" sz="1400" dirty="0">
                <a:latin typeface="Arial Nova"/>
                <a:ea typeface="+mn-lt"/>
                <a:cs typeface="+mn-lt"/>
              </a:rPr>
              <a:t>. Ilta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meni</a:t>
            </a:r>
            <a:r>
              <a:rPr lang="en-US" sz="1400" dirty="0">
                <a:latin typeface="Arial Nova"/>
                <a:ea typeface="+mn-lt"/>
                <a:cs typeface="+mn-lt"/>
              </a:rPr>
              <a:t> sit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ihan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hyvin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heitin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kaverit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baarista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kotiin</a:t>
            </a:r>
            <a:r>
              <a:rPr lang="en-US" sz="1400" dirty="0">
                <a:latin typeface="Arial Nova"/>
                <a:ea typeface="+mn-lt"/>
                <a:cs typeface="+mn-lt"/>
              </a:rPr>
              <a:t> ja Tiina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jäi</a:t>
            </a:r>
            <a:r>
              <a:rPr lang="en-US" sz="1400" dirty="0">
                <a:latin typeface="Arial Nova"/>
                <a:ea typeface="+mn-lt"/>
                <a:cs typeface="+mn-lt"/>
              </a:rPr>
              <a:t> sit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kanssa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vielä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ajelemaan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Yht’äkkii</a:t>
            </a:r>
            <a:r>
              <a:rPr lang="en-US" sz="1400" dirty="0">
                <a:latin typeface="Arial Nova"/>
                <a:ea typeface="+mn-lt"/>
                <a:cs typeface="+mn-lt"/>
              </a:rPr>
              <a:t> Tiina sit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käski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ajaa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yhen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huoltoaseman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pihaan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joka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siis</a:t>
            </a:r>
            <a:r>
              <a:rPr lang="en-US" sz="1400" dirty="0">
                <a:latin typeface="Arial Nova"/>
                <a:ea typeface="+mn-lt"/>
                <a:cs typeface="+mn-lt"/>
              </a:rPr>
              <a:t> jo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menny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kiinni</a:t>
            </a:r>
            <a:r>
              <a:rPr lang="en-US" sz="1400" dirty="0">
                <a:latin typeface="Arial Nova"/>
                <a:ea typeface="+mn-lt"/>
                <a:cs typeface="+mn-lt"/>
              </a:rPr>
              <a:t>. ”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haluun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tehä</a:t>
            </a:r>
            <a:r>
              <a:rPr lang="en-US" sz="1400" dirty="0">
                <a:latin typeface="Arial Nova"/>
                <a:ea typeface="+mn-lt"/>
                <a:cs typeface="+mn-lt"/>
              </a:rPr>
              <a:t> sun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yhen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jutun</a:t>
            </a:r>
            <a:r>
              <a:rPr lang="en-US" sz="1400" dirty="0">
                <a:latin typeface="Arial Nova"/>
                <a:ea typeface="+mn-lt"/>
                <a:cs typeface="+mn-lt"/>
              </a:rPr>
              <a:t>”, Tiina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sanoi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Mietin</a:t>
            </a:r>
            <a:r>
              <a:rPr lang="en-US" sz="1400" dirty="0">
                <a:latin typeface="Arial Nova"/>
                <a:ea typeface="+mn-lt"/>
                <a:cs typeface="+mn-lt"/>
              </a:rPr>
              <a:t>, et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nyt</a:t>
            </a:r>
            <a:r>
              <a:rPr lang="en-US" sz="1400" dirty="0">
                <a:latin typeface="Arial Nova"/>
                <a:ea typeface="+mn-lt"/>
                <a:cs typeface="+mn-lt"/>
              </a:rPr>
              <a:t>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mielessä</a:t>
            </a:r>
            <a:r>
              <a:rPr lang="en-US" sz="1400" dirty="0">
                <a:latin typeface="Arial Nova"/>
                <a:ea typeface="+mn-lt"/>
                <a:cs typeface="+mn-lt"/>
              </a:rPr>
              <a:t>. Oon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ite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luonteeltani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aika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hitaasti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etenevä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rauhallinen</a:t>
            </a:r>
            <a:r>
              <a:rPr lang="en-US" sz="1400" dirty="0">
                <a:latin typeface="Arial Nova"/>
                <a:ea typeface="+mn-lt"/>
                <a:cs typeface="+mn-lt"/>
              </a:rPr>
              <a:t>. Mua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alkoi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vähän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arveluttaa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äkkipikainen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käytös</a:t>
            </a:r>
            <a:r>
              <a:rPr lang="en-US" sz="1400" dirty="0">
                <a:latin typeface="Arial Nova"/>
                <a:ea typeface="+mn-lt"/>
                <a:cs typeface="+mn-lt"/>
              </a:rPr>
              <a:t>. Tiina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alkoi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sitten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räväkästi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riisuuntumaan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rupes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repimällä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avaamaan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vaatteita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tunsin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oloni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epämukavaks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oikeesti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halunnu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tehä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mitään</a:t>
            </a:r>
            <a:r>
              <a:rPr lang="en-US" sz="1400" dirty="0">
                <a:latin typeface="Arial Nova"/>
                <a:ea typeface="+mn-lt"/>
                <a:cs typeface="+mn-lt"/>
              </a:rPr>
              <a:t>. ”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Älä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nyt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viitti</a:t>
            </a:r>
            <a:r>
              <a:rPr lang="en-US" sz="1400" dirty="0">
                <a:latin typeface="Arial Nova"/>
                <a:ea typeface="+mn-lt"/>
                <a:cs typeface="+mn-lt"/>
              </a:rPr>
              <a:t>” – Tiina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sanoi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huomas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ois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halunnut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lähtee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mukaan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Yritin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sanoa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voijaako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tehä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tää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joskus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toisten</a:t>
            </a:r>
            <a:r>
              <a:rPr lang="en-US" sz="1400" dirty="0">
                <a:latin typeface="Arial Nova"/>
                <a:ea typeface="+mn-lt"/>
                <a:cs typeface="+mn-lt"/>
              </a:rPr>
              <a:t>. Tiina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halus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kuitenkin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väkisin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harrastaa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kanssa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seksiä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vaikka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sanoin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haluais</a:t>
            </a:r>
            <a:r>
              <a:rPr lang="en-US" sz="1400" dirty="0">
                <a:latin typeface="Arial Nova"/>
                <a:ea typeface="+mn-lt"/>
                <a:cs typeface="+mn-lt"/>
              </a:rPr>
              <a:t>. Sit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tilanne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alko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tuntumaan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siltä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annan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periks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annan</a:t>
            </a:r>
            <a:r>
              <a:rPr lang="en-US" sz="1400" dirty="0">
                <a:latin typeface="Arial Nova"/>
                <a:ea typeface="+mn-lt"/>
                <a:cs typeface="+mn-lt"/>
              </a:rPr>
              <a:t> olla. Tiina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ollu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mulle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jälkeen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etäinen</a:t>
            </a:r>
            <a:r>
              <a:rPr lang="en-US" sz="1400" dirty="0">
                <a:latin typeface="Arial Nova"/>
                <a:ea typeface="+mn-lt"/>
                <a:cs typeface="+mn-lt"/>
              </a:rPr>
              <a:t>. Mua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ahdistaa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</a:t>
            </a:r>
            <a:r>
              <a:rPr lang="en-US" sz="1400" dirty="0">
                <a:latin typeface="Arial Nova"/>
                <a:ea typeface="+mn-lt"/>
                <a:cs typeface="+mn-lt"/>
              </a:rPr>
              <a:t>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tapahtunut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Tuntuu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niin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väärältä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mutta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jotenkaan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tiiä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ajatella</a:t>
            </a:r>
            <a:r>
              <a:rPr lang="en-US" sz="1400" dirty="0">
                <a:latin typeface="Arial Nova"/>
                <a:ea typeface="+mn-lt"/>
                <a:cs typeface="+mn-lt"/>
              </a:rPr>
              <a:t> tai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tehdä</a:t>
            </a:r>
            <a:r>
              <a:rPr lang="en-US" sz="1400" dirty="0">
                <a:latin typeface="Arial Nova"/>
                <a:ea typeface="+mn-lt"/>
                <a:cs typeface="+mn-lt"/>
              </a:rPr>
              <a:t>."</a:t>
            </a:r>
            <a:endParaRPr lang="en-US"/>
          </a:p>
          <a:p>
            <a:pPr marL="0" indent="0">
              <a:lnSpc>
                <a:spcPct val="120000"/>
              </a:lnSpc>
              <a:buNone/>
            </a:pPr>
            <a:endParaRPr lang="en-US" sz="1400" dirty="0">
              <a:latin typeface="Arial Nova"/>
              <a:cs typeface="Calibri" panose="020F0502020204030204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latin typeface="Arial Nova"/>
                <a:cs typeface="Calibri" panose="020F0502020204030204"/>
              </a:rPr>
              <a:t>Voisiko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tilanne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tapahtua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oikeasti</a:t>
            </a:r>
            <a:r>
              <a:rPr lang="en-US" sz="1400" dirty="0">
                <a:latin typeface="Arial Nova"/>
                <a:cs typeface="Calibri" panose="020F0502020204030204"/>
              </a:rPr>
              <a:t>?</a:t>
            </a:r>
            <a:endParaRPr lang="en-US" sz="1400" dirty="0">
              <a:latin typeface="Arial Nova"/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latin typeface="Arial Nova"/>
                <a:cs typeface="Calibri" panose="020F0502020204030204"/>
              </a:rPr>
              <a:t>Mitä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ajatuksia</a:t>
            </a:r>
            <a:r>
              <a:rPr lang="en-US" sz="1400" dirty="0">
                <a:latin typeface="Arial Nova"/>
                <a:cs typeface="Calibri" panose="020F0502020204030204"/>
              </a:rPr>
              <a:t> ja </a:t>
            </a:r>
            <a:r>
              <a:rPr lang="en-US" sz="1400" dirty="0" err="1">
                <a:latin typeface="Arial Nova"/>
                <a:cs typeface="Calibri" panose="020F0502020204030204"/>
              </a:rPr>
              <a:t>tunteita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tilanne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voisi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herättää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Mikille</a:t>
            </a:r>
            <a:r>
              <a:rPr lang="en-US" sz="1400" dirty="0">
                <a:latin typeface="Arial Nova"/>
                <a:cs typeface="Calibri" panose="020F0502020204030204"/>
              </a:rPr>
              <a:t>? </a:t>
            </a:r>
            <a:r>
              <a:rPr lang="en-US" sz="1400" dirty="0" err="1">
                <a:latin typeface="Arial Nova"/>
                <a:cs typeface="Calibri" panose="020F0502020204030204"/>
              </a:rPr>
              <a:t>Entä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Tiinalle</a:t>
            </a:r>
            <a:r>
              <a:rPr lang="en-US" sz="1400" dirty="0">
                <a:latin typeface="Arial Nova"/>
                <a:cs typeface="Calibri" panose="020F0502020204030204"/>
              </a:rPr>
              <a:t>? </a:t>
            </a:r>
          </a:p>
          <a:p>
            <a:pPr>
              <a:buNone/>
            </a:pPr>
            <a:r>
              <a:rPr lang="en-US" sz="1400" dirty="0" err="1">
                <a:latin typeface="Arial Nova"/>
                <a:cs typeface="Calibri" panose="020F0502020204030204"/>
              </a:rPr>
              <a:t>Mikä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menee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mönkään</a:t>
            </a:r>
            <a:r>
              <a:rPr lang="en-US" sz="1400" dirty="0">
                <a:latin typeface="Arial Nova"/>
                <a:cs typeface="Calibri" panose="020F0502020204030204"/>
              </a:rPr>
              <a:t> ja </a:t>
            </a:r>
            <a:r>
              <a:rPr lang="en-US" sz="1400" dirty="0" err="1">
                <a:latin typeface="Arial Nova"/>
                <a:cs typeface="Calibri" panose="020F0502020204030204"/>
              </a:rPr>
              <a:t>kenellä</a:t>
            </a:r>
            <a:r>
              <a:rPr lang="en-US" sz="1400" dirty="0">
                <a:latin typeface="Arial Nova"/>
                <a:cs typeface="Calibri" panose="020F0502020204030204"/>
              </a:rPr>
              <a:t>? Onko </a:t>
            </a:r>
            <a:r>
              <a:rPr lang="en-US" sz="1400" dirty="0" err="1">
                <a:latin typeface="Arial Nova"/>
                <a:cs typeface="Calibri" panose="020F0502020204030204"/>
              </a:rPr>
              <a:t>tilanteessa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tapahtunut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rikos</a:t>
            </a:r>
            <a:r>
              <a:rPr lang="en-US" sz="1400" dirty="0">
                <a:latin typeface="Arial Nova"/>
                <a:cs typeface="Calibri" panose="020F0502020204030204"/>
              </a:rPr>
              <a:t>? Kuinka </a:t>
            </a:r>
            <a:r>
              <a:rPr lang="en-US" sz="1400" dirty="0" err="1">
                <a:latin typeface="Arial Nova"/>
                <a:cs typeface="Calibri" panose="020F0502020204030204"/>
              </a:rPr>
              <a:t>olisi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kannattanut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toimia</a:t>
            </a:r>
            <a:r>
              <a:rPr lang="en-US" sz="1400" dirty="0">
                <a:latin typeface="Arial Nova"/>
                <a:cs typeface="Calibri" panose="020F0502020204030204"/>
              </a:rPr>
              <a:t>?</a:t>
            </a:r>
            <a:endParaRPr lang="en-US" sz="1400" dirty="0">
              <a:latin typeface="Arial Nova"/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latin typeface="Arial Nova"/>
                <a:cs typeface="Calibri" panose="020F0502020204030204"/>
              </a:rPr>
              <a:t>Miten Mikin </a:t>
            </a:r>
            <a:r>
              <a:rPr lang="en-US" sz="1400" dirty="0" err="1">
                <a:latin typeface="Arial Nova"/>
                <a:cs typeface="Calibri" panose="020F0502020204030204"/>
              </a:rPr>
              <a:t>kannattaisi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nyt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toimia</a:t>
            </a:r>
            <a:r>
              <a:rPr lang="en-US" sz="1400" dirty="0">
                <a:latin typeface="Arial Nova"/>
                <a:cs typeface="Calibri" panose="020F0502020204030204"/>
              </a:rPr>
              <a:t>? 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latin typeface="Arial Nova"/>
                <a:cs typeface="Calibri" panose="020F0502020204030204"/>
              </a:rPr>
              <a:t>Voiko </a:t>
            </a:r>
            <a:r>
              <a:rPr lang="en-US" sz="1400" dirty="0" err="1">
                <a:latin typeface="Arial Nova"/>
                <a:cs typeface="Calibri" panose="020F0502020204030204"/>
              </a:rPr>
              <a:t>hän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kysyä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neuvoa</a:t>
            </a:r>
            <a:r>
              <a:rPr lang="en-US" sz="1400" dirty="0">
                <a:latin typeface="Arial Nova"/>
                <a:cs typeface="Calibri" panose="020F0502020204030204"/>
              </a:rPr>
              <a:t> tai </a:t>
            </a:r>
            <a:r>
              <a:rPr lang="en-US" sz="1400" dirty="0" err="1">
                <a:latin typeface="Arial Nova"/>
                <a:cs typeface="Calibri" panose="020F0502020204030204"/>
              </a:rPr>
              <a:t>saada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apua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jostakin</a:t>
            </a:r>
            <a:r>
              <a:rPr lang="en-US" sz="1400" dirty="0">
                <a:latin typeface="Arial Nova"/>
                <a:cs typeface="Calibri" panose="020F0502020204030204"/>
              </a:rPr>
              <a:t>? </a:t>
            </a:r>
            <a:endParaRPr lang="en-US" sz="1400" dirty="0">
              <a:latin typeface="Arial Nova"/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latin typeface="Arial Nova"/>
                <a:cs typeface="Calibri" panose="020F0502020204030204"/>
              </a:rPr>
              <a:t>Entä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jos</a:t>
            </a:r>
            <a:r>
              <a:rPr lang="en-US" sz="1400" dirty="0">
                <a:latin typeface="Arial Nova"/>
                <a:cs typeface="Calibri" panose="020F0502020204030204"/>
              </a:rPr>
              <a:t> Miki ja Tiina </a:t>
            </a:r>
            <a:r>
              <a:rPr lang="en-US" sz="1400" dirty="0" err="1">
                <a:latin typeface="Arial Nova"/>
                <a:cs typeface="Calibri" panose="020F0502020204030204"/>
              </a:rPr>
              <a:t>seurustelisivat</a:t>
            </a:r>
            <a:r>
              <a:rPr lang="en-US" sz="1400" dirty="0">
                <a:latin typeface="Arial Nova"/>
                <a:cs typeface="Calibri" panose="020F0502020204030204"/>
              </a:rPr>
              <a:t>? </a:t>
            </a:r>
            <a:r>
              <a:rPr lang="en-US" sz="1400" dirty="0" err="1">
                <a:latin typeface="Arial Nova"/>
                <a:cs typeface="Calibri" panose="020F0502020204030204"/>
              </a:rPr>
              <a:t>Muuttaisiko</a:t>
            </a:r>
            <a:r>
              <a:rPr lang="en-US" sz="1400" dirty="0">
                <a:latin typeface="Arial Nova"/>
                <a:cs typeface="Calibri" panose="020F0502020204030204"/>
              </a:rPr>
              <a:t> se </a:t>
            </a:r>
            <a:r>
              <a:rPr lang="en-US" sz="1400" dirty="0" err="1">
                <a:latin typeface="Arial Nova"/>
                <a:cs typeface="Calibri" panose="020F0502020204030204"/>
              </a:rPr>
              <a:t>asiaa</a:t>
            </a:r>
            <a:r>
              <a:rPr lang="en-US" sz="1400" dirty="0">
                <a:latin typeface="Arial Nova"/>
                <a:cs typeface="Calibri" panose="020F0502020204030204"/>
              </a:rPr>
              <a:t>?</a:t>
            </a:r>
            <a:endParaRPr lang="en-US" sz="1400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sz="1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81417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12DE5-2DBC-B702-57C0-59E385754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0221"/>
          </a:xfrm>
        </p:spPr>
        <p:txBody>
          <a:bodyPr/>
          <a:lstStyle/>
          <a:p>
            <a:r>
              <a:rPr lang="en-US" dirty="0">
                <a:latin typeface="Calibri Light"/>
                <a:cs typeface="Calibri Light"/>
              </a:rPr>
              <a:t>Junon </a:t>
            </a:r>
            <a:r>
              <a:rPr lang="en-US" dirty="0" err="1">
                <a:latin typeface="Calibri Light"/>
                <a:cs typeface="Calibri Light"/>
              </a:rPr>
              <a:t>tilanne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48B55-04C7-C6A5-BA55-A9BD783A9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2405"/>
            <a:ext cx="10515600" cy="483455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latin typeface="Arial Nova"/>
                <a:ea typeface="+mn-lt"/>
                <a:cs typeface="+mn-lt"/>
              </a:rPr>
              <a:t>”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Meidän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suhde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 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kumppanin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kanssa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alko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vähän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huonosti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jäin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kiinni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toisen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kanssa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säätämisestä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alkuaikoina</a:t>
            </a:r>
            <a:r>
              <a:rPr lang="en-US" sz="1400" dirty="0">
                <a:latin typeface="Arial Nova"/>
                <a:ea typeface="+mn-lt"/>
                <a:cs typeface="+mn-lt"/>
              </a:rPr>
              <a:t>. Me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kuitenkin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päätettiin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jatkaa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yhdessä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oon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yrittänyt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luoda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luottamusta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uusiks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meidän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välille</a:t>
            </a:r>
            <a:r>
              <a:rPr lang="en-US" sz="1400" dirty="0">
                <a:latin typeface="Arial Nova"/>
                <a:ea typeface="+mn-lt"/>
                <a:cs typeface="+mn-lt"/>
              </a:rPr>
              <a:t>. Se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ollut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vaikeeta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mutta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musta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tuntuu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ollaan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päästy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siitä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eteenpäin</a:t>
            </a:r>
            <a:r>
              <a:rPr lang="en-US" sz="1400" dirty="0">
                <a:latin typeface="Arial Nova"/>
                <a:ea typeface="+mn-lt"/>
                <a:cs typeface="+mn-lt"/>
              </a:rPr>
              <a:t>. Mua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kuitenkin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vähän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mietityttää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tiiän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että</a:t>
            </a:r>
            <a:r>
              <a:rPr lang="en-US" sz="1400" dirty="0">
                <a:latin typeface="Arial Nova"/>
                <a:ea typeface="+mn-lt"/>
                <a:cs typeface="+mn-lt"/>
              </a:rPr>
              <a:t> Karo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tutkii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aika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ajoin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puhelinta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esimerkiksi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jos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jää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yksinään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huoneeseen</a:t>
            </a:r>
            <a:r>
              <a:rPr lang="en-US" sz="1400" dirty="0">
                <a:latin typeface="Arial Nova"/>
                <a:ea typeface="+mn-lt"/>
                <a:cs typeface="+mn-lt"/>
              </a:rPr>
              <a:t>. Oon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ajatellut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että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ehkä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sillä</a:t>
            </a:r>
            <a:r>
              <a:rPr lang="en-US" sz="1400" dirty="0">
                <a:latin typeface="Arial Nova"/>
                <a:ea typeface="+mn-lt"/>
                <a:cs typeface="+mn-lt"/>
              </a:rPr>
              <a:t>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siihen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oikeus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perusteella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kävi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Nyt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kuitenkin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siitä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jutusta</a:t>
            </a:r>
            <a:r>
              <a:rPr lang="en-US" sz="1400" dirty="0">
                <a:latin typeface="Arial Nova"/>
                <a:ea typeface="+mn-lt"/>
                <a:cs typeface="+mn-lt"/>
              </a:rPr>
              <a:t>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kulunut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vuosi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enkä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oo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tehnyt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mikä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antais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aihetta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epäillä</a:t>
            </a:r>
            <a:r>
              <a:rPr lang="en-US" sz="1400" dirty="0">
                <a:latin typeface="Arial Nova"/>
                <a:ea typeface="+mn-lt"/>
                <a:cs typeface="+mn-lt"/>
              </a:rPr>
              <a:t>. Mua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ahdistaa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paljon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yrittää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puhua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asiasta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niin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syyttää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petturiksi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sekä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epäluotettavaksi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poikaystäväksi</a:t>
            </a:r>
            <a:r>
              <a:rPr lang="en-US" sz="1400" dirty="0">
                <a:latin typeface="Arial Nova"/>
                <a:ea typeface="+mn-lt"/>
                <a:cs typeface="+mn-lt"/>
              </a:rPr>
              <a:t>. Karo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myös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usein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järjettömiä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raivokohtauksia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milloin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uhkaa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rikkoa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esimerkiksi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puhelimen</a:t>
            </a:r>
            <a:r>
              <a:rPr lang="en-US" sz="1400" dirty="0">
                <a:latin typeface="Arial Nova"/>
                <a:ea typeface="+mn-lt"/>
                <a:cs typeface="+mn-lt"/>
              </a:rPr>
              <a:t>. En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uskalla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hirveesti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sanoa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vastaan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päädyn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usein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tilanteen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karatessa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käsistä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rauhoittelemaan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sitä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sekä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antamaan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luvan</a:t>
            </a:r>
            <a:r>
              <a:rPr lang="en-US" sz="1400" dirty="0">
                <a:latin typeface="Arial Nova"/>
                <a:ea typeface="+mn-lt"/>
                <a:cs typeface="+mn-lt"/>
              </a:rPr>
              <a:t> et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ihan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ookoo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kun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tutkii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puhelinta</a:t>
            </a:r>
            <a:r>
              <a:rPr lang="en-US" sz="1400" dirty="0">
                <a:latin typeface="Arial Nova"/>
                <a:ea typeface="+mn-lt"/>
                <a:cs typeface="+mn-lt"/>
              </a:rPr>
              <a:t>. "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400" dirty="0">
              <a:latin typeface="Arial Nova"/>
              <a:cs typeface="Calibri" panose="020F0502020204030204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latin typeface="Arial Nova"/>
                <a:cs typeface="Calibri" panose="020F0502020204030204"/>
              </a:rPr>
              <a:t>Voisiko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tilanne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tapahtua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oikeasti</a:t>
            </a:r>
            <a:r>
              <a:rPr lang="en-US" sz="1400" dirty="0">
                <a:latin typeface="Arial Nova"/>
                <a:cs typeface="Calibri" panose="020F0502020204030204"/>
              </a:rPr>
              <a:t>?</a:t>
            </a:r>
            <a:endParaRPr lang="en-US" sz="1400" dirty="0"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latin typeface="Arial Nova"/>
                <a:cs typeface="Calibri" panose="020F0502020204030204"/>
              </a:rPr>
              <a:t>Mitä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ajatuksia</a:t>
            </a:r>
            <a:r>
              <a:rPr lang="en-US" sz="1400" dirty="0">
                <a:latin typeface="Arial Nova"/>
                <a:cs typeface="Calibri" panose="020F0502020204030204"/>
              </a:rPr>
              <a:t> ja </a:t>
            </a:r>
            <a:r>
              <a:rPr lang="en-US" sz="1400" dirty="0" err="1">
                <a:latin typeface="Arial Nova"/>
                <a:cs typeface="Calibri" panose="020F0502020204030204"/>
              </a:rPr>
              <a:t>tunteita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tilanne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voisi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herättää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tarinan</a:t>
            </a:r>
            <a:r>
              <a:rPr lang="en-US" sz="1400" dirty="0">
                <a:latin typeface="Arial Nova"/>
                <a:cs typeface="Calibri" panose="020F0502020204030204"/>
              </a:rPr>
              <a:t> </a:t>
            </a:r>
            <a:r>
              <a:rPr lang="en-US" sz="1400" dirty="0" err="1">
                <a:latin typeface="Arial Nova"/>
                <a:cs typeface="Calibri" panose="020F0502020204030204"/>
              </a:rPr>
              <a:t>kertojalle</a:t>
            </a:r>
            <a:r>
              <a:rPr lang="en-US" sz="1400" dirty="0">
                <a:latin typeface="Arial Nova"/>
                <a:cs typeface="Calibri" panose="020F0502020204030204"/>
              </a:rPr>
              <a:t>, </a:t>
            </a:r>
            <a:r>
              <a:rPr lang="en-US" sz="1400" dirty="0" err="1">
                <a:latin typeface="Arial Nova"/>
                <a:cs typeface="Calibri" panose="020F0502020204030204"/>
              </a:rPr>
              <a:t>Junolle</a:t>
            </a:r>
            <a:r>
              <a:rPr lang="en-US" sz="1400" dirty="0">
                <a:latin typeface="Arial Nova"/>
                <a:cs typeface="Calibri" panose="020F0502020204030204"/>
              </a:rPr>
              <a:t>? </a:t>
            </a:r>
            <a:r>
              <a:rPr lang="en-US" sz="1400" dirty="0" err="1">
                <a:latin typeface="Arial Nova"/>
                <a:cs typeface="Calibri" panose="020F0502020204030204"/>
              </a:rPr>
              <a:t>Entä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Karolle</a:t>
            </a:r>
            <a:r>
              <a:rPr lang="en-US" sz="1400" dirty="0">
                <a:latin typeface="Arial Nova"/>
                <a:cs typeface="Calibri" panose="020F0502020204030204"/>
              </a:rPr>
              <a:t>? </a:t>
            </a:r>
            <a:endParaRPr lang="en-US" sz="1400">
              <a:ea typeface="+mn-lt"/>
              <a:cs typeface="+mn-lt"/>
            </a:endParaRPr>
          </a:p>
          <a:p>
            <a:pPr>
              <a:buNone/>
            </a:pPr>
            <a:r>
              <a:rPr lang="en-US" sz="1400" dirty="0" err="1">
                <a:latin typeface="Arial Nova"/>
                <a:cs typeface="Calibri" panose="020F0502020204030204"/>
              </a:rPr>
              <a:t>Mikä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menee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mönkään</a:t>
            </a:r>
            <a:r>
              <a:rPr lang="en-US" sz="1400" dirty="0">
                <a:latin typeface="Arial Nova"/>
                <a:cs typeface="Calibri" panose="020F0502020204030204"/>
              </a:rPr>
              <a:t> ja </a:t>
            </a:r>
            <a:r>
              <a:rPr lang="en-US" sz="1400" dirty="0" err="1">
                <a:latin typeface="Arial Nova"/>
                <a:cs typeface="Calibri" panose="020F0502020204030204"/>
              </a:rPr>
              <a:t>kenellä</a:t>
            </a:r>
            <a:r>
              <a:rPr lang="en-US" sz="1400" dirty="0">
                <a:latin typeface="Arial Nova"/>
                <a:cs typeface="Calibri" panose="020F0502020204030204"/>
              </a:rPr>
              <a:t>? Kuinka </a:t>
            </a:r>
            <a:r>
              <a:rPr lang="en-US" sz="1400" dirty="0" err="1">
                <a:latin typeface="Arial Nova"/>
                <a:cs typeface="Calibri" panose="020F0502020204030204"/>
              </a:rPr>
              <a:t>olisi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kannattanut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toimia</a:t>
            </a:r>
            <a:r>
              <a:rPr lang="en-US" sz="1400" dirty="0">
                <a:latin typeface="Arial Nova"/>
                <a:cs typeface="Calibri" panose="020F0502020204030204"/>
              </a:rPr>
              <a:t>?</a:t>
            </a:r>
            <a:endParaRPr lang="en-US" sz="1400" dirty="0"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latin typeface="Arial Nova"/>
                <a:cs typeface="Calibri" panose="020F0502020204030204"/>
              </a:rPr>
              <a:t>Miten Junon </a:t>
            </a:r>
            <a:r>
              <a:rPr lang="en-US" sz="1400" dirty="0" err="1">
                <a:latin typeface="Arial Nova"/>
                <a:cs typeface="Calibri" panose="020F0502020204030204"/>
              </a:rPr>
              <a:t>kannattaisi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nyt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toimia</a:t>
            </a:r>
            <a:r>
              <a:rPr lang="en-US" sz="1400" dirty="0">
                <a:latin typeface="Arial Nova"/>
                <a:cs typeface="Calibri" panose="020F0502020204030204"/>
              </a:rPr>
              <a:t>? </a:t>
            </a:r>
            <a:endParaRPr lang="en-US" sz="1400" dirty="0"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latin typeface="Arial Nova"/>
                <a:cs typeface="Calibri" panose="020F0502020204030204"/>
              </a:rPr>
              <a:t>Voiko </a:t>
            </a:r>
            <a:r>
              <a:rPr lang="en-US" sz="1400" dirty="0" err="1">
                <a:latin typeface="Arial Nova"/>
                <a:cs typeface="Calibri" panose="020F0502020204030204"/>
              </a:rPr>
              <a:t>hän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kysyä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neuvoa</a:t>
            </a:r>
            <a:r>
              <a:rPr lang="en-US" sz="1400" dirty="0">
                <a:latin typeface="Arial Nova"/>
                <a:cs typeface="Calibri" panose="020F0502020204030204"/>
              </a:rPr>
              <a:t> tai </a:t>
            </a:r>
            <a:r>
              <a:rPr lang="en-US" sz="1400" dirty="0" err="1">
                <a:latin typeface="Arial Nova"/>
                <a:cs typeface="Calibri" panose="020F0502020204030204"/>
              </a:rPr>
              <a:t>saada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apua</a:t>
            </a:r>
            <a:r>
              <a:rPr lang="en-US" sz="1400" dirty="0">
                <a:latin typeface="Arial Nova"/>
                <a:cs typeface="Calibri" panose="020F0502020204030204"/>
              </a:rPr>
              <a:t> </a:t>
            </a:r>
            <a:r>
              <a:rPr lang="en-US" sz="1400" dirty="0" err="1">
                <a:latin typeface="Arial Nova"/>
                <a:cs typeface="Calibri" panose="020F0502020204030204"/>
              </a:rPr>
              <a:t>jostakin</a:t>
            </a:r>
            <a:r>
              <a:rPr lang="en-US" sz="1400" dirty="0">
                <a:latin typeface="Arial Nova"/>
                <a:cs typeface="Calibri" panose="020F0502020204030204"/>
              </a:rPr>
              <a:t>? </a:t>
            </a:r>
            <a:endParaRPr lang="en-US" sz="1400" dirty="0"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400" dirty="0">
              <a:latin typeface="Arial Nova"/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400" dirty="0">
              <a:latin typeface="Arial Nova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35780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BA4C0-596D-CA32-B273-906881FE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173"/>
          </a:xfrm>
        </p:spPr>
        <p:txBody>
          <a:bodyPr/>
          <a:lstStyle/>
          <a:p>
            <a:r>
              <a:rPr lang="en-US" dirty="0" err="1">
                <a:cs typeface="Calibri Light"/>
              </a:rPr>
              <a:t>Siirin</a:t>
            </a:r>
            <a:r>
              <a:rPr lang="en-US" sz="3600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tilanne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09456-93CF-4A27-BF50-452DAF1A5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8064"/>
            <a:ext cx="10515600" cy="4908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latin typeface="Arial Nova"/>
                <a:ea typeface="+mn-lt"/>
                <a:cs typeface="+mn-lt"/>
              </a:rPr>
              <a:t>”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Seurustelen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luokkalaisen</a:t>
            </a:r>
            <a:r>
              <a:rPr lang="en-US" sz="1400" dirty="0">
                <a:latin typeface="Arial Nova"/>
                <a:ea typeface="+mn-lt"/>
                <a:cs typeface="+mn-lt"/>
              </a:rPr>
              <a:t> Laurin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kanssa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Ollaan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oltu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yhessä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vasta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ihan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muutama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kuukausi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tiiä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oikein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tästä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vielä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tulee</a:t>
            </a:r>
            <a:r>
              <a:rPr lang="en-US" sz="1400" dirty="0">
                <a:latin typeface="Arial Nova"/>
                <a:ea typeface="+mn-lt"/>
                <a:cs typeface="+mn-lt"/>
              </a:rPr>
              <a:t>. Laurin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kaa</a:t>
            </a:r>
            <a:r>
              <a:rPr lang="en-US" sz="1400" dirty="0">
                <a:latin typeface="Arial Nova"/>
                <a:ea typeface="+mn-lt"/>
                <a:cs typeface="+mn-lt"/>
              </a:rPr>
              <a:t> on kiva olla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koulun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ulkopuolella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ollaa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kahestaan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Koulussa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siis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käyttäytyy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vähän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oudosti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Sillä</a:t>
            </a:r>
            <a:r>
              <a:rPr lang="en-US" sz="1400" dirty="0">
                <a:latin typeface="Arial Nova"/>
                <a:ea typeface="+mn-lt"/>
                <a:cs typeface="+mn-lt"/>
              </a:rPr>
              <a:t>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iso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kaveriporukka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missä</a:t>
            </a:r>
            <a:r>
              <a:rPr lang="en-US" sz="1400" dirty="0">
                <a:latin typeface="Arial Nova"/>
                <a:ea typeface="+mn-lt"/>
                <a:cs typeface="+mn-lt"/>
              </a:rPr>
              <a:t>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noin</a:t>
            </a:r>
            <a:r>
              <a:rPr lang="en-US" sz="1400" dirty="0">
                <a:latin typeface="Arial Nova"/>
                <a:ea typeface="+mn-lt"/>
                <a:cs typeface="+mn-lt"/>
              </a:rPr>
              <a:t> 8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tyyppiä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lisäksi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Usein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käytävällä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kuljen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porukan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ohi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niin</a:t>
            </a:r>
            <a:r>
              <a:rPr lang="en-US" sz="1400" dirty="0">
                <a:latin typeface="Arial Nova"/>
                <a:ea typeface="+mn-lt"/>
                <a:cs typeface="+mn-lt"/>
              </a:rPr>
              <a:t> Lauri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tyyliin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viheltää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perään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huutaa</a:t>
            </a:r>
            <a:r>
              <a:rPr lang="en-US" sz="1400" dirty="0">
                <a:latin typeface="Arial Nova"/>
                <a:ea typeface="+mn-lt"/>
                <a:cs typeface="+mn-lt"/>
              </a:rPr>
              <a:t> et ”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hyvä</a:t>
            </a:r>
            <a:r>
              <a:rPr lang="en-US" sz="1400" dirty="0">
                <a:latin typeface="Arial Nova"/>
                <a:ea typeface="+mn-lt"/>
                <a:cs typeface="+mn-lt"/>
              </a:rPr>
              <a:t> perse”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yms</a:t>
            </a:r>
            <a:r>
              <a:rPr lang="en-US" sz="1400" dirty="0">
                <a:latin typeface="Arial Nova"/>
                <a:ea typeface="+mn-lt"/>
                <a:cs typeface="+mn-lt"/>
              </a:rPr>
              <a:t>. No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aluksi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silleen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ihan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kivaa</a:t>
            </a:r>
            <a:r>
              <a:rPr lang="en-US" sz="1400" dirty="0">
                <a:latin typeface="Arial Nova"/>
                <a:ea typeface="+mn-lt"/>
                <a:cs typeface="+mn-lt"/>
              </a:rPr>
              <a:t>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tuntu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mukavalta</a:t>
            </a:r>
            <a:r>
              <a:rPr lang="en-US" sz="1400" dirty="0">
                <a:latin typeface="Arial Nova"/>
                <a:ea typeface="+mn-lt"/>
                <a:cs typeface="+mn-lt"/>
              </a:rPr>
              <a:t> et mut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huomioidaan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mutta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nyt</a:t>
            </a:r>
            <a:r>
              <a:rPr lang="en-US" sz="1400" dirty="0">
                <a:latin typeface="Arial Nova"/>
                <a:ea typeface="+mn-lt"/>
                <a:cs typeface="+mn-lt"/>
              </a:rPr>
              <a:t>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vähä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hävettää</a:t>
            </a:r>
            <a:r>
              <a:rPr lang="en-US" sz="1400" dirty="0">
                <a:latin typeface="Arial Nova"/>
                <a:ea typeface="+mn-lt"/>
                <a:cs typeface="+mn-lt"/>
              </a:rPr>
              <a:t>.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Esimerkiksi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kesken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tunnin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kävelen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ohi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niin</a:t>
            </a:r>
            <a:r>
              <a:rPr lang="en-US" sz="1400" dirty="0">
                <a:latin typeface="Arial Nova"/>
                <a:ea typeface="+mn-lt"/>
                <a:cs typeface="+mn-lt"/>
              </a:rPr>
              <a:t> Lauri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saattaa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kattoo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sillee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tietyllä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tavalla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mua</a:t>
            </a:r>
            <a:r>
              <a:rPr lang="en-US" sz="1400" dirty="0">
                <a:latin typeface="Arial Nova"/>
                <a:ea typeface="+mn-lt"/>
                <a:cs typeface="+mn-lt"/>
              </a:rPr>
              <a:t>, ja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kuiskata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jotain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panojuttui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vähä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liian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kovaa</a:t>
            </a:r>
            <a:r>
              <a:rPr lang="en-US" sz="1400" dirty="0">
                <a:latin typeface="Arial Nova"/>
                <a:ea typeface="+mn-lt"/>
                <a:cs typeface="+mn-lt"/>
              </a:rPr>
              <a:t>. Sen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kavereista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sen</a:t>
            </a:r>
            <a:r>
              <a:rPr lang="en-US" sz="1400" dirty="0">
                <a:latin typeface="Arial Nova"/>
                <a:ea typeface="+mn-lt"/>
                <a:cs typeface="+mn-lt"/>
              </a:rPr>
              <a:t>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hauskaa</a:t>
            </a:r>
            <a:r>
              <a:rPr lang="en-US" sz="1400" dirty="0">
                <a:latin typeface="Arial Nova"/>
                <a:ea typeface="+mn-lt"/>
                <a:cs typeface="+mn-lt"/>
              </a:rPr>
              <a:t>, mut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mulle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tulee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jotenkin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epämiellyttävä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olo</a:t>
            </a:r>
            <a:r>
              <a:rPr lang="en-US" sz="1400" dirty="0">
                <a:latin typeface="Arial Nova"/>
                <a:ea typeface="+mn-lt"/>
                <a:cs typeface="+mn-lt"/>
              </a:rPr>
              <a:t>. Mut sit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taas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kun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ollaan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kaksin</a:t>
            </a:r>
            <a:r>
              <a:rPr lang="en-US" sz="1400" dirty="0">
                <a:latin typeface="Arial Nova"/>
                <a:ea typeface="+mn-lt"/>
                <a:cs typeface="+mn-lt"/>
              </a:rPr>
              <a:t>,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nii</a:t>
            </a:r>
            <a:r>
              <a:rPr lang="en-US" sz="1400" dirty="0">
                <a:latin typeface="Arial Nova"/>
                <a:ea typeface="+mn-lt"/>
                <a:cs typeface="+mn-lt"/>
              </a:rPr>
              <a:t> Lauri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tosi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herttanen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mua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kohtaan</a:t>
            </a:r>
            <a:r>
              <a:rPr lang="en-US" sz="1400" dirty="0">
                <a:latin typeface="Arial Nova"/>
                <a:ea typeface="+mn-lt"/>
                <a:cs typeface="+mn-lt"/>
              </a:rPr>
              <a:t>. Oon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yrittäny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puhuu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sille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asiasta</a:t>
            </a:r>
            <a:r>
              <a:rPr lang="en-US" sz="1400" dirty="0">
                <a:latin typeface="Arial Nova"/>
                <a:ea typeface="+mn-lt"/>
                <a:cs typeface="+mn-lt"/>
              </a:rPr>
              <a:t>, mut sit se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vaan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sanoo</a:t>
            </a:r>
            <a:r>
              <a:rPr lang="en-US" sz="1400" dirty="0">
                <a:latin typeface="Arial Nova"/>
                <a:ea typeface="+mn-lt"/>
                <a:cs typeface="+mn-lt"/>
              </a:rPr>
              <a:t> et se on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semmosta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poikien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välist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läppää</a:t>
            </a:r>
            <a:r>
              <a:rPr lang="en-US" sz="1400" dirty="0">
                <a:latin typeface="Arial Nova"/>
                <a:ea typeface="+mn-lt"/>
                <a:cs typeface="+mn-lt"/>
              </a:rPr>
              <a:t>, et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älä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ota</a:t>
            </a:r>
            <a:r>
              <a:rPr lang="en-US" sz="1400" dirty="0">
                <a:latin typeface="Arial Nova"/>
                <a:ea typeface="+mn-lt"/>
                <a:cs typeface="+mn-lt"/>
              </a:rPr>
              <a:t> </a:t>
            </a:r>
            <a:r>
              <a:rPr lang="en-US" sz="1400" dirty="0" err="1">
                <a:latin typeface="Arial Nova"/>
                <a:ea typeface="+mn-lt"/>
                <a:cs typeface="+mn-lt"/>
              </a:rPr>
              <a:t>vakasti</a:t>
            </a:r>
            <a:r>
              <a:rPr lang="en-US" sz="1400" dirty="0">
                <a:latin typeface="Arial Nova"/>
                <a:ea typeface="+mn-lt"/>
                <a:cs typeface="+mn-lt"/>
              </a:rPr>
              <a:t>.” 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400" dirty="0">
              <a:latin typeface="Arial Nova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latin typeface="Arial Nova"/>
                <a:cs typeface="Calibri"/>
              </a:rPr>
              <a:t>Voisiko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tilanne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tapahtua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oikeasti</a:t>
            </a:r>
            <a:r>
              <a:rPr lang="en-US" sz="1400" dirty="0">
                <a:latin typeface="Arial Nova"/>
                <a:cs typeface="Calibri"/>
              </a:rPr>
              <a:t>?</a:t>
            </a:r>
            <a:endParaRPr lang="en-US" sz="1400"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latin typeface="Arial Nova"/>
                <a:cs typeface="Calibri"/>
              </a:rPr>
              <a:t>Mitä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ajatuksia</a:t>
            </a:r>
            <a:r>
              <a:rPr lang="en-US" sz="1400" dirty="0">
                <a:latin typeface="Arial Nova"/>
                <a:cs typeface="Calibri"/>
              </a:rPr>
              <a:t> ja </a:t>
            </a:r>
            <a:r>
              <a:rPr lang="en-US" sz="1400" dirty="0" err="1">
                <a:latin typeface="Arial Nova"/>
                <a:cs typeface="Calibri"/>
              </a:rPr>
              <a:t>tunteita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tilanne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voisi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herättää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tarinan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kertojalle</a:t>
            </a:r>
            <a:r>
              <a:rPr lang="en-US" sz="1400" dirty="0">
                <a:latin typeface="Arial Nova"/>
                <a:cs typeface="Calibri"/>
              </a:rPr>
              <a:t>, </a:t>
            </a:r>
            <a:r>
              <a:rPr lang="en-US" sz="1400" dirty="0" err="1">
                <a:latin typeface="Arial Nova"/>
                <a:cs typeface="Calibri"/>
              </a:rPr>
              <a:t>Siirille</a:t>
            </a:r>
            <a:r>
              <a:rPr lang="en-US" sz="1400" dirty="0">
                <a:latin typeface="Arial Nova"/>
                <a:cs typeface="Calibri"/>
              </a:rPr>
              <a:t>? </a:t>
            </a:r>
            <a:r>
              <a:rPr lang="en-US" sz="1400" dirty="0" err="1">
                <a:latin typeface="Arial Nova"/>
                <a:cs typeface="Calibri"/>
              </a:rPr>
              <a:t>Entä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Laurille</a:t>
            </a:r>
            <a:r>
              <a:rPr lang="en-US" sz="1400" dirty="0">
                <a:latin typeface="Arial Nova"/>
                <a:cs typeface="Calibri"/>
              </a:rPr>
              <a:t>? </a:t>
            </a:r>
            <a:endParaRPr lang="en-US" sz="1400">
              <a:ea typeface="+mn-lt"/>
              <a:cs typeface="+mn-lt"/>
            </a:endParaRPr>
          </a:p>
          <a:p>
            <a:pPr>
              <a:buNone/>
            </a:pPr>
            <a:r>
              <a:rPr lang="en-US" sz="1400" dirty="0" err="1">
                <a:latin typeface="Arial Nova"/>
                <a:cs typeface="Calibri"/>
              </a:rPr>
              <a:t>Mikä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menee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mönkään</a:t>
            </a:r>
            <a:r>
              <a:rPr lang="en-US" sz="1400" dirty="0">
                <a:latin typeface="Arial Nova"/>
                <a:cs typeface="Calibri"/>
              </a:rPr>
              <a:t> ja </a:t>
            </a:r>
            <a:r>
              <a:rPr lang="en-US" sz="1400" dirty="0" err="1">
                <a:latin typeface="Arial Nova"/>
                <a:cs typeface="Calibri"/>
              </a:rPr>
              <a:t>kenellä</a:t>
            </a:r>
            <a:r>
              <a:rPr lang="en-US" sz="1400" dirty="0">
                <a:latin typeface="Arial Nova"/>
                <a:cs typeface="Calibri"/>
              </a:rPr>
              <a:t>? Kuinka </a:t>
            </a:r>
            <a:r>
              <a:rPr lang="en-US" sz="1400" dirty="0" err="1">
                <a:latin typeface="Arial Nova"/>
                <a:cs typeface="Calibri"/>
              </a:rPr>
              <a:t>olisi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kannattanut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toimia</a:t>
            </a:r>
            <a:r>
              <a:rPr lang="en-US" sz="1400" dirty="0">
                <a:latin typeface="Arial Nova"/>
                <a:cs typeface="Calibri"/>
              </a:rPr>
              <a:t>?</a:t>
            </a:r>
            <a:endParaRPr lang="en-US" sz="1400"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latin typeface="Arial Nova"/>
                <a:cs typeface="Calibri"/>
              </a:rPr>
              <a:t>Miten </a:t>
            </a:r>
            <a:r>
              <a:rPr lang="en-US" sz="1400" dirty="0" err="1">
                <a:latin typeface="Arial Nova"/>
                <a:cs typeface="Calibri"/>
              </a:rPr>
              <a:t>Siirin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kannattaisi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nyt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toimia</a:t>
            </a:r>
            <a:r>
              <a:rPr lang="en-US" sz="1400" dirty="0">
                <a:latin typeface="Arial Nova"/>
                <a:cs typeface="Calibri"/>
              </a:rPr>
              <a:t>? </a:t>
            </a:r>
            <a:endParaRPr lang="en-US" sz="1400" dirty="0">
              <a:ea typeface="+mn-lt"/>
              <a:cs typeface="+mn-lt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latin typeface="Arial Nova"/>
                <a:cs typeface="Calibri"/>
              </a:rPr>
              <a:t>Voiko </a:t>
            </a:r>
            <a:r>
              <a:rPr lang="en-US" sz="1400" dirty="0" err="1">
                <a:latin typeface="Arial Nova"/>
                <a:cs typeface="Calibri"/>
              </a:rPr>
              <a:t>hän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kysyä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neuvoa</a:t>
            </a:r>
            <a:r>
              <a:rPr lang="en-US" sz="1400" dirty="0">
                <a:latin typeface="Arial Nova"/>
                <a:cs typeface="Calibri"/>
              </a:rPr>
              <a:t> tai </a:t>
            </a:r>
            <a:r>
              <a:rPr lang="en-US" sz="1400" dirty="0" err="1">
                <a:latin typeface="Arial Nova"/>
                <a:cs typeface="Calibri"/>
              </a:rPr>
              <a:t>saada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apua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jostakin</a:t>
            </a:r>
            <a:r>
              <a:rPr lang="en-US" sz="1400" dirty="0">
                <a:latin typeface="Arial Nova"/>
                <a:cs typeface="Calibri"/>
              </a:rPr>
              <a:t>? 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 err="1">
                <a:latin typeface="Arial Nova"/>
                <a:cs typeface="Calibri"/>
              </a:rPr>
              <a:t>Entä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jos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tilanne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olisi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päinvastainen</a:t>
            </a:r>
            <a:r>
              <a:rPr lang="en-US" sz="1400" dirty="0">
                <a:latin typeface="Arial Nova"/>
                <a:cs typeface="Calibri"/>
              </a:rPr>
              <a:t>, </a:t>
            </a:r>
            <a:r>
              <a:rPr lang="en-US" sz="1400" dirty="0" err="1">
                <a:latin typeface="Arial Nova"/>
                <a:cs typeface="Calibri"/>
              </a:rPr>
              <a:t>eli</a:t>
            </a:r>
            <a:r>
              <a:rPr lang="en-US" sz="1400" dirty="0">
                <a:latin typeface="Arial Nova"/>
                <a:cs typeface="Calibri"/>
              </a:rPr>
              <a:t> Siiri </a:t>
            </a:r>
            <a:r>
              <a:rPr lang="en-US" sz="1400" dirty="0" err="1">
                <a:latin typeface="Arial Nova"/>
                <a:cs typeface="Calibri"/>
              </a:rPr>
              <a:t>huutelisi</a:t>
            </a:r>
            <a:r>
              <a:rPr lang="en-US" sz="1400" dirty="0">
                <a:latin typeface="Arial Nova"/>
                <a:cs typeface="Calibri"/>
              </a:rPr>
              <a:t> ja </a:t>
            </a:r>
            <a:r>
              <a:rPr lang="en-US" sz="1400" dirty="0" err="1">
                <a:latin typeface="Arial Nova"/>
                <a:cs typeface="Calibri"/>
              </a:rPr>
              <a:t>supattelisi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ystävilleen</a:t>
            </a:r>
            <a:r>
              <a:rPr lang="en-US" sz="1400" dirty="0">
                <a:latin typeface="Arial Nova"/>
                <a:cs typeface="Calibri"/>
              </a:rPr>
              <a:t> </a:t>
            </a:r>
            <a:r>
              <a:rPr lang="en-US" sz="1400" dirty="0" err="1">
                <a:latin typeface="Arial Nova"/>
                <a:cs typeface="Calibri"/>
              </a:rPr>
              <a:t>seksuaalissävytteisesti</a:t>
            </a:r>
            <a:r>
              <a:rPr lang="en-US" sz="1400" dirty="0">
                <a:latin typeface="Arial Nova"/>
                <a:cs typeface="Calibri"/>
              </a:rPr>
              <a:t> </a:t>
            </a:r>
            <a:r>
              <a:rPr lang="en-US" sz="1400" dirty="0" err="1">
                <a:latin typeface="Arial Nova"/>
                <a:cs typeface="Calibri"/>
              </a:rPr>
              <a:t>Laurista</a:t>
            </a:r>
            <a:r>
              <a:rPr lang="en-US" sz="1400" dirty="0">
                <a:latin typeface="Arial Nova"/>
                <a:cs typeface="Calibri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80631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E7B13-AA6E-9A4F-A420-CC1DAA927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 Light"/>
              </a:rPr>
              <a:t>Mistä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voin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kysyä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neuvoa</a:t>
            </a:r>
            <a:r>
              <a:rPr lang="en-US" dirty="0">
                <a:cs typeface="Calibri Light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95EB0-D9A0-CD1F-161C-9D847969A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cs typeface="Calibri"/>
              </a:rPr>
              <a:t>Tähän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listataan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auttavia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tahoja</a:t>
            </a:r>
            <a:r>
              <a:rPr lang="en-US" dirty="0">
                <a:cs typeface="Calibri"/>
              </a:rPr>
              <a:t>: </a:t>
            </a:r>
            <a:r>
              <a:rPr lang="en-US" dirty="0" err="1">
                <a:cs typeface="Calibri"/>
              </a:rPr>
              <a:t>seksuaaliterveysneuvola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riku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ensi</a:t>
            </a:r>
            <a:r>
              <a:rPr lang="en-US" dirty="0">
                <a:cs typeface="Calibri"/>
              </a:rPr>
              <a:t>- ja </a:t>
            </a:r>
            <a:r>
              <a:rPr lang="en-US" dirty="0" err="1">
                <a:cs typeface="Calibri"/>
              </a:rPr>
              <a:t>turvakotien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liitto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nuorten</a:t>
            </a:r>
            <a:r>
              <a:rPr lang="en-US" dirty="0">
                <a:cs typeface="Calibri"/>
              </a:rPr>
              <a:t> exit, </a:t>
            </a:r>
            <a:r>
              <a:rPr lang="en-US" dirty="0" err="1">
                <a:cs typeface="Calibri"/>
              </a:rPr>
              <a:t>perheasiainneuvottelukeskus</a:t>
            </a:r>
            <a:r>
              <a:rPr lang="en-US" dirty="0">
                <a:cs typeface="Calibri"/>
              </a:rPr>
              <a:t>, </a:t>
            </a:r>
            <a:r>
              <a:rPr lang="en-US" dirty="0" err="1">
                <a:cs typeface="Calibri"/>
              </a:rPr>
              <a:t>oppilashuolto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jne</a:t>
            </a:r>
            <a:r>
              <a:rPr lang="en-US" dirty="0">
                <a:cs typeface="Calibri"/>
              </a:rPr>
              <a:t>. </a:t>
            </a:r>
          </a:p>
          <a:p>
            <a:r>
              <a:rPr lang="en-US" dirty="0" err="1">
                <a:cs typeface="Calibri"/>
              </a:rPr>
              <a:t>Lisätään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nuorten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tuottamat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tahot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listaan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myös</a:t>
            </a:r>
            <a:r>
              <a:rPr lang="en-US" dirty="0">
                <a:cs typeface="Calibri"/>
              </a:rPr>
              <a:t> --&gt; </a:t>
            </a:r>
            <a:r>
              <a:rPr lang="en-US" dirty="0" err="1">
                <a:cs typeface="Calibri"/>
              </a:rPr>
              <a:t>niitä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voi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koota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tussitaululle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tapausjäsennysten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purun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lomassa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5116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Office-teema</vt:lpstr>
      <vt:lpstr>Seksuaalikasvatustunti </vt:lpstr>
      <vt:lpstr>Tea and consent  -video</vt:lpstr>
      <vt:lpstr>Pohdintaa ryhmissä</vt:lpstr>
      <vt:lpstr>Jarkon tilanne</vt:lpstr>
      <vt:lpstr>Minnan tilanne</vt:lpstr>
      <vt:lpstr>Mikin tilanne</vt:lpstr>
      <vt:lpstr>Junon tilanne</vt:lpstr>
      <vt:lpstr>Siirin tilanne</vt:lpstr>
      <vt:lpstr>Mistä voin kysyä neuvoa?</vt:lpstr>
      <vt:lpstr>Dogs on Tinder -video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407</cp:revision>
  <dcterms:created xsi:type="dcterms:W3CDTF">2023-02-26T06:52:08Z</dcterms:created>
  <dcterms:modified xsi:type="dcterms:W3CDTF">2023-02-27T06:17:03Z</dcterms:modified>
</cp:coreProperties>
</file>