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Sorts Mill Goudy"/>
      <p:regular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+EQBfCxorBlSIRIwzystwP/ap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SortsMillGoudy-italic.fntdata"/><Relationship Id="rId12" Type="http://schemas.openxmlformats.org/officeDocument/2006/relationships/font" Target="fonts/SortsMillGoud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537827c5f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" name="Google Shape;30;g2537827c5f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53c4096b7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" name="Google Shape;40;g253c4096b79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53be098d51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" name="Google Shape;49;g253be098d51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37827c5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0" name="Google Shape;60;g2537827c5f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53c4096b79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1" name="Google Shape;71;g253c4096b79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3c4096b79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g253c4096b79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53c4096b79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g253c4096b79_0_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098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sproppimateriaalit.fi/web/site-186223/state-jurdcmzrgercytzr/page-186337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32" name="Google Shape;32;g2537827c5fd_0_36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-8279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g2537827c5fd_0_36"/>
          <p:cNvSpPr/>
          <p:nvPr/>
        </p:nvSpPr>
        <p:spPr>
          <a:xfrm>
            <a:off x="0" y="4447274"/>
            <a:ext cx="12192000" cy="2328000"/>
          </a:xfrm>
          <a:prstGeom prst="rect">
            <a:avLst/>
          </a:prstGeom>
          <a:solidFill>
            <a:schemeClr val="dk1">
              <a:alpha val="2901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g2537827c5fd_0_36"/>
          <p:cNvSpPr/>
          <p:nvPr/>
        </p:nvSpPr>
        <p:spPr>
          <a:xfrm rot="10800000">
            <a:off x="-4" y="44471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5" name="Google Shape;35;g2537827c5fd_0_36"/>
          <p:cNvSpPr/>
          <p:nvPr/>
        </p:nvSpPr>
        <p:spPr>
          <a:xfrm>
            <a:off x="166125" y="4045802"/>
            <a:ext cx="11859900" cy="2566800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g2537827c5fd_0_36"/>
          <p:cNvSpPr txBox="1"/>
          <p:nvPr>
            <p:ph type="ctrTitle"/>
          </p:nvPr>
        </p:nvSpPr>
        <p:spPr>
          <a:xfrm>
            <a:off x="372725" y="4156191"/>
            <a:ext cx="11439300" cy="161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                            </a:t>
            </a:r>
            <a:r>
              <a:rPr lang="en-US" sz="4400">
                <a:solidFill>
                  <a:schemeClr val="lt1"/>
                </a:solidFill>
              </a:rPr>
              <a:t> </a:t>
            </a:r>
            <a:r>
              <a:rPr b="1" lang="en-US" sz="4900">
                <a:solidFill>
                  <a:schemeClr val="dk1"/>
                </a:solidFill>
              </a:rPr>
              <a:t>Minä ite</a:t>
            </a:r>
            <a:r>
              <a:rPr b="1" lang="en-US" sz="4900">
                <a:solidFill>
                  <a:schemeClr val="dk1"/>
                </a:solidFill>
              </a:rPr>
              <a:t> 9lk</a:t>
            </a:r>
            <a:endParaRPr b="1" sz="4900">
              <a:solidFill>
                <a:schemeClr val="dk1"/>
              </a:solidFill>
            </a:endParaRPr>
          </a:p>
        </p:txBody>
      </p:sp>
      <p:sp>
        <p:nvSpPr>
          <p:cNvPr id="37" name="Google Shape;37;g2537827c5fd_0_36"/>
          <p:cNvSpPr txBox="1"/>
          <p:nvPr>
            <p:ph idx="1" type="subTitle"/>
          </p:nvPr>
        </p:nvSpPr>
        <p:spPr>
          <a:xfrm>
            <a:off x="166125" y="5232500"/>
            <a:ext cx="12025800" cy="13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Mukaillen SPR:n Kaveritaitoja-ohjelmaa, MLL:n Yksilöohjauksen opas kiusaamista kokeneen nuoren tukemiseen ja Mieli ry:n Hyvän mielen treenivihko</a:t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42" name="Google Shape;42;g253c4096b79_0_7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g253c4096b79_0_7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2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g253c4096b79_0_7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45" name="Google Shape;45;g253c4096b79_0_7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rPr b="1" i="0" lang="en-US" sz="5000">
                <a:solidFill>
                  <a:schemeClr val="dk1"/>
                </a:solidFill>
              </a:rPr>
              <a:t>Katsokaa seuraava video:</a:t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98058"/>
              <a:buNone/>
            </a:pPr>
            <a:r>
              <a:rPr i="0" lang="en-US" sz="3433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Kaveritaitoja–ohjelma (sproppimateriaalit.fi)</a:t>
            </a:r>
            <a:endParaRPr b="1" i="0" sz="10222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58620"/>
              <a:buNone/>
            </a:pPr>
            <a:r>
              <a:t/>
            </a:r>
            <a:endParaRPr sz="11600"/>
          </a:p>
        </p:txBody>
      </p:sp>
      <p:sp>
        <p:nvSpPr>
          <p:cNvPr id="46" name="Google Shape;46;g253c4096b79_0_7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51" name="Google Shape;51;g253be098d51_3_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g253be098d51_3_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1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g253be098d51_3_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4" name="Google Shape;54;g253be098d51_3_0"/>
          <p:cNvSpPr txBox="1"/>
          <p:nvPr/>
        </p:nvSpPr>
        <p:spPr>
          <a:xfrm>
            <a:off x="264925" y="3965775"/>
            <a:ext cx="11563500" cy="14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pic>
        <p:nvPicPr>
          <p:cNvPr id="55" name="Google Shape;55;g253be098d51_3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33112"/>
            <a:ext cx="8058501" cy="69242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g253be098d51_3_0"/>
          <p:cNvSpPr txBox="1"/>
          <p:nvPr/>
        </p:nvSpPr>
        <p:spPr>
          <a:xfrm>
            <a:off x="8130250" y="143500"/>
            <a:ext cx="4061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Sorts Mill Goudy"/>
                <a:ea typeface="Sorts Mill Goudy"/>
                <a:cs typeface="Sorts Mill Goudy"/>
                <a:sym typeface="Sorts Mill Goudy"/>
              </a:rPr>
              <a:t>     Kuka olen?</a:t>
            </a:r>
            <a:endParaRPr b="1"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7" name="Google Shape;57;g253be098d51_3_0"/>
          <p:cNvSpPr txBox="1"/>
          <p:nvPr/>
        </p:nvSpPr>
        <p:spPr>
          <a:xfrm>
            <a:off x="8229250" y="4530075"/>
            <a:ext cx="38637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Sorts Mill Goudy"/>
                <a:ea typeface="Sorts Mill Goudy"/>
                <a:cs typeface="Sorts Mill Goudy"/>
                <a:sym typeface="Sorts Mill Goudy"/>
              </a:rPr>
              <a:t>Etsi vähintään viisi sinua kuvaavaa sanaa</a:t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Sorts Mill Goudy"/>
                <a:ea typeface="Sorts Mill Goudy"/>
                <a:cs typeface="Sorts Mill Goudy"/>
                <a:sym typeface="Sorts Mill Goudy"/>
              </a:rPr>
              <a:t>ja kirjoita ne ylös.</a:t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62" name="Google Shape;62;g2537827c5fd_0_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g2537827c5fd_0_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2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g2537827c5fd_0_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5" name="Google Shape;65;g2537827c5fd_0_0"/>
          <p:cNvSpPr txBox="1"/>
          <p:nvPr>
            <p:ph type="ctrTitle"/>
          </p:nvPr>
        </p:nvSpPr>
        <p:spPr>
          <a:xfrm>
            <a:off x="372725" y="198700"/>
            <a:ext cx="11439300" cy="607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sz="11600"/>
          </a:p>
        </p:txBody>
      </p:sp>
      <p:sp>
        <p:nvSpPr>
          <p:cNvPr id="66" name="Google Shape;66;g2537827c5fd_0_0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7" name="Google Shape;67;g2537827c5fd_0_0"/>
          <p:cNvSpPr txBox="1"/>
          <p:nvPr/>
        </p:nvSpPr>
        <p:spPr>
          <a:xfrm>
            <a:off x="651300" y="295300"/>
            <a:ext cx="10721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Sorts Mill Goudy"/>
                <a:ea typeface="Sorts Mill Goudy"/>
                <a:cs typeface="Sorts Mill Goudy"/>
                <a:sym typeface="Sorts Mill Goudy"/>
              </a:rPr>
              <a:t>Huomaa hyvä itsessäsi</a:t>
            </a:r>
            <a:endParaRPr b="1" sz="4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8" name="Google Shape;68;g2537827c5fd_0_0"/>
          <p:cNvSpPr txBox="1"/>
          <p:nvPr/>
        </p:nvSpPr>
        <p:spPr>
          <a:xfrm>
            <a:off x="678900" y="1807463"/>
            <a:ext cx="10970100" cy="39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323643"/>
                </a:solidFill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Miten miten äsken valitsemasi ominaisuudet näkyvät:</a:t>
            </a:r>
            <a:endParaRPr sz="3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Clr>
                <a:srgbClr val="323643"/>
              </a:buClr>
              <a:buSzPts val="3400"/>
              <a:buFont typeface="Sorts Mill Goudy"/>
              <a:buChar char="-"/>
            </a:pPr>
            <a:r>
              <a:rPr lang="en-US" sz="3400">
                <a:solidFill>
                  <a:srgbClr val="323643"/>
                </a:solidFill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kotona?</a:t>
            </a:r>
            <a:endParaRPr sz="3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Clr>
                <a:srgbClr val="323643"/>
              </a:buClr>
              <a:buSzPts val="3400"/>
              <a:buFont typeface="Sorts Mill Goudy"/>
              <a:buChar char="-"/>
            </a:pPr>
            <a:r>
              <a:rPr lang="en-US" sz="3400">
                <a:solidFill>
                  <a:srgbClr val="323643"/>
                </a:solidFill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koulussa?</a:t>
            </a:r>
            <a:endParaRPr sz="3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Clr>
                <a:srgbClr val="323643"/>
              </a:buClr>
              <a:buSzPts val="3400"/>
              <a:buFont typeface="Sorts Mill Goudy"/>
              <a:buChar char="-"/>
            </a:pPr>
            <a:r>
              <a:rPr lang="en-US" sz="3400">
                <a:solidFill>
                  <a:srgbClr val="323643"/>
                </a:solidFill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harrastuksissa?</a:t>
            </a:r>
            <a:endParaRPr sz="3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44500" lvl="0" marL="457200" rtl="0" algn="l">
              <a:spcBef>
                <a:spcPts val="0"/>
              </a:spcBef>
              <a:spcAft>
                <a:spcPts val="0"/>
              </a:spcAft>
              <a:buClr>
                <a:srgbClr val="323643"/>
              </a:buClr>
              <a:buSzPts val="3400"/>
              <a:buFont typeface="Sorts Mill Goudy"/>
              <a:buChar char="-"/>
            </a:pPr>
            <a:r>
              <a:rPr lang="en-US" sz="3400">
                <a:solidFill>
                  <a:srgbClr val="323643"/>
                </a:solidFill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kavereiden kanssa?</a:t>
            </a:r>
            <a:endParaRPr sz="3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23643"/>
              </a:solidFill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73" name="Google Shape;73;g253c4096b79_0_19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g253c4096b79_0_19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2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253c4096b79_0_19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6" name="Google Shape;76;g253c4096b79_0_19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2400">
              <a:solidFill>
                <a:srgbClr val="323643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900">
                <a:solidFill>
                  <a:srgbClr val="323643"/>
                </a:solidFill>
                <a:highlight>
                  <a:schemeClr val="lt1"/>
                </a:highlight>
              </a:rPr>
              <a:t>Muistele elämääsi tähän asti. Palauta mieleesi tilanteita, joissa olet onnistunut. Pyri löytämään vähintään viisi onnistumista. Pienemmät onnistumiset on jees, ei tarvitse olla suuria saavutuksia.</a:t>
            </a:r>
            <a:endParaRPr i="0" sz="2900">
              <a:solidFill>
                <a:srgbClr val="323643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2900">
              <a:solidFill>
                <a:srgbClr val="323643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2900">
              <a:solidFill>
                <a:srgbClr val="323643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0" lang="en-US" sz="2900">
                <a:solidFill>
                  <a:srgbClr val="323643"/>
                </a:solidFill>
                <a:highlight>
                  <a:schemeClr val="lt1"/>
                </a:highlight>
              </a:rPr>
              <a:t>Mikä vaikutti siihen, että onnistuit? Oliko jokin ominaisuuksistasi apunasi tuolloin?</a:t>
            </a:r>
            <a:endParaRPr sz="7300"/>
          </a:p>
        </p:txBody>
      </p:sp>
      <p:sp>
        <p:nvSpPr>
          <p:cNvPr id="77" name="Google Shape;77;g253c4096b79_0_19"/>
          <p:cNvSpPr txBox="1"/>
          <p:nvPr/>
        </p:nvSpPr>
        <p:spPr>
          <a:xfrm>
            <a:off x="651425" y="488425"/>
            <a:ext cx="111606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Huomaa hyvä itsessäsi</a:t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82" name="Google Shape;82;g253c4096b79_0_27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g253c4096b79_0_27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2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53c4096b79_0_27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5" name="Google Shape;85;g253c4096b79_0_27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86197"/>
              <a:buNone/>
            </a:pPr>
            <a:r>
              <a:t/>
            </a:r>
            <a:endParaRPr b="1" i="0" sz="7888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58620"/>
              <a:buNone/>
            </a:pPr>
            <a:r>
              <a:t/>
            </a:r>
            <a:endParaRPr sz="11600"/>
          </a:p>
        </p:txBody>
      </p:sp>
      <p:sp>
        <p:nvSpPr>
          <p:cNvPr id="86" name="Google Shape;86;g253c4096b79_0_27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7" name="Google Shape;87;g253c4096b79_0_27"/>
          <p:cNvSpPr txBox="1"/>
          <p:nvPr/>
        </p:nvSpPr>
        <p:spPr>
          <a:xfrm>
            <a:off x="527125" y="516075"/>
            <a:ext cx="10721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00">
                <a:latin typeface="Sorts Mill Goudy"/>
                <a:ea typeface="Sorts Mill Goudy"/>
                <a:cs typeface="Sorts Mill Goudy"/>
                <a:sym typeface="Sorts Mill Goudy"/>
              </a:rPr>
              <a:t>Itsetunnon checklist (moniste)</a:t>
            </a:r>
            <a:endParaRPr b="1" sz="54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92" name="Google Shape;92;g253c4096b79_0_37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253c4096b79_0_37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02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g253c4096b79_0_37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5" name="Google Shape;95;g253c4096b79_0_37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1360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86197"/>
              <a:buNone/>
            </a:pPr>
            <a:r>
              <a:t/>
            </a:r>
            <a:endParaRPr b="1" i="0" sz="7888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ct val="58620"/>
              <a:buNone/>
            </a:pPr>
            <a:r>
              <a:t/>
            </a:r>
            <a:endParaRPr sz="11600"/>
          </a:p>
        </p:txBody>
      </p:sp>
      <p:sp>
        <p:nvSpPr>
          <p:cNvPr id="96" name="Google Shape;96;g253c4096b79_0_37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7" name="Google Shape;97;g253c4096b79_0_37"/>
          <p:cNvSpPr txBox="1"/>
          <p:nvPr/>
        </p:nvSpPr>
        <p:spPr>
          <a:xfrm>
            <a:off x="527125" y="516075"/>
            <a:ext cx="10721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00">
                <a:latin typeface="Sorts Mill Goudy"/>
                <a:ea typeface="Sorts Mill Goudy"/>
                <a:cs typeface="Sorts Mill Goudy"/>
                <a:sym typeface="Sorts Mill Goudy"/>
              </a:rPr>
              <a:t>Minä 10 vuoden päästä</a:t>
            </a:r>
            <a:endParaRPr b="1" sz="54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8" name="Google Shape;98;g253c4096b79_0_37"/>
          <p:cNvSpPr txBox="1"/>
          <p:nvPr/>
        </p:nvSpPr>
        <p:spPr>
          <a:xfrm>
            <a:off x="568500" y="1509600"/>
            <a:ext cx="11149500" cy="5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Asun…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Perheeseeni kuuluu…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Teen työkseni/opiskelen…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Vapaa-ajalla…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Tulen iloiseksi…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Pelkään…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Omistan…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Olen hyvä…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Olen ylpeä…</a:t>
            </a:r>
            <a:endParaRPr sz="36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