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Arial Black" panose="020B0A0402010202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3Pl8OQyOLD1Cw59qLigyIgZ9a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7bfbf1d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7bfbf1d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>
                <a:solidFill>
                  <a:schemeClr val="dk1"/>
                </a:solidFill>
              </a:rPr>
              <a:t>Huolia voi olla monenlaisia, ne voidaan jakaa liikennevalojen mukaan kolmeen kategoriaan.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>
                <a:solidFill>
                  <a:schemeClr val="dk1"/>
                </a:solidFill>
              </a:rPr>
              <a:t>Vihreän valon asiat ovat sellaisia, joissa kaveri tai joku muu voi olla riittävä tuki. Näitä tilanteita on suurin osa arjessa.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>
                <a:solidFill>
                  <a:schemeClr val="dk1"/>
                </a:solidFill>
              </a:rPr>
              <a:t>Keltaisessa asiat ovat sellaisia, jolloin kaveria voi olla hyvä tukea juttelemalla ja voi myös ohjata juttelemaan aikuisen kanssa.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>
                <a:solidFill>
                  <a:schemeClr val="dk1"/>
                </a:solidFill>
              </a:rPr>
              <a:t>Punaisen asiat ovat sellaisia, jolloin pitää aina kääntyä aikuisen tai jonkun muun ammattilaisen puoleen.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7bfbf1d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7bfbf1d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7bfbf1dc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7bfbf1dc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jos kaverin huolet painaa mieltä, voit kertoa omasta olostasi jollekin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“miten menee, miten sen x:n kanssa menee”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sanoita omasta näkökulmastasi, “olet vaikuttanut olevan viime aikoina surullinen yms, onko jotain kurjaa sattunut?”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voi tehdä lisää kysymyksiä: “onko jotain mistä haluat jutella”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“kuulin x-tilanteesta, miten menee”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7bfbf1dc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7bfbf1dc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7bfbf1dc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7bfbf1dc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Miksi aikuiselle kertominen on vaikeaa, vaikka tilanne olisikin vakava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Entä jos huoli kaverista jatkuu, jos et kerro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ystysuora otsikko ja teksti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37" name="Google Shape;37;p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hjä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sisältö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2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097275" y="558425"/>
            <a:ext cx="10058400" cy="3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 Black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 Black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6000"/>
              <a:buFont typeface="Arial Black"/>
              <a:buNone/>
            </a:pPr>
            <a:r>
              <a:rPr lang="fi-FI" sz="8333" b="1"/>
              <a:t>Kaveritunti 8.luokkalaisille </a:t>
            </a:r>
            <a:endParaRPr sz="8333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00"/>
              <a:buFont typeface="Arial"/>
              <a:buNone/>
            </a:pPr>
            <a:endParaRPr sz="8333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525"/>
              <a:buFont typeface="Arial"/>
              <a:buNone/>
            </a:pPr>
            <a:r>
              <a:rPr lang="fi-FI" sz="3933" b="1">
                <a:solidFill>
                  <a:schemeClr val="dk2"/>
                </a:solidFill>
              </a:rPr>
              <a:t>-MITEN TUEN KAVERIANI?</a:t>
            </a:r>
            <a:endParaRPr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100050" y="4455626"/>
            <a:ext cx="100584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9090"/>
              <a:buNone/>
            </a:pPr>
            <a:r>
              <a:rPr lang="fi-FI" sz="3300"/>
              <a:t>koulukuraattorit Annaleena Kauppinen, Suininlahti</a:t>
            </a:r>
            <a:endParaRPr sz="3300"/>
          </a:p>
          <a:p>
            <a:pPr marL="9144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9090"/>
              <a:buNone/>
            </a:pPr>
            <a:r>
              <a:rPr lang="fi-FI" sz="3300"/>
              <a:t>         Anna-Maria Niskanen, Ahmo</a:t>
            </a:r>
            <a:endParaRPr sz="3300"/>
          </a:p>
          <a:p>
            <a:pPr marL="9144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909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373"/>
              <a:buNone/>
            </a:pPr>
            <a:r>
              <a:rPr lang="fi-FI" sz="2871"/>
              <a:t>(mukaillen Mieli ry:n KAMU Kaveri mielessä-tunteja)</a:t>
            </a:r>
            <a:endParaRPr sz="287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9090"/>
              <a:buNone/>
            </a:pPr>
            <a:endParaRPr sz="3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7bfbf1dc2_0_6"/>
          <p:cNvSpPr txBox="1">
            <a:spLocks noGrp="1"/>
          </p:cNvSpPr>
          <p:nvPr>
            <p:ph type="title" idx="4294967295"/>
          </p:nvPr>
        </p:nvSpPr>
        <p:spPr>
          <a:xfrm>
            <a:off x="1097275" y="286599"/>
            <a:ext cx="10058400" cy="80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          Kaverin tukemisen liikennevalot</a:t>
            </a:r>
            <a:endParaRPr/>
          </a:p>
        </p:txBody>
      </p:sp>
      <p:sp>
        <p:nvSpPr>
          <p:cNvPr id="108" name="Google Shape;108;g137bfbf1dc2_0_6"/>
          <p:cNvSpPr txBox="1">
            <a:spLocks noGrp="1"/>
          </p:cNvSpPr>
          <p:nvPr>
            <p:ph type="body" idx="4294967295"/>
          </p:nvPr>
        </p:nvSpPr>
        <p:spPr>
          <a:xfrm>
            <a:off x="2419900" y="1224650"/>
            <a:ext cx="8735700" cy="5388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/>
              <a:t>  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200" b="1"/>
              <a:t>     STOP! Tilanne on erittäin huolestuttava!</a:t>
            </a:r>
            <a:endParaRPr sz="2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200" b="1"/>
              <a:t>     </a:t>
            </a:r>
            <a:r>
              <a:rPr lang="fi-FI" sz="2200"/>
              <a:t>Kaverin apu ei yksistään tässä tapauksessa riitä. Tilanteeseen pitää ottaa      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200"/>
              <a:t>     joku aikuinen tai ammattilainen.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200"/>
              <a:t>      </a:t>
            </a:r>
            <a:r>
              <a:rPr lang="fi-FI" sz="2200" b="1"/>
              <a:t>MIETI! Tilanne on huolestuttava.</a:t>
            </a:r>
            <a:endParaRPr sz="2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200" b="1"/>
              <a:t>      </a:t>
            </a:r>
            <a:r>
              <a:rPr lang="fi-FI" sz="2200"/>
              <a:t>Kaveria voit auttaa kysymällä kuulumisia ja kertoa, että olet huolissasi.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200"/>
              <a:t>      Mieti, tarvitsetko tilanteeseen aikuisen apua.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200"/>
              <a:t>      </a:t>
            </a:r>
            <a:r>
              <a:rPr lang="fi-FI" sz="2200" b="1"/>
              <a:t>OLE LÄSNÄ! Tilanne ei ole huolestuttava.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fi-FI" sz="2200"/>
              <a:t>      Kuuntele kaveria ja ole läsnä.</a:t>
            </a:r>
            <a:endParaRPr sz="2200"/>
          </a:p>
        </p:txBody>
      </p:sp>
      <p:pic>
        <p:nvPicPr>
          <p:cNvPr id="109" name="Google Shape;109;g137bfbf1dc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7475"/>
            <a:ext cx="2321925" cy="583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7bfbf1dc2_0_0"/>
          <p:cNvSpPr txBox="1">
            <a:spLocks noGrp="1"/>
          </p:cNvSpPr>
          <p:nvPr>
            <p:ph type="title"/>
          </p:nvPr>
        </p:nvSpPr>
        <p:spPr>
          <a:xfrm>
            <a:off x="2547251" y="286600"/>
            <a:ext cx="86085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/>
              <a:t>OLE LÄSNÄ! Tilanne ei ole huolestuttava</a:t>
            </a:r>
            <a:endParaRPr b="1"/>
          </a:p>
        </p:txBody>
      </p:sp>
      <p:sp>
        <p:nvSpPr>
          <p:cNvPr id="115" name="Google Shape;115;g137bfbf1dc2_0_0"/>
          <p:cNvSpPr txBox="1">
            <a:spLocks noGrp="1"/>
          </p:cNvSpPr>
          <p:nvPr>
            <p:ph type="body" idx="1"/>
          </p:nvPr>
        </p:nvSpPr>
        <p:spPr>
          <a:xfrm>
            <a:off x="1097275" y="1845725"/>
            <a:ext cx="10600500" cy="447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16" name="Google Shape;116;g137bfbf1dc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25" y="129138"/>
            <a:ext cx="2377675" cy="23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37bfbf1dc2_0_0"/>
          <p:cNvSpPr txBox="1"/>
          <p:nvPr/>
        </p:nvSpPr>
        <p:spPr>
          <a:xfrm>
            <a:off x="215525" y="2919550"/>
            <a:ext cx="51042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i-FI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 kiinnostunut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i-FI" sz="2000" b="1">
                <a:latin typeface="Calibri"/>
                <a:ea typeface="Calibri"/>
                <a:cs typeface="Calibri"/>
                <a:sym typeface="Calibri"/>
              </a:rPr>
              <a:t>Kuuntele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i-FI" sz="2000" b="1">
                <a:latin typeface="Calibri"/>
                <a:ea typeface="Calibri"/>
                <a:cs typeface="Calibri"/>
                <a:sym typeface="Calibri"/>
              </a:rPr>
              <a:t>Kannusta ja tsemppaa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i-FI" sz="2000" b="1">
                <a:latin typeface="Calibri"/>
                <a:ea typeface="Calibri"/>
                <a:cs typeface="Calibri"/>
                <a:sym typeface="Calibri"/>
              </a:rPr>
              <a:t>Ole luotettava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i-FI" sz="2000" b="1">
                <a:latin typeface="Calibri"/>
                <a:ea typeface="Calibri"/>
                <a:cs typeface="Calibri"/>
                <a:sym typeface="Calibri"/>
              </a:rPr>
              <a:t>Osoita tukea sanoin ja teoin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i-FI" sz="2000" b="1">
                <a:latin typeface="Calibri"/>
                <a:ea typeface="Calibri"/>
                <a:cs typeface="Calibri"/>
                <a:sym typeface="Calibri"/>
              </a:rPr>
              <a:t>OLE LÄSNÄ!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37bfbf1dc2_0_0"/>
          <p:cNvSpPr txBox="1"/>
          <p:nvPr/>
        </p:nvSpPr>
        <p:spPr>
          <a:xfrm>
            <a:off x="5359025" y="1979025"/>
            <a:ext cx="564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Nippe on pettynyt. Hän sai matikan kokeesta omasta mielestään huonon numeron.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37bfbf1dc2_0_0"/>
          <p:cNvSpPr txBox="1"/>
          <p:nvPr/>
        </p:nvSpPr>
        <p:spPr>
          <a:xfrm>
            <a:off x="6671850" y="3095900"/>
            <a:ext cx="530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Hipsua ärsyttää. Kotona on riidelty kotiintuloajoista. 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37bfbf1dc2_0_0"/>
          <p:cNvSpPr txBox="1"/>
          <p:nvPr/>
        </p:nvSpPr>
        <p:spPr>
          <a:xfrm>
            <a:off x="5692150" y="4095200"/>
            <a:ext cx="564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Ami on innoissaan. Hän on saanut uuden skeittilaudan.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7bfbf1dc2_0_0"/>
          <p:cNvSpPr txBox="1"/>
          <p:nvPr/>
        </p:nvSpPr>
        <p:spPr>
          <a:xfrm>
            <a:off x="4330325" y="5192475"/>
            <a:ext cx="564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Kukkista jännittää. Seuraavalla tunnilla on hänen vuoronsa pitää äikän esitelmä.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7bfbf1dc2_0_13"/>
          <p:cNvSpPr txBox="1">
            <a:spLocks noGrp="1"/>
          </p:cNvSpPr>
          <p:nvPr>
            <p:ph type="title"/>
          </p:nvPr>
        </p:nvSpPr>
        <p:spPr>
          <a:xfrm>
            <a:off x="2694226" y="286600"/>
            <a:ext cx="84615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/>
              <a:t>MIETI! TILANNE ON HUOLESTUTTAVA</a:t>
            </a:r>
            <a:endParaRPr b="1"/>
          </a:p>
        </p:txBody>
      </p:sp>
      <p:sp>
        <p:nvSpPr>
          <p:cNvPr id="127" name="Google Shape;127;g137bfbf1dc2_0_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28" name="Google Shape;128;g137bfbf1dc2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75" y="109273"/>
            <a:ext cx="2577025" cy="255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37bfbf1dc2_0_13"/>
          <p:cNvSpPr txBox="1"/>
          <p:nvPr/>
        </p:nvSpPr>
        <p:spPr>
          <a:xfrm>
            <a:off x="293925" y="2772600"/>
            <a:ext cx="595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37bfbf1dc2_0_13"/>
          <p:cNvSpPr txBox="1"/>
          <p:nvPr/>
        </p:nvSpPr>
        <p:spPr>
          <a:xfrm>
            <a:off x="362500" y="2870575"/>
            <a:ext cx="56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37bfbf1dc2_0_13"/>
          <p:cNvSpPr txBox="1"/>
          <p:nvPr/>
        </p:nvSpPr>
        <p:spPr>
          <a:xfrm>
            <a:off x="186150" y="2890150"/>
            <a:ext cx="55941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Kysy kuulumisia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i-FI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Kuuntele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i-FI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 kaveria sanoin ja teoin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i-FI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Muista ettei sinun tarvitse ratkaista kaverin ongelmaa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Kannusta tarvittaessa hakemaan apua ja tukea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Rohkaise ottamaan vastaan tarjottua tukea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  JOS KAVERI EI HALUA JUTELLA, SE ON MYÖS OK. OLET KUITENKIN VÄLITTÄNYT JA OLLUT KIINNOSTUNUT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  MUISTA ETTÄ KAVERIN HYVINVOINTI EI OLE SINUN VASTUULLASI</a:t>
            </a:r>
            <a:r>
              <a:rPr lang="fi-FI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37bfbf1dc2_0_13"/>
          <p:cNvSpPr/>
          <p:nvPr/>
        </p:nvSpPr>
        <p:spPr>
          <a:xfrm>
            <a:off x="78175" y="5223900"/>
            <a:ext cx="243600" cy="205200"/>
          </a:xfrm>
          <a:prstGeom prst="hear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37bfbf1dc2_0_13"/>
          <p:cNvSpPr/>
          <p:nvPr/>
        </p:nvSpPr>
        <p:spPr>
          <a:xfrm>
            <a:off x="78175" y="5766500"/>
            <a:ext cx="243600" cy="202800"/>
          </a:xfrm>
          <a:prstGeom prst="hear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37bfbf1dc2_0_13"/>
          <p:cNvSpPr txBox="1"/>
          <p:nvPr/>
        </p:nvSpPr>
        <p:spPr>
          <a:xfrm>
            <a:off x="5359025" y="2203125"/>
            <a:ext cx="574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Kaverini Nepe ja uusi nettituttava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37bfbf1dc2_0_13"/>
          <p:cNvSpPr txBox="1"/>
          <p:nvPr/>
        </p:nvSpPr>
        <p:spPr>
          <a:xfrm>
            <a:off x="6005800" y="2923875"/>
            <a:ext cx="554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Kaverini Pirkka ja kireät välit vanhempien kanssa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37bfbf1dc2_0_13"/>
          <p:cNvSpPr txBox="1"/>
          <p:nvPr/>
        </p:nvSpPr>
        <p:spPr>
          <a:xfrm>
            <a:off x="5721525" y="4176275"/>
            <a:ext cx="803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           Kaverini Säde ja uudet kaverit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37bfbf1dc2_0_13"/>
          <p:cNvSpPr txBox="1"/>
          <p:nvPr/>
        </p:nvSpPr>
        <p:spPr>
          <a:xfrm>
            <a:off x="6005800" y="3566150"/>
            <a:ext cx="58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                  Kaverini Orvokki ja koulupoissaolot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37bfbf1dc2_0_13"/>
          <p:cNvSpPr txBox="1"/>
          <p:nvPr/>
        </p:nvSpPr>
        <p:spPr>
          <a:xfrm>
            <a:off x="5940350" y="4869175"/>
            <a:ext cx="574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Kaverini Turo ja alakuloisuus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7bfbf1dc2_0_19"/>
          <p:cNvSpPr txBox="1">
            <a:spLocks noGrp="1"/>
          </p:cNvSpPr>
          <p:nvPr>
            <p:ph type="title"/>
          </p:nvPr>
        </p:nvSpPr>
        <p:spPr>
          <a:xfrm>
            <a:off x="2664826" y="286600"/>
            <a:ext cx="84909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/>
              <a:t>STOP! TILANNE ON ERITTÄIN HUOLESTUTTAVA</a:t>
            </a:r>
            <a:endParaRPr b="1"/>
          </a:p>
        </p:txBody>
      </p:sp>
      <p:sp>
        <p:nvSpPr>
          <p:cNvPr id="144" name="Google Shape;144;g137bfbf1dc2_0_1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45" name="Google Shape;145;g137bfbf1dc2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1" y="119376"/>
            <a:ext cx="2553325" cy="25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37bfbf1dc2_0_19"/>
          <p:cNvSpPr txBox="1"/>
          <p:nvPr/>
        </p:nvSpPr>
        <p:spPr>
          <a:xfrm>
            <a:off x="205750" y="2792175"/>
            <a:ext cx="62898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Aikuisen/ammattilaisen puoleen pitää kääntyä ainakin näissä tapauksissa: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Toistuva kiusaaminen ja huonosti kohteleminen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Väkivallan, seksuaalisen häirinnän tai rikoksen kohteeksi joutuminen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Puhe itsensä vahingoittamisesta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Itsensä vahingoittaminen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Pidemmän aikaa jatkunut alakuloisuus, masentuneisuus tai ahdistuneisuus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i-FI" sz="1800" b="1">
                <a:latin typeface="Calibri"/>
                <a:ea typeface="Calibri"/>
                <a:cs typeface="Calibri"/>
                <a:sym typeface="Calibri"/>
              </a:rPr>
              <a:t>Syömishäiriö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37bfbf1dc2_0_19"/>
          <p:cNvSpPr txBox="1"/>
          <p:nvPr/>
        </p:nvSpPr>
        <p:spPr>
          <a:xfrm>
            <a:off x="5946875" y="2174975"/>
            <a:ext cx="512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Sirppi on ollut tosi ahdistunut ja kertoo satuttaneensa itseään viiltelemällä.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37bfbf1dc2_0_19"/>
          <p:cNvSpPr txBox="1"/>
          <p:nvPr/>
        </p:nvSpPr>
        <p:spPr>
          <a:xfrm>
            <a:off x="6407325" y="3242850"/>
            <a:ext cx="592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Ippe kertoo tuntemattoman aikuisen lähettäneen hänelle seksuaalissävytteisiä viestejä ja kuvia somessa.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37bfbf1dc2_0_19"/>
          <p:cNvSpPr txBox="1"/>
          <p:nvPr/>
        </p:nvSpPr>
        <p:spPr>
          <a:xfrm>
            <a:off x="6035050" y="5487200"/>
            <a:ext cx="5711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 Epi jätetään jatkuvasti yksin, häntä on kiusattu jo pitkään koulussa ja somessa.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37bfbf1dc2_0_19"/>
          <p:cNvSpPr txBox="1"/>
          <p:nvPr/>
        </p:nvSpPr>
        <p:spPr>
          <a:xfrm>
            <a:off x="6573875" y="4408725"/>
            <a:ext cx="520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i="1">
                <a:latin typeface="Calibri"/>
                <a:ea typeface="Calibri"/>
                <a:cs typeface="Calibri"/>
                <a:sym typeface="Calibri"/>
              </a:rPr>
              <a:t>Kaverit huomaavat, ettei Tuisku syö enää koululounasta ja on laihtunut paljon.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7bfbf1dc2_0_35"/>
          <p:cNvSpPr txBox="1">
            <a:spLocks noGrp="1"/>
          </p:cNvSpPr>
          <p:nvPr>
            <p:ph type="title"/>
          </p:nvPr>
        </p:nvSpPr>
        <p:spPr>
          <a:xfrm>
            <a:off x="1097275" y="286599"/>
            <a:ext cx="10058400" cy="112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i-FI" sz="3000" b="1"/>
              <a:t>Punaisen valon tilanteista kertominen aikuiselle ei ole kaverin pettämistä, vaan SE ON VÄLITTÄMISTÄ </a:t>
            </a:r>
            <a:endParaRPr sz="5520" b="1"/>
          </a:p>
        </p:txBody>
      </p:sp>
      <p:sp>
        <p:nvSpPr>
          <p:cNvPr id="156" name="Google Shape;156;g137bfbf1dc2_0_35"/>
          <p:cNvSpPr txBox="1">
            <a:spLocks noGrp="1"/>
          </p:cNvSpPr>
          <p:nvPr>
            <p:ph type="body" idx="1"/>
          </p:nvPr>
        </p:nvSpPr>
        <p:spPr>
          <a:xfrm>
            <a:off x="1097275" y="1992675"/>
            <a:ext cx="83538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b="1"/>
              <a:t>Kuka voi auttaa: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Omat läheiset aikuiset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Koulun henkilökunta (opet ja ohjaajat, terkkari, psykologi, kuraattori)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Nuorisotyö, seurakunta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Harrastusten ohjaajat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Sosiaalityö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Poliisi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Netti- ja puhelinpalvelut: esim. 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-FI"/>
              <a:t>Sekasin-chat (sekasin.fi) </a:t>
            </a:r>
            <a:endParaRPr/>
          </a:p>
          <a:p>
            <a:pPr marL="45720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-FI"/>
              <a:t>Nuorten mielenterveystalo (mielenterveystalo.fi/nuoret) </a:t>
            </a:r>
            <a:endParaRPr/>
          </a:p>
          <a:p>
            <a:pPr marL="45720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fi-FI"/>
              <a:t>MLL:n lasten- ja nuorten puhelin (116 111, nuortennetti.fi)</a:t>
            </a:r>
            <a:endParaRPr/>
          </a:p>
        </p:txBody>
      </p:sp>
      <p:sp>
        <p:nvSpPr>
          <p:cNvPr id="157" name="Google Shape;157;g137bfbf1dc2_0_35"/>
          <p:cNvSpPr/>
          <p:nvPr/>
        </p:nvSpPr>
        <p:spPr>
          <a:xfrm>
            <a:off x="8790275" y="3031725"/>
            <a:ext cx="2356800" cy="2283300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Laajakuva</PresentationFormat>
  <Paragraphs>87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 Black</vt:lpstr>
      <vt:lpstr>Calibri</vt:lpstr>
      <vt:lpstr>Arial</vt:lpstr>
      <vt:lpstr>Retro</vt:lpstr>
      <vt:lpstr>  Kaveritunti 8.luokkalaisille   -MITEN TUEN KAVERIANI?</vt:lpstr>
      <vt:lpstr>          Kaverin tukemisen liikennevalot</vt:lpstr>
      <vt:lpstr>OLE LÄSNÄ! Tilanne ei ole huolestuttava</vt:lpstr>
      <vt:lpstr>MIETI! TILANNE ON HUOLESTUTTAVA</vt:lpstr>
      <vt:lpstr>STOP! TILANNE ON ERITTÄIN HUOLESTUTTAVA</vt:lpstr>
      <vt:lpstr>Punaisen valon tilanteista kertominen aikuiselle ei ole kaverin pettämistä, vaan SE ON VÄLITTÄMISTÄ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Kaveritunti 8.luokkalaisille   -MITEN TUEN KAVERIANI?</dc:title>
  <dc:creator>Kauppinen, Annaleena</dc:creator>
  <cp:lastModifiedBy>Niskanen, Anna-Maria</cp:lastModifiedBy>
  <cp:revision>1</cp:revision>
  <dcterms:created xsi:type="dcterms:W3CDTF">2022-06-27T07:13:50Z</dcterms:created>
  <dcterms:modified xsi:type="dcterms:W3CDTF">2022-08-09T09:00:09Z</dcterms:modified>
</cp:coreProperties>
</file>