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12192000"/>
  <p:notesSz cx="6858000" cy="9144000"/>
  <p:embeddedFontLst>
    <p:embeddedFont>
      <p:font typeface="Sorts Mill Goudy"/>
      <p:regular r:id="rId19"/>
      <p: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1" roundtripDataSignature="AMtx7miNMjkDh9ZdRfMgKHjtp+SF2lq1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ortsMillGoudy-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customschemas.google.com/relationships/presentationmetadata" Target="meta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SortsMillGoudy-regular.fnt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2537827c5fd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" name="Google Shape;30;g2537827c5fd_0_3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2537827c5f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4" name="Google Shape;104;g2537827c5fd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537827c5fd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3" name="Google Shape;113;g2537827c5fd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537827c5fd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1" name="Google Shape;121;g2537827c5fd_0_9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53be098d51_3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0" name="Google Shape;130;g253be098d51_3_5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53be098d51_3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9" name="Google Shape;139;g253be098d51_3_6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0" name="Google Shape;4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253be098d51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8" name="Google Shape;48;g253be098d51_3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53be098d51_3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6" name="Google Shape;56;g253be098d51_3_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53be098d51_3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4" name="Google Shape;64;g253be098d51_3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53be098d51_3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g253be098d51_3_3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53be098d51_3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0" name="Google Shape;80;g253be098d51_3_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53be098d51_3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g253be098d51_3_2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53be098d51_3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6" name="Google Shape;96;g253be098d51_3_4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6" name="Google Shape;16;p8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50800" rotWithShape="0" algn="ctr">
              <a:srgbClr val="000000">
                <a:alpha val="6549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8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8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" name="Google Shape;19;p8"/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20" name="Google Shape;20;p8"/>
            <p:cNvCxnSpPr/>
            <p:nvPr/>
          </p:nvCxnSpPr>
          <p:spPr>
            <a:xfrm>
              <a:off x="525018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" name="Google Shape;21;p8"/>
            <p:cNvCxnSpPr/>
            <p:nvPr/>
          </p:nvCxnSpPr>
          <p:spPr>
            <a:xfrm>
              <a:off x="6941820" y="1267730"/>
              <a:ext cx="0" cy="612648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2" name="Google Shape;22;p8"/>
            <p:cNvCxnSpPr/>
            <p:nvPr/>
          </p:nvCxnSpPr>
          <p:spPr>
            <a:xfrm>
              <a:off x="5250180" y="1883664"/>
              <a:ext cx="1691640" cy="0"/>
            </a:xfrm>
            <a:prstGeom prst="straightConnector1">
              <a:avLst/>
            </a:prstGeom>
            <a:solidFill>
              <a:srgbClr val="FEFEFE"/>
            </a:solidFill>
            <a:ln cap="flat" cmpd="sng" w="9525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3" name="Google Shape;23;p8"/>
          <p:cNvSpPr txBox="1"/>
          <p:nvPr>
            <p:ph type="ctrTitle"/>
          </p:nvPr>
        </p:nvSpPr>
        <p:spPr>
          <a:xfrm>
            <a:off x="1629103" y="2244830"/>
            <a:ext cx="8933796" cy="24372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6800"/>
              <a:buFont typeface="Sorts Mill Goudy"/>
              <a:buNone/>
              <a:defRPr b="0" sz="6800" cap="non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" type="subTitle"/>
          </p:nvPr>
        </p:nvSpPr>
        <p:spPr>
          <a:xfrm>
            <a:off x="1629101" y="4682062"/>
            <a:ext cx="8936846" cy="457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FEFEFE"/>
                </a:solidFill>
              </a:defRPr>
            </a:lvl1pPr>
            <a:lvl2pPr lvl="1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5" name="Google Shape;25;p8"/>
          <p:cNvSpPr txBox="1"/>
          <p:nvPr>
            <p:ph idx="10" type="dt"/>
          </p:nvPr>
        </p:nvSpPr>
        <p:spPr>
          <a:xfrm>
            <a:off x="5318760" y="1341256"/>
            <a:ext cx="1554480" cy="4855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1" type="ftr"/>
          </p:nvPr>
        </p:nvSpPr>
        <p:spPr>
          <a:xfrm>
            <a:off x="1629100" y="5177408"/>
            <a:ext cx="5730295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EFEFE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8606920" y="5177408"/>
            <a:ext cx="19559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7" name="Google Shape;7;p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dk1">
              <a:alpha val="6000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6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6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Sorts Mill Goudy"/>
              <a:buNone/>
              <a:defRPr b="0" i="1" sz="48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" type="body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6550" lvl="0" marL="457200" marR="0" rtl="0" algn="l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rgbClr val="FEFEFE"/>
              </a:buClr>
              <a:buSzPts val="1700"/>
              <a:buFont typeface="Garamond"/>
              <a:buChar char="◦"/>
              <a:defRPr b="0" i="0" sz="17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-323850" lvl="1" marL="9144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500"/>
              <a:buFont typeface="Garamond"/>
              <a:buChar char="◦"/>
              <a:defRPr b="0" i="0" sz="15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-311150" lvl="2" marL="13716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-311150" lvl="3" marL="18288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-311150" lvl="4" marL="2286000" marR="0" rtl="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300"/>
              <a:buFont typeface="Garamond"/>
              <a:buChar char="◦"/>
              <a:defRPr b="0" i="0" sz="13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EFEFE"/>
              </a:buClr>
              <a:buSzPts val="1400"/>
              <a:buFont typeface="Garamond"/>
              <a:buChar char="◦"/>
              <a:defRPr b="0" i="0" sz="14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1" name="Google Shape;11;p6"/>
          <p:cNvSpPr txBox="1"/>
          <p:nvPr>
            <p:ph idx="10" type="dt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1" type="ftr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2" type="sldNum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rgbClr val="FEFEFE"/>
                </a:solidFill>
                <a:latin typeface="Sorts Mill Goudy"/>
                <a:ea typeface="Sorts Mill Goudy"/>
                <a:cs typeface="Sorts Mill Goudy"/>
                <a:sym typeface="Sorts Mill Goud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Relationship Id="rId4" Type="http://schemas.openxmlformats.org/officeDocument/2006/relationships/hyperlink" Target="https://sproppimateriaalit.fi/web/site-186223/state-jurdcmzrgercytzr/page-186285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32" name="Google Shape;32;g2537827c5fd_0_36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-8279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g2537827c5fd_0_36"/>
          <p:cNvSpPr/>
          <p:nvPr/>
        </p:nvSpPr>
        <p:spPr>
          <a:xfrm>
            <a:off x="0" y="4447274"/>
            <a:ext cx="12192000" cy="2328000"/>
          </a:xfrm>
          <a:prstGeom prst="rect">
            <a:avLst/>
          </a:prstGeom>
          <a:solidFill>
            <a:schemeClr val="dk1">
              <a:alpha val="29411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g2537827c5fd_0_36"/>
          <p:cNvSpPr/>
          <p:nvPr/>
        </p:nvSpPr>
        <p:spPr>
          <a:xfrm rot="10800000">
            <a:off x="-4" y="44471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35" name="Google Shape;35;g2537827c5fd_0_36"/>
          <p:cNvSpPr/>
          <p:nvPr/>
        </p:nvSpPr>
        <p:spPr>
          <a:xfrm>
            <a:off x="166125" y="4045802"/>
            <a:ext cx="11859900" cy="2566800"/>
          </a:xfrm>
          <a:prstGeom prst="rect">
            <a:avLst/>
          </a:prstGeom>
          <a:noFill/>
          <a:ln cap="sq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g2537827c5fd_0_36"/>
          <p:cNvSpPr txBox="1"/>
          <p:nvPr>
            <p:ph type="ctrTitle"/>
          </p:nvPr>
        </p:nvSpPr>
        <p:spPr>
          <a:xfrm>
            <a:off x="372725" y="4156191"/>
            <a:ext cx="11439300" cy="1615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400"/>
              <a:buFont typeface="Sorts Mill Goudy"/>
              <a:buNone/>
            </a:pPr>
            <a:r>
              <a:rPr lang="en-US" sz="4400">
                <a:solidFill>
                  <a:schemeClr val="lt1"/>
                </a:solidFill>
              </a:rPr>
              <a:t>                             </a:t>
            </a:r>
            <a:r>
              <a:rPr b="1" lang="en-US" sz="4900">
                <a:solidFill>
                  <a:schemeClr val="dk1"/>
                </a:solidFill>
              </a:rPr>
              <a:t>Kaveritaidot 8lk</a:t>
            </a:r>
            <a:endParaRPr b="1" sz="4900">
              <a:solidFill>
                <a:schemeClr val="dk1"/>
              </a:solidFill>
            </a:endParaRPr>
          </a:p>
        </p:txBody>
      </p:sp>
      <p:sp>
        <p:nvSpPr>
          <p:cNvPr id="37" name="Google Shape;37;g2537827c5fd_0_36"/>
          <p:cNvSpPr txBox="1"/>
          <p:nvPr>
            <p:ph idx="1" type="subTitle"/>
          </p:nvPr>
        </p:nvSpPr>
        <p:spPr>
          <a:xfrm>
            <a:off x="166125" y="5232500"/>
            <a:ext cx="12025800" cy="136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2000">
                <a:solidFill>
                  <a:schemeClr val="dk1"/>
                </a:solidFill>
              </a:rPr>
              <a:t> </a:t>
            </a:r>
            <a:endParaRPr b="1" sz="2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20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2000">
                <a:solidFill>
                  <a:schemeClr val="dk1"/>
                </a:solidFill>
              </a:rPr>
              <a:t>Mukaillen SPR:n Kaveritaitoja-ohjelmaa, MLL:n Yksilöohjauksen opas kiusaamista kokeneen nuoren tukemiseen ja Mieli ry:n Hyvän mielen treenivihko</a:t>
            </a:r>
            <a:endParaRPr b="1" sz="2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06" name="Google Shape;106;g2537827c5fd_0_0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g2537827c5fd_0_0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411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g2537827c5fd_0_0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09" name="Google Shape;109;g2537827c5fd_0_0"/>
          <p:cNvSpPr txBox="1"/>
          <p:nvPr>
            <p:ph type="ctrTitle"/>
          </p:nvPr>
        </p:nvSpPr>
        <p:spPr>
          <a:xfrm>
            <a:off x="372725" y="488425"/>
            <a:ext cx="11439300" cy="578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t/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rPr b="1" i="0" lang="en-US" sz="5000">
                <a:solidFill>
                  <a:schemeClr val="dk1"/>
                </a:solidFill>
              </a:rPr>
              <a:t>Katsokaa seuraava video:</a:t>
            </a:r>
            <a:endParaRPr b="1" i="0" sz="50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SzPts val="6800"/>
              <a:buNone/>
            </a:pPr>
            <a:r>
              <a:rPr i="0" lang="en-US" sz="35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Kaveritaitoja–ohjelma (sproppimateriaalit.fi)</a:t>
            </a:r>
            <a:endParaRPr sz="11600"/>
          </a:p>
        </p:txBody>
      </p:sp>
      <p:sp>
        <p:nvSpPr>
          <p:cNvPr id="110" name="Google Shape;110;g2537827c5fd_0_0"/>
          <p:cNvSpPr txBox="1"/>
          <p:nvPr/>
        </p:nvSpPr>
        <p:spPr>
          <a:xfrm>
            <a:off x="651300" y="888650"/>
            <a:ext cx="11160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t/>
            </a:r>
            <a:endParaRPr b="1" i="0" sz="30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15" name="Google Shape;115;g2537827c5fd_0_9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g2537827c5fd_0_9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411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g2537827c5fd_0_9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18" name="Google Shape;118;g2537827c5fd_0_9"/>
          <p:cNvSpPr txBox="1"/>
          <p:nvPr/>
        </p:nvSpPr>
        <p:spPr>
          <a:xfrm>
            <a:off x="292525" y="212500"/>
            <a:ext cx="11618700" cy="1126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highlight>
                  <a:schemeClr val="lt1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Juttele parisi kanssa seuraavat kysymykset läpi:</a:t>
            </a:r>
            <a:endParaRPr sz="3000"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Sorts Mill Goudy"/>
              <a:buAutoNum type="arabicPeriod"/>
            </a:pPr>
            <a:r>
              <a:rPr lang="en-US" sz="3000">
                <a:highlight>
                  <a:schemeClr val="lt1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Mistä asioista sinun on helppo puhua muiden kanssa?</a:t>
            </a:r>
            <a:endParaRPr sz="3000"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Sorts Mill Goudy"/>
              <a:buAutoNum type="arabicPeriod"/>
            </a:pPr>
            <a:r>
              <a:rPr lang="en-US" sz="3000">
                <a:highlight>
                  <a:schemeClr val="lt1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Mistä asioista et puhu mielelläsi muiden kanssa?</a:t>
            </a:r>
            <a:endParaRPr sz="3000"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Sorts Mill Goudy"/>
              <a:buAutoNum type="arabicPeriod"/>
            </a:pPr>
            <a:r>
              <a:rPr lang="en-US" sz="3000">
                <a:highlight>
                  <a:schemeClr val="lt1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Mitä haluaisit tietää, kun tutustut uuteen ihmiseen? Mitä asioita uudelta ihmiseltä voi kysyä?</a:t>
            </a:r>
            <a:endParaRPr sz="3000"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Sorts Mill Goudy"/>
              <a:buAutoNum type="arabicPeriod"/>
            </a:pPr>
            <a:r>
              <a:rPr lang="en-US" sz="3000">
                <a:highlight>
                  <a:schemeClr val="lt1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Mikä uuteen ihmiseen tutustumisessa pelottaa eniten? Onko pelko kuinka todellinen?</a:t>
            </a:r>
            <a:endParaRPr sz="3000">
              <a:highlight>
                <a:schemeClr val="lt1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23" name="Google Shape;123;g2537827c5fd_0_94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g2537827c5fd_0_94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411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g2537827c5fd_0_94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26" name="Google Shape;126;g2537827c5fd_0_94"/>
          <p:cNvSpPr txBox="1"/>
          <p:nvPr/>
        </p:nvSpPr>
        <p:spPr>
          <a:xfrm>
            <a:off x="182125" y="474675"/>
            <a:ext cx="115497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t/>
            </a:r>
            <a:endParaRPr b="1" i="0" sz="60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27" name="Google Shape;127;g2537827c5fd_0_94"/>
          <p:cNvSpPr txBox="1"/>
          <p:nvPr/>
        </p:nvSpPr>
        <p:spPr>
          <a:xfrm>
            <a:off x="402925" y="391875"/>
            <a:ext cx="11328900" cy="75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Onks ok…</a:t>
            </a:r>
            <a:r>
              <a:rPr lang="en-US" sz="40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.</a:t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…käyttää sukkia sandaaleissa?</a:t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…syödä jälkiruoka ennen pääruokaa?</a:t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…kertoa valkoisia valheita? </a:t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…jutella tuntemattomille?</a:t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…kieltäytyä tapaamasta kaveria, jos väsyttää?</a:t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…olla välillä yksin?</a:t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…olla myöhässä?</a:t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…laittaa ananasta pitsaan?</a:t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32" name="Google Shape;132;g253be098d51_3_52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g253be098d51_3_52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g253be098d51_3_52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35" name="Google Shape;135;g253be098d51_3_52"/>
          <p:cNvSpPr txBox="1"/>
          <p:nvPr/>
        </p:nvSpPr>
        <p:spPr>
          <a:xfrm>
            <a:off x="182125" y="474675"/>
            <a:ext cx="115497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t/>
            </a:r>
            <a:endParaRPr b="1" i="0" sz="60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36" name="Google Shape;136;g253be098d51_3_52"/>
          <p:cNvSpPr txBox="1"/>
          <p:nvPr/>
        </p:nvSpPr>
        <p:spPr>
          <a:xfrm>
            <a:off x="402925" y="391875"/>
            <a:ext cx="11328900" cy="1023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Kumpi vai kampi?</a:t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Kesä vai talvi</a:t>
            </a:r>
            <a:endParaRPr sz="37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Suklaa- vai mansikkajäätelö</a:t>
            </a:r>
            <a:endParaRPr sz="37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Koira vai kissa</a:t>
            </a:r>
            <a:endParaRPr sz="37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Limppari vai vesi</a:t>
            </a:r>
            <a:endParaRPr sz="37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Podcast vai netflix</a:t>
            </a:r>
            <a:endParaRPr sz="37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Pieni määrä ihmisiä vai massatapahtuma</a:t>
            </a:r>
            <a:endParaRPr sz="37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Lenkki vai pleikkari</a:t>
            </a:r>
            <a:endParaRPr sz="37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Adidas vai Nike</a:t>
            </a:r>
            <a:endParaRPr sz="37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Muumipeikko vai Pikku Myy</a:t>
            </a:r>
            <a:endParaRPr sz="37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141" name="Google Shape;141;g253be098d51_3_60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g253be098d51_3_60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g253be098d51_3_60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44" name="Google Shape;144;g253be098d51_3_60"/>
          <p:cNvSpPr txBox="1"/>
          <p:nvPr/>
        </p:nvSpPr>
        <p:spPr>
          <a:xfrm>
            <a:off x="182125" y="474675"/>
            <a:ext cx="115497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t/>
            </a:r>
            <a:endParaRPr b="1" i="0" sz="60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45" name="Google Shape;145;g253be098d51_3_60"/>
          <p:cNvSpPr txBox="1"/>
          <p:nvPr/>
        </p:nvSpPr>
        <p:spPr>
          <a:xfrm>
            <a:off x="402925" y="391875"/>
            <a:ext cx="11328900" cy="818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Ole rohkeasti oma itsesi ja uskalla kertoa, mitä sinä ajattelet &lt;3</a:t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highlight>
                  <a:srgbClr val="FEFEFE"/>
                </a:highlight>
                <a:latin typeface="Sorts Mill Goudy"/>
                <a:ea typeface="Sorts Mill Goudy"/>
                <a:cs typeface="Sorts Mill Goudy"/>
                <a:sym typeface="Sorts Mill Goudy"/>
              </a:rPr>
              <a:t>Aina ei tarvtse olla kaverin kanssa samaa mieltä, mutta muista kuunnella, mitä toisella on sanottavana</a:t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highlight>
                <a:srgbClr val="FEFEFE"/>
              </a:highlight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42" name="Google Shape;42;p1"/>
          <p:cNvPicPr preferRelativeResize="0"/>
          <p:nvPr/>
        </p:nvPicPr>
        <p:blipFill rotWithShape="1">
          <a:blip r:embed="rId3">
            <a:alphaModFix/>
          </a:blip>
          <a:srcRect b="15730" l="0" r="0" t="0"/>
          <a:stretch/>
        </p:blipFill>
        <p:spPr>
          <a:xfrm>
            <a:off x="-1" y="10"/>
            <a:ext cx="12192000" cy="6857988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1"/>
          <p:cNvSpPr/>
          <p:nvPr/>
        </p:nvSpPr>
        <p:spPr>
          <a:xfrm>
            <a:off x="0" y="4530074"/>
            <a:ext cx="12192000" cy="2327925"/>
          </a:xfrm>
          <a:prstGeom prst="rect">
            <a:avLst/>
          </a:prstGeom>
          <a:solidFill>
            <a:schemeClr val="dk1">
              <a:alpha val="29411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1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45" name="Google Shape;45;p1"/>
          <p:cNvSpPr txBox="1"/>
          <p:nvPr/>
        </p:nvSpPr>
        <p:spPr>
          <a:xfrm>
            <a:off x="264925" y="4393525"/>
            <a:ext cx="11563500" cy="22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i="0" lang="en-US" sz="3500" u="none" cap="none" strike="noStrike">
                <a:solidFill>
                  <a:srgbClr val="000000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                     </a:t>
            </a:r>
            <a:endParaRPr b="1" i="0" sz="35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i="0" lang="en-US" sz="3500" u="none" cap="none" strike="noStrike">
                <a:solidFill>
                  <a:srgbClr val="000000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                       </a:t>
            </a:r>
            <a:r>
              <a:rPr b="1" i="0" lang="en-US" sz="4800" u="none" cap="none" strike="noStrike">
                <a:solidFill>
                  <a:srgbClr val="000000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 Harjo</a:t>
            </a:r>
            <a:r>
              <a:rPr b="1" lang="en-US" sz="4800">
                <a:latin typeface="Sorts Mill Goudy"/>
                <a:ea typeface="Sorts Mill Goudy"/>
                <a:cs typeface="Sorts Mill Goudy"/>
                <a:sym typeface="Sorts Mill Goudy"/>
              </a:rPr>
              <a:t>itus: </a:t>
            </a:r>
            <a:endParaRPr b="1" sz="4800"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457200" lvl="0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US" sz="4800">
                <a:latin typeface="Sorts Mill Goudy"/>
                <a:ea typeface="Sorts Mill Goudy"/>
                <a:cs typeface="Sorts Mill Goudy"/>
                <a:sym typeface="Sorts Mill Goudy"/>
              </a:rPr>
              <a:t>   Kaveruusjana </a:t>
            </a:r>
            <a:endParaRPr b="1" i="0" sz="48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50" name="Google Shape;50;g253be098d51_3_0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g253be098d51_3_0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g253be098d51_3_0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53" name="Google Shape;53;g253be098d51_3_0"/>
          <p:cNvSpPr txBox="1"/>
          <p:nvPr/>
        </p:nvSpPr>
        <p:spPr>
          <a:xfrm>
            <a:off x="264925" y="3965775"/>
            <a:ext cx="11563500" cy="20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i="0" lang="en-US" sz="3500" u="none" cap="none" strike="noStrike">
                <a:solidFill>
                  <a:srgbClr val="000000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                     </a:t>
            </a:r>
            <a:endParaRPr b="1" i="0" sz="35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US" sz="4400">
                <a:latin typeface="Sorts Mill Goudy"/>
                <a:ea typeface="Sorts Mill Goudy"/>
                <a:cs typeface="Sorts Mill Goudy"/>
                <a:sym typeface="Sorts Mill Goudy"/>
              </a:rPr>
              <a:t>Väittämä 1:</a:t>
            </a:r>
            <a:endParaRPr b="1" sz="4400"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US" sz="4400">
                <a:latin typeface="Sorts Mill Goudy"/>
                <a:ea typeface="Sorts Mill Goudy"/>
                <a:cs typeface="Sorts Mill Goudy"/>
                <a:sym typeface="Sorts Mill Goudy"/>
              </a:rPr>
              <a:t>Onko helppoa tutustua uuteen ihmiseen?</a:t>
            </a:r>
            <a:endParaRPr b="1" i="0" sz="44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58" name="Google Shape;58;g253be098d51_3_14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g253be098d51_3_14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g253be098d51_3_14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61" name="Google Shape;61;g253be098d51_3_14"/>
          <p:cNvSpPr txBox="1"/>
          <p:nvPr/>
        </p:nvSpPr>
        <p:spPr>
          <a:xfrm>
            <a:off x="264925" y="4034775"/>
            <a:ext cx="11563500" cy="20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i="0" lang="en-US" sz="3500" u="none" cap="none" strike="noStrike">
                <a:solidFill>
                  <a:srgbClr val="000000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                     </a:t>
            </a:r>
            <a:endParaRPr b="1" i="0" sz="35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Väittämä 2:</a:t>
            </a:r>
            <a:endParaRPr b="1" sz="4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Muodostuuko kaveruus heti?</a:t>
            </a:r>
            <a:endParaRPr b="1" sz="4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66" name="Google Shape;66;g253be098d51_3_7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g253be098d51_3_7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g253be098d51_3_7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69" name="Google Shape;69;g253be098d51_3_7"/>
          <p:cNvSpPr txBox="1"/>
          <p:nvPr/>
        </p:nvSpPr>
        <p:spPr>
          <a:xfrm>
            <a:off x="264925" y="4034775"/>
            <a:ext cx="11563500" cy="20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i="0" lang="en-US" sz="3500" u="none" cap="none" strike="noStrike">
                <a:solidFill>
                  <a:srgbClr val="000000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                     </a:t>
            </a:r>
            <a:endParaRPr b="1" i="0" sz="35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Väittämä 3:</a:t>
            </a:r>
            <a:endParaRPr b="1" sz="4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Voiko hyväksi kaveriksi opetella?</a:t>
            </a:r>
            <a:endParaRPr b="1" sz="4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74" name="Google Shape;74;g253be098d51_3_35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g253be098d51_3_35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g253be098d51_3_35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77" name="Google Shape;77;g253be098d51_3_35"/>
          <p:cNvSpPr txBox="1"/>
          <p:nvPr/>
        </p:nvSpPr>
        <p:spPr>
          <a:xfrm>
            <a:off x="264925" y="4034775"/>
            <a:ext cx="11563500" cy="20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i="0" lang="en-US" sz="3500" u="none" cap="none" strike="noStrike">
                <a:solidFill>
                  <a:srgbClr val="000000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                     </a:t>
            </a:r>
            <a:endParaRPr b="1" i="0" sz="35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Väittämä 4:</a:t>
            </a:r>
            <a:endParaRPr b="1" sz="4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Pitääkö kaikkien kanssa tulla toimeen?</a:t>
            </a:r>
            <a:endParaRPr b="1" sz="4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82" name="Google Shape;82;g253be098d51_3_21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g253be098d51_3_21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g253be098d51_3_21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85" name="Google Shape;85;g253be098d51_3_21"/>
          <p:cNvSpPr txBox="1"/>
          <p:nvPr/>
        </p:nvSpPr>
        <p:spPr>
          <a:xfrm>
            <a:off x="264925" y="4034775"/>
            <a:ext cx="11563500" cy="27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i="0" lang="en-US" sz="3500" u="none" cap="none" strike="noStrike">
                <a:solidFill>
                  <a:srgbClr val="000000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                     </a:t>
            </a:r>
            <a:endParaRPr b="1" i="0" sz="35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Väittämä 5:</a:t>
            </a:r>
            <a:endParaRPr b="1" sz="4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Tarvitseeko kaverin kanssa pitää samoista jutuista?</a:t>
            </a:r>
            <a:endParaRPr b="1" sz="4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90" name="Google Shape;90;g253be098d51_3_28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g253be098d51_3_28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g253be098d51_3_28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93" name="Google Shape;93;g253be098d51_3_28"/>
          <p:cNvSpPr txBox="1"/>
          <p:nvPr/>
        </p:nvSpPr>
        <p:spPr>
          <a:xfrm>
            <a:off x="264925" y="4034775"/>
            <a:ext cx="11563500" cy="20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i="0" lang="en-US" sz="3500" u="none" cap="none" strike="noStrike">
                <a:solidFill>
                  <a:srgbClr val="000000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                     </a:t>
            </a:r>
            <a:endParaRPr b="1" i="0" sz="35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Väittämä 6:</a:t>
            </a:r>
            <a:endParaRPr b="1" sz="4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Pitääkö kaverille kertoa kaikki omat asiat?</a:t>
            </a:r>
            <a:endParaRPr b="1" sz="4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ilmät karkki" id="98" name="Google Shape;98;g253be098d51_3_42"/>
          <p:cNvPicPr preferRelativeResize="0"/>
          <p:nvPr/>
        </p:nvPicPr>
        <p:blipFill rotWithShape="1">
          <a:blip r:embed="rId3">
            <a:alphaModFix/>
          </a:blip>
          <a:srcRect b="15732" l="0" r="0" t="0"/>
          <a:stretch/>
        </p:blipFill>
        <p:spPr>
          <a:xfrm>
            <a:off x="-1" y="10"/>
            <a:ext cx="12192000" cy="685799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g253be098d51_3_42"/>
          <p:cNvSpPr/>
          <p:nvPr/>
        </p:nvSpPr>
        <p:spPr>
          <a:xfrm>
            <a:off x="0" y="4530074"/>
            <a:ext cx="12192000" cy="2328000"/>
          </a:xfrm>
          <a:prstGeom prst="rect">
            <a:avLst/>
          </a:prstGeom>
          <a:solidFill>
            <a:schemeClr val="dk1">
              <a:alpha val="29409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g253be098d51_3_42"/>
          <p:cNvSpPr/>
          <p:nvPr/>
        </p:nvSpPr>
        <p:spPr>
          <a:xfrm rot="10800000">
            <a:off x="-4" y="4529997"/>
            <a:ext cx="12192000" cy="2328000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  <p:sp>
        <p:nvSpPr>
          <p:cNvPr id="101" name="Google Shape;101;g253be098d51_3_42"/>
          <p:cNvSpPr txBox="1"/>
          <p:nvPr/>
        </p:nvSpPr>
        <p:spPr>
          <a:xfrm>
            <a:off x="264925" y="4034775"/>
            <a:ext cx="11563500" cy="27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i="0" lang="en-US" sz="3500" u="none" cap="none" strike="noStrike">
                <a:solidFill>
                  <a:srgbClr val="000000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                     </a:t>
            </a:r>
            <a:endParaRPr b="1" i="0" sz="3500" u="none" cap="none" strike="noStrike">
              <a:solidFill>
                <a:srgbClr val="000000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Väittämä 7:</a:t>
            </a:r>
            <a:endParaRPr b="1" sz="4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1" lang="en-US" sz="4400">
                <a:solidFill>
                  <a:schemeClr val="dk1"/>
                </a:solidFill>
                <a:latin typeface="Sorts Mill Goudy"/>
                <a:ea typeface="Sorts Mill Goudy"/>
                <a:cs typeface="Sorts Mill Goudy"/>
                <a:sym typeface="Sorts Mill Goudy"/>
              </a:rPr>
              <a:t>Kavereita ei tarvitse olla montaa, yksikin hyvä kaveri riittää.</a:t>
            </a:r>
            <a:endParaRPr b="1" sz="4400">
              <a:solidFill>
                <a:schemeClr val="dk1"/>
              </a:solidFill>
              <a:latin typeface="Sorts Mill Goudy"/>
              <a:ea typeface="Sorts Mill Goudy"/>
              <a:cs typeface="Sorts Mill Goudy"/>
              <a:sym typeface="Sorts Mill Goud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2023-06-07T09:53:41Z</dcterms:created>
  <dc:creator>Kauppinen, Annaleena</dc:creator>
</cp:coreProperties>
</file>