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6858000" cx="12192000"/>
  <p:notesSz cx="6858000" cy="9144000"/>
  <p:embeddedFontLst>
    <p:embeddedFont>
      <p:font typeface="Sorts Mill Goudy"/>
      <p:regular r:id="rId16"/>
      <p: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8" roundtripDataSignature="AMtx7mjM4vqtdL46mO/19PYBMA7dnfcE/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SortsMillGoudy-italic.fntdata"/><Relationship Id="rId16" Type="http://schemas.openxmlformats.org/officeDocument/2006/relationships/font" Target="fonts/SortsMillGoudy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2537827c5fd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g2537827c5fd_0_3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2537827c5fd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g2537827c5fd_0_7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537827c5fd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g2537827c5fd_0_8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2537827c5f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g2537827c5fd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537827c5fd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g2537827c5fd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537827c5fd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g2537827c5fd_0_9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537827c5fd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g2537827c5fd_0_1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537827c5fd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g2537827c5fd_0_2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537827c5fd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g2537827c5fd_0_6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537827c5fd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g2537827c5fd_0_6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6" name="Google Shape;16;p8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8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cap="sq" cmpd="sng" w="9525">
            <a:solidFill>
              <a:srgbClr val="FEFEF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8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9" name="Google Shape;19;p8"/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20" name="Google Shape;20;p8"/>
            <p:cNvCxnSpPr/>
            <p:nvPr/>
          </p:nvCxnSpPr>
          <p:spPr>
            <a:xfrm>
              <a:off x="5250180" y="1267730"/>
              <a:ext cx="0" cy="612648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1" name="Google Shape;21;p8"/>
            <p:cNvCxnSpPr/>
            <p:nvPr/>
          </p:nvCxnSpPr>
          <p:spPr>
            <a:xfrm>
              <a:off x="6941820" y="1267730"/>
              <a:ext cx="0" cy="612648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2" name="Google Shape;22;p8"/>
            <p:cNvCxnSpPr/>
            <p:nvPr/>
          </p:nvCxnSpPr>
          <p:spPr>
            <a:xfrm>
              <a:off x="5250180" y="1883664"/>
              <a:ext cx="1691640" cy="0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3" name="Google Shape;23;p8"/>
          <p:cNvSpPr txBox="1"/>
          <p:nvPr>
            <p:ph type="ctrTitle"/>
          </p:nvPr>
        </p:nvSpPr>
        <p:spPr>
          <a:xfrm>
            <a:off x="1629103" y="2244830"/>
            <a:ext cx="8933796" cy="2437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6800"/>
              <a:buFont typeface="Sorts Mill Goudy"/>
              <a:buNone/>
              <a:defRPr b="0" sz="6800" cap="non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8"/>
          <p:cNvSpPr txBox="1"/>
          <p:nvPr>
            <p:ph idx="1" type="subTitle"/>
          </p:nvPr>
        </p:nvSpPr>
        <p:spPr>
          <a:xfrm>
            <a:off x="1629101" y="4682062"/>
            <a:ext cx="8936846" cy="4572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FEFEFE"/>
                </a:solidFill>
              </a:defRPr>
            </a:lvl1pPr>
            <a:lvl2pPr lvl="1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25" name="Google Shape;25;p8"/>
          <p:cNvSpPr txBox="1"/>
          <p:nvPr>
            <p:ph idx="10" type="dt"/>
          </p:nvPr>
        </p:nvSpPr>
        <p:spPr>
          <a:xfrm>
            <a:off x="5318760" y="1341256"/>
            <a:ext cx="1554480" cy="4855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FFFFF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8"/>
          <p:cNvSpPr txBox="1"/>
          <p:nvPr>
            <p:ph idx="11" type="ftr"/>
          </p:nvPr>
        </p:nvSpPr>
        <p:spPr>
          <a:xfrm>
            <a:off x="1629100" y="5177408"/>
            <a:ext cx="5730295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EFEFE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2" type="sldNum"/>
          </p:nvPr>
        </p:nvSpPr>
        <p:spPr>
          <a:xfrm>
            <a:off x="8606920" y="5177408"/>
            <a:ext cx="19559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7" name="Google Shape;7;p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dk1">
              <a:alpha val="6000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" name="Google Shape;8;p6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cap="sq" cmpd="sng" w="9525">
            <a:solidFill>
              <a:srgbClr val="FEFEF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" name="Google Shape;9;p6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800"/>
              <a:buFont typeface="Sorts Mill Goudy"/>
              <a:buNone/>
              <a:defRPr b="0" i="1" sz="48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6"/>
          <p:cNvSpPr txBox="1"/>
          <p:nvPr>
            <p:ph idx="1" type="body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marR="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rgbClr val="FEFEFE"/>
              </a:buClr>
              <a:buSzPts val="1700"/>
              <a:buFont typeface="Garamond"/>
              <a:buChar char="◦"/>
              <a:defRPr b="0" i="0" sz="17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-323850" lvl="1" marL="9144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500"/>
              <a:buFont typeface="Garamond"/>
              <a:buChar char="◦"/>
              <a:defRPr b="0" i="0" sz="15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-311150" lvl="2" marL="13716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-311150" lvl="3" marL="18288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-311150" lvl="4" marL="22860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1" name="Google Shape;11;p6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2" name="Google Shape;12;p6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3" name="Google Shape;13;p6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hyperlink" Target="https://sproppimateriaalit.fi/web/site-186223/state-jurdcmzrgercytzr/page-186441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Relationship Id="rId4" Type="http://schemas.openxmlformats.org/officeDocument/2006/relationships/hyperlink" Target="https://sproppimateriaalit.fi/web/site-186223/state-jurdcmzrgercytzr/page-186465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32" name="Google Shape;32;g2537827c5fd_0_36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-8279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g2537827c5fd_0_36"/>
          <p:cNvSpPr/>
          <p:nvPr/>
        </p:nvSpPr>
        <p:spPr>
          <a:xfrm>
            <a:off x="0" y="4447274"/>
            <a:ext cx="12192000" cy="2328000"/>
          </a:xfrm>
          <a:prstGeom prst="rect">
            <a:avLst/>
          </a:prstGeom>
          <a:solidFill>
            <a:schemeClr val="dk1">
              <a:alpha val="2980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g2537827c5fd_0_36"/>
          <p:cNvSpPr/>
          <p:nvPr/>
        </p:nvSpPr>
        <p:spPr>
          <a:xfrm rot="10800000">
            <a:off x="-4" y="44471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35" name="Google Shape;35;g2537827c5fd_0_36"/>
          <p:cNvSpPr/>
          <p:nvPr/>
        </p:nvSpPr>
        <p:spPr>
          <a:xfrm>
            <a:off x="166125" y="4045802"/>
            <a:ext cx="11859900" cy="2566800"/>
          </a:xfrm>
          <a:prstGeom prst="rect">
            <a:avLst/>
          </a:prstGeom>
          <a:noFill/>
          <a:ln cap="sq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g2537827c5fd_0_36"/>
          <p:cNvSpPr txBox="1"/>
          <p:nvPr>
            <p:ph type="ctrTitle"/>
          </p:nvPr>
        </p:nvSpPr>
        <p:spPr>
          <a:xfrm>
            <a:off x="372725" y="4156191"/>
            <a:ext cx="11439300" cy="161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400"/>
              <a:buFont typeface="Sorts Mill Goudy"/>
              <a:buNone/>
            </a:pPr>
            <a:r>
              <a:rPr lang="en-US" sz="4400">
                <a:solidFill>
                  <a:schemeClr val="lt1"/>
                </a:solidFill>
              </a:rPr>
              <a:t>                 </a:t>
            </a:r>
            <a:r>
              <a:rPr b="1" lang="en-US" sz="4900">
                <a:solidFill>
                  <a:schemeClr val="dk1"/>
                </a:solidFill>
              </a:rPr>
              <a:t>Kaveri- ja jämäkkyystaidot 7lk</a:t>
            </a:r>
            <a:endParaRPr b="1" sz="4900">
              <a:solidFill>
                <a:schemeClr val="dk1"/>
              </a:solidFill>
            </a:endParaRPr>
          </a:p>
        </p:txBody>
      </p:sp>
      <p:sp>
        <p:nvSpPr>
          <p:cNvPr id="37" name="Google Shape;37;g2537827c5fd_0_36"/>
          <p:cNvSpPr txBox="1"/>
          <p:nvPr>
            <p:ph idx="1" type="subTitle"/>
          </p:nvPr>
        </p:nvSpPr>
        <p:spPr>
          <a:xfrm>
            <a:off x="166125" y="5232500"/>
            <a:ext cx="12025800" cy="136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2000">
                <a:solidFill>
                  <a:schemeClr val="dk1"/>
                </a:solidFill>
              </a:rPr>
              <a:t> </a:t>
            </a:r>
            <a:endParaRPr b="1" sz="2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2000">
                <a:solidFill>
                  <a:schemeClr val="dk1"/>
                </a:solidFill>
              </a:rPr>
              <a:t>Mukaillen SPR:n Kaveritaitoja-ohjelmaa ja MLL:n Yksilöohjauksen opas kiusaamista kokeneen nuoren tukemiseen</a:t>
            </a:r>
            <a:endParaRPr b="1"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113" name="Google Shape;113;g2537827c5fd_0_76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g2537827c5fd_0_76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80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g2537827c5fd_0_76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16" name="Google Shape;116;g2537827c5fd_0_76"/>
          <p:cNvSpPr txBox="1"/>
          <p:nvPr/>
        </p:nvSpPr>
        <p:spPr>
          <a:xfrm>
            <a:off x="347725" y="5331850"/>
            <a:ext cx="115497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Mikä tässä tilanteessa olisi jämäkkää toimintaa ja mikä ei?</a:t>
            </a:r>
            <a:endParaRPr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17" name="Google Shape;117;g2537827c5fd_0_76"/>
          <p:cNvSpPr txBox="1"/>
          <p:nvPr/>
        </p:nvSpPr>
        <p:spPr>
          <a:xfrm>
            <a:off x="126950" y="115900"/>
            <a:ext cx="120651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latin typeface="Sorts Mill Goudy"/>
                <a:ea typeface="Sorts Mill Goudy"/>
                <a:cs typeface="Sorts Mill Goudy"/>
                <a:sym typeface="Sorts Mill Goudy"/>
              </a:rPr>
              <a:t>Kaverisi päättää lintsata seuraavana päivänä koulusta ja pyytää sinua mukaan. Itse et haluaisi lintsata. Mitä teet?</a:t>
            </a:r>
            <a:endParaRPr sz="4000"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122" name="Google Shape;122;g2537827c5fd_0_83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g2537827c5fd_0_83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80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g2537827c5fd_0_83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25" name="Google Shape;125;g2537827c5fd_0_83"/>
          <p:cNvSpPr txBox="1"/>
          <p:nvPr/>
        </p:nvSpPr>
        <p:spPr>
          <a:xfrm>
            <a:off x="182125" y="474675"/>
            <a:ext cx="115497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>
                <a:latin typeface="Sorts Mill Goudy"/>
                <a:ea typeface="Sorts Mill Goudy"/>
                <a:cs typeface="Sorts Mill Goudy"/>
                <a:sym typeface="Sorts Mill Goudy"/>
              </a:rPr>
              <a:t>  </a:t>
            </a:r>
            <a:r>
              <a:rPr b="1" lang="en-US" sz="5000">
                <a:latin typeface="Sorts Mill Goudy"/>
                <a:ea typeface="Sorts Mill Goudy"/>
                <a:cs typeface="Sorts Mill Goudy"/>
                <a:sym typeface="Sorts Mill Goudy"/>
              </a:rPr>
              <a:t>Jämäkkyystesti</a:t>
            </a:r>
            <a:endParaRPr b="1" sz="6000"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42" name="Google Shape;42;p1"/>
          <p:cNvPicPr preferRelativeResize="0"/>
          <p:nvPr/>
        </p:nvPicPr>
        <p:blipFill rotWithShape="1">
          <a:blip r:embed="rId3">
            <a:alphaModFix/>
          </a:blip>
          <a:srcRect b="15730" l="0" r="0" t="0"/>
          <a:stretch/>
        </p:blipFill>
        <p:spPr>
          <a:xfrm>
            <a:off x="-1" y="10"/>
            <a:ext cx="12192000" cy="6857988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1"/>
          <p:cNvSpPr/>
          <p:nvPr/>
        </p:nvSpPr>
        <p:spPr>
          <a:xfrm>
            <a:off x="0" y="4530074"/>
            <a:ext cx="12192000" cy="2327925"/>
          </a:xfrm>
          <a:prstGeom prst="rect">
            <a:avLst/>
          </a:prstGeom>
          <a:solidFill>
            <a:schemeClr val="dk1">
              <a:alpha val="29803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1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45" name="Google Shape;45;p1"/>
          <p:cNvSpPr txBox="1"/>
          <p:nvPr/>
        </p:nvSpPr>
        <p:spPr>
          <a:xfrm>
            <a:off x="264925" y="4393525"/>
            <a:ext cx="11563500" cy="140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500">
                <a:latin typeface="Sorts Mill Goudy"/>
                <a:ea typeface="Sorts Mill Goudy"/>
                <a:cs typeface="Sorts Mill Goudy"/>
                <a:sym typeface="Sorts Mill Goudy"/>
              </a:rPr>
              <a:t>                     </a:t>
            </a:r>
            <a:endParaRPr b="1" sz="3500"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500">
                <a:latin typeface="Sorts Mill Goudy"/>
                <a:ea typeface="Sorts Mill Goudy"/>
                <a:cs typeface="Sorts Mill Goudy"/>
                <a:sym typeface="Sorts Mill Goudy"/>
              </a:rPr>
              <a:t>                      </a:t>
            </a:r>
            <a:r>
              <a:rPr b="1" lang="en-US" sz="4400">
                <a:latin typeface="Sorts Mill Goudy"/>
                <a:ea typeface="Sorts Mill Goudy"/>
                <a:cs typeface="Sorts Mill Goudy"/>
                <a:sym typeface="Sorts Mill Goudy"/>
              </a:rPr>
              <a:t>Tää on mun paikka -harjoitus</a:t>
            </a:r>
            <a:endParaRPr b="1" sz="4400"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50" name="Google Shape;50;g2537827c5fd_0_0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g2537827c5fd_0_0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80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g2537827c5fd_0_0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53" name="Google Shape;53;g2537827c5fd_0_0"/>
          <p:cNvSpPr txBox="1"/>
          <p:nvPr>
            <p:ph type="ctrTitle"/>
          </p:nvPr>
        </p:nvSpPr>
        <p:spPr>
          <a:xfrm>
            <a:off x="372725" y="488425"/>
            <a:ext cx="11439300" cy="578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000">
                <a:solidFill>
                  <a:schemeClr val="dk1"/>
                </a:solidFill>
              </a:rPr>
              <a:t>Katsokaa seuraava video:</a:t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35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Kaveritaitoja–ohjelma (sproppimateriaalit.fi)</a:t>
            </a:r>
            <a:endParaRPr sz="9200"/>
          </a:p>
        </p:txBody>
      </p:sp>
      <p:sp>
        <p:nvSpPr>
          <p:cNvPr id="54" name="Google Shape;54;g2537827c5fd_0_0"/>
          <p:cNvSpPr txBox="1"/>
          <p:nvPr/>
        </p:nvSpPr>
        <p:spPr>
          <a:xfrm>
            <a:off x="651300" y="888650"/>
            <a:ext cx="11160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59" name="Google Shape;59;g2537827c5fd_0_9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g2537827c5fd_0_9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80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g2537827c5fd_0_9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62" name="Google Shape;62;g2537827c5fd_0_9"/>
          <p:cNvSpPr/>
          <p:nvPr/>
        </p:nvSpPr>
        <p:spPr>
          <a:xfrm>
            <a:off x="166116" y="4692768"/>
            <a:ext cx="11859900" cy="2002500"/>
          </a:xfrm>
          <a:prstGeom prst="rect">
            <a:avLst/>
          </a:prstGeom>
          <a:noFill/>
          <a:ln cap="sq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g2537827c5fd_0_9"/>
          <p:cNvSpPr txBox="1"/>
          <p:nvPr>
            <p:ph type="ctrTitle"/>
          </p:nvPr>
        </p:nvSpPr>
        <p:spPr>
          <a:xfrm>
            <a:off x="586725" y="198700"/>
            <a:ext cx="11439300" cy="601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ct val="64705"/>
              <a:buFont typeface="Sorts Mill Goudy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ct val="64705"/>
              <a:buFont typeface="Sorts Mill Goudy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ct val="64705"/>
              <a:buFont typeface="Sorts Mill Goudy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ct val="61682"/>
              <a:buFont typeface="Sorts Mill Goudy"/>
              <a:buNone/>
            </a:pPr>
            <a:r>
              <a:t/>
            </a:r>
            <a:endParaRPr sz="7133"/>
          </a:p>
          <a:p>
            <a:pPr indent="0" lvl="0" marL="0" rt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ct val="61682"/>
              <a:buFont typeface="Sorts Mill Goudy"/>
              <a:buNone/>
            </a:pPr>
            <a:r>
              <a:rPr lang="en-US" sz="7133"/>
              <a:t>: </a:t>
            </a:r>
            <a:endParaRPr sz="7133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5346"/>
              <a:buFont typeface="Arial"/>
              <a:buNone/>
            </a:pPr>
            <a:r>
              <a:t/>
            </a:r>
            <a:endParaRPr b="1" i="0" sz="1683">
              <a:solidFill>
                <a:srgbClr val="32364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ct val="65346"/>
              <a:buFont typeface="Arial"/>
              <a:buNone/>
            </a:pPr>
            <a:r>
              <a:t/>
            </a:r>
            <a:endParaRPr b="1" i="0" sz="1683">
              <a:solidFill>
                <a:srgbClr val="32364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ct val="65346"/>
              <a:buFont typeface="Arial"/>
              <a:buNone/>
            </a:pPr>
            <a:r>
              <a:t/>
            </a:r>
            <a:endParaRPr b="1" i="0" sz="1683">
              <a:solidFill>
                <a:srgbClr val="32364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ct val="54545"/>
              <a:buFont typeface="Arial"/>
              <a:buNone/>
            </a:pPr>
            <a:r>
              <a:t/>
            </a:r>
            <a:endParaRPr b="1" i="0" sz="2016">
              <a:solidFill>
                <a:srgbClr val="32364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ct val="54545"/>
              <a:buFont typeface="Arial"/>
              <a:buNone/>
            </a:pPr>
            <a:r>
              <a:t/>
            </a:r>
            <a:endParaRPr b="1" i="0" sz="2016">
              <a:solidFill>
                <a:srgbClr val="32364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ct val="54545"/>
              <a:buFont typeface="Arial"/>
              <a:buNone/>
            </a:pPr>
            <a:r>
              <a:rPr b="1" i="0" lang="en-US" sz="2016">
                <a:solidFill>
                  <a:srgbClr val="32364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Tarkastelkaa seuraavaa listaa ja käykää keskustellen läpi esimerkkitilanteita, missä voisit kyseistä taitoa tarvita: </a:t>
            </a:r>
            <a:endParaRPr b="1" i="0" sz="2016">
              <a:solidFill>
                <a:srgbClr val="32364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43852" lvl="0" marL="838200" rtl="0" algn="l">
              <a:lnSpc>
                <a:spcPct val="150000"/>
              </a:lnSpc>
              <a:spcBef>
                <a:spcPts val="1500"/>
              </a:spcBef>
              <a:spcAft>
                <a:spcPts val="0"/>
              </a:spcAft>
              <a:buClr>
                <a:srgbClr val="993E41"/>
              </a:buClr>
              <a:buSzPct val="100000"/>
              <a:buFont typeface="Arial"/>
              <a:buAutoNum type="arabicPeriod"/>
            </a:pPr>
            <a:r>
              <a:rPr b="1" i="0" lang="en-US" sz="2016">
                <a:solidFill>
                  <a:srgbClr val="32364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Yhteistyötaidot</a:t>
            </a:r>
            <a:r>
              <a:rPr i="0" lang="en-US" sz="2016">
                <a:solidFill>
                  <a:srgbClr val="32364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(toisten huomioiminen, kannustaminen, kiittäminen, keskusteleminen, kritiikin antaminen ja vastaanottaminen)</a:t>
            </a:r>
            <a:endParaRPr i="0" sz="2016">
              <a:solidFill>
                <a:srgbClr val="32364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43852" lvl="0" marL="838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3E41"/>
              </a:buClr>
              <a:buSzPct val="100000"/>
              <a:buFont typeface="Arial"/>
              <a:buAutoNum type="arabicPeriod"/>
            </a:pPr>
            <a:r>
              <a:rPr b="1" i="0" lang="en-US" sz="2016">
                <a:solidFill>
                  <a:srgbClr val="32364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Neuvottelutaidot </a:t>
            </a:r>
            <a:r>
              <a:rPr i="0" lang="en-US" sz="2016">
                <a:solidFill>
                  <a:srgbClr val="32364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(erilaisten näkökulmien hyväksyminen ja kunnioittaminen, mielipiteen ilmaisu rakentavasti)</a:t>
            </a:r>
            <a:endParaRPr i="0" sz="2016">
              <a:solidFill>
                <a:srgbClr val="32364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43852" lvl="0" marL="838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3E41"/>
              </a:buClr>
              <a:buSzPct val="100000"/>
              <a:buFont typeface="Arial"/>
              <a:buAutoNum type="arabicPeriod"/>
            </a:pPr>
            <a:r>
              <a:rPr b="1" i="0" lang="en-US" sz="2016">
                <a:solidFill>
                  <a:srgbClr val="32364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Empatiataidot </a:t>
            </a:r>
            <a:r>
              <a:rPr i="0" lang="en-US" sz="2016">
                <a:solidFill>
                  <a:srgbClr val="32364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(kuuntelemisen taito, kyky olla läsnä, kohdata ja ymmärtää toisen kokemusta)</a:t>
            </a:r>
            <a:endParaRPr i="0" sz="2016">
              <a:solidFill>
                <a:srgbClr val="32364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43852" lvl="0" marL="838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3E41"/>
              </a:buClr>
              <a:buSzPct val="100000"/>
              <a:buFont typeface="Arial"/>
              <a:buAutoNum type="arabicPeriod"/>
            </a:pPr>
            <a:r>
              <a:rPr b="1" i="0" lang="en-US" sz="2016">
                <a:solidFill>
                  <a:srgbClr val="32364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Ristiriitojen ratkaisutaidot</a:t>
            </a:r>
            <a:r>
              <a:rPr i="0" lang="en-US" sz="2016">
                <a:solidFill>
                  <a:srgbClr val="32364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(kyky pyytää ja antaa anteeksi, rakentava vuorovaikutus toisten kanssa, kuuntelemisen taito)</a:t>
            </a:r>
            <a:endParaRPr i="0" sz="2016">
              <a:solidFill>
                <a:srgbClr val="32364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43852" lvl="0" marL="838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3E41"/>
              </a:buClr>
              <a:buSzPct val="100000"/>
              <a:buFont typeface="Arial"/>
              <a:buAutoNum type="arabicPeriod"/>
            </a:pPr>
            <a:r>
              <a:rPr b="1" i="0" lang="en-US" sz="2016">
                <a:solidFill>
                  <a:srgbClr val="32364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Jämäkkyys </a:t>
            </a:r>
            <a:r>
              <a:rPr i="0" lang="en-US" sz="2016">
                <a:solidFill>
                  <a:srgbClr val="32364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(vastuun ottaminen omista tarpeista ja oman tahdon ilmaisemisesta, osaa sanoa EI, uskaltaa tuoda esiin mielipiteensä)</a:t>
            </a:r>
            <a:endParaRPr i="0" sz="2016">
              <a:solidFill>
                <a:srgbClr val="32364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43852" lvl="0" marL="838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3E41"/>
              </a:buClr>
              <a:buSzPct val="100000"/>
              <a:buFont typeface="Arial"/>
              <a:buAutoNum type="arabicPeriod"/>
            </a:pPr>
            <a:r>
              <a:rPr b="1" i="0" lang="en-US" sz="2016">
                <a:solidFill>
                  <a:srgbClr val="32364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Taito pyytää apua</a:t>
            </a:r>
            <a:r>
              <a:rPr i="0" lang="en-US" sz="2016">
                <a:solidFill>
                  <a:srgbClr val="32364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(taitoa hakea apua, osaa tukea kaveria)</a:t>
            </a:r>
            <a:endParaRPr i="0" sz="2016">
              <a:solidFill>
                <a:srgbClr val="32364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43852" lvl="0" marL="838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3E41"/>
              </a:buClr>
              <a:buSzPct val="100000"/>
              <a:buFont typeface="Arial"/>
              <a:buAutoNum type="arabicPeriod"/>
            </a:pPr>
            <a:r>
              <a:rPr b="1" i="0" lang="en-US" sz="2016">
                <a:solidFill>
                  <a:srgbClr val="32364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Lojaalius toisia kohtaan </a:t>
            </a:r>
            <a:r>
              <a:rPr i="0" lang="en-US" sz="2016">
                <a:solidFill>
                  <a:srgbClr val="32364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(ei kerrota salaisuuksia, luottamus)</a:t>
            </a:r>
            <a:endParaRPr i="0" sz="2016">
              <a:solidFill>
                <a:srgbClr val="32364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ct val="32835"/>
              <a:buFont typeface="Arial"/>
              <a:buNone/>
            </a:pPr>
            <a:r>
              <a:rPr b="1" i="0" lang="en-US" sz="3350">
                <a:solidFill>
                  <a:srgbClr val="32364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Muista, että kaikkia taitoja voi opetella!</a:t>
            </a:r>
            <a:endParaRPr i="0" sz="3683">
              <a:solidFill>
                <a:srgbClr val="32364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3000"/>
              </a:lnSpc>
              <a:spcBef>
                <a:spcPts val="1500"/>
              </a:spcBef>
              <a:spcAft>
                <a:spcPts val="0"/>
              </a:spcAft>
              <a:buClr>
                <a:srgbClr val="FEFEFE"/>
              </a:buClr>
              <a:buSzPct val="64705"/>
              <a:buFont typeface="Sorts Mill Goudy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ct val="64705"/>
              <a:buFont typeface="Sorts Mill Goudy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ct val="64705"/>
              <a:buFont typeface="Sorts Mill Goudy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ct val="64705"/>
              <a:buFont typeface="Sorts Mill Goudy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ct val="64705"/>
              <a:buFont typeface="Sorts Mill Goudy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ct val="64705"/>
              <a:buFont typeface="Sorts Mill Goudy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ct val="64705"/>
              <a:buFont typeface="Sorts Mill Goudy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ct val="146666"/>
              <a:buFont typeface="Sorts Mill Goudy"/>
              <a:buNone/>
            </a:pPr>
            <a:r>
              <a:rPr i="0" lang="en-US" sz="30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Kaveritaitoja–ohjelma (sproppimateriaalit.fi)</a:t>
            </a:r>
            <a:endParaRPr i="0" sz="63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68" name="Google Shape;68;g2537827c5fd_0_94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g2537827c5fd_0_94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80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g2537827c5fd_0_94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71" name="Google Shape;71;g2537827c5fd_0_94"/>
          <p:cNvSpPr txBox="1"/>
          <p:nvPr/>
        </p:nvSpPr>
        <p:spPr>
          <a:xfrm>
            <a:off x="182125" y="474675"/>
            <a:ext cx="115497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>
                <a:latin typeface="Sorts Mill Goudy"/>
                <a:ea typeface="Sorts Mill Goudy"/>
                <a:cs typeface="Sorts Mill Goudy"/>
                <a:sym typeface="Sorts Mill Goudy"/>
              </a:rPr>
              <a:t>  </a:t>
            </a:r>
            <a:r>
              <a:rPr b="1" lang="en-US" sz="5000">
                <a:latin typeface="Sorts Mill Goudy"/>
                <a:ea typeface="Sorts Mill Goudy"/>
                <a:cs typeface="Sorts Mill Goudy"/>
                <a:sym typeface="Sorts Mill Goudy"/>
              </a:rPr>
              <a:t>Jämäkkyysharjoituksia:</a:t>
            </a:r>
            <a:endParaRPr b="1" sz="6000"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76" name="Google Shape;76;g2537827c5fd_0_18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g2537827c5fd_0_18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80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g2537827c5fd_0_18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79" name="Google Shape;79;g2537827c5fd_0_18"/>
          <p:cNvSpPr txBox="1"/>
          <p:nvPr/>
        </p:nvSpPr>
        <p:spPr>
          <a:xfrm>
            <a:off x="223550" y="281500"/>
            <a:ext cx="1180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80" name="Google Shape;80;g2537827c5fd_0_18"/>
          <p:cNvSpPr txBox="1"/>
          <p:nvPr/>
        </p:nvSpPr>
        <p:spPr>
          <a:xfrm>
            <a:off x="361525" y="157300"/>
            <a:ext cx="113979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latin typeface="Sorts Mill Goudy"/>
                <a:ea typeface="Sorts Mill Goudy"/>
                <a:cs typeface="Sorts Mill Goudy"/>
                <a:sym typeface="Sorts Mill Goudy"/>
              </a:rPr>
              <a:t>Yksi parhaimmista kavereistasi haukkuu toista kaveriasi. Lähdetkö mukaan haukkumiseen? Onko helppoa olla lähtemättä? Mitä teet?</a:t>
            </a:r>
            <a:endParaRPr sz="4000"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81" name="Google Shape;81;g2537827c5fd_0_18"/>
          <p:cNvSpPr txBox="1"/>
          <p:nvPr/>
        </p:nvSpPr>
        <p:spPr>
          <a:xfrm>
            <a:off x="485725" y="5249050"/>
            <a:ext cx="117063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latin typeface="Sorts Mill Goudy"/>
                <a:ea typeface="Sorts Mill Goudy"/>
                <a:cs typeface="Sorts Mill Goudy"/>
                <a:sym typeface="Sorts Mill Goudy"/>
              </a:rPr>
              <a:t>Mikä tässä tilanteessa olisi jämäkkää toimintaa ja mikä ei?</a:t>
            </a:r>
            <a:r>
              <a:rPr lang="en-US" sz="3600">
                <a:latin typeface="Sorts Mill Goudy"/>
                <a:ea typeface="Sorts Mill Goudy"/>
                <a:cs typeface="Sorts Mill Goudy"/>
                <a:sym typeface="Sorts Mill Goudy"/>
              </a:rPr>
              <a:t> </a:t>
            </a:r>
            <a:endParaRPr sz="3600"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86" name="Google Shape;86;g2537827c5fd_0_27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g2537827c5fd_0_27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80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g2537827c5fd_0_27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89" name="Google Shape;89;g2537827c5fd_0_27"/>
          <p:cNvSpPr txBox="1"/>
          <p:nvPr/>
        </p:nvSpPr>
        <p:spPr>
          <a:xfrm>
            <a:off x="347725" y="5331850"/>
            <a:ext cx="115497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Mikä tässä tilanteessa olisi jämäkkää toimintaa ja mikä ei?</a:t>
            </a:r>
            <a:endParaRPr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90" name="Google Shape;90;g2537827c5fd_0_27"/>
          <p:cNvSpPr txBox="1"/>
          <p:nvPr/>
        </p:nvSpPr>
        <p:spPr>
          <a:xfrm>
            <a:off x="803100" y="88300"/>
            <a:ext cx="103353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latin typeface="Sorts Mill Goudy"/>
                <a:ea typeface="Sorts Mill Goudy"/>
                <a:cs typeface="Sorts Mill Goudy"/>
                <a:sym typeface="Sorts Mill Goudy"/>
              </a:rPr>
              <a:t>Kaupassa kaverisi yllyttää sinua varastamaan suklaapatukan, mutta et haluaisi varastaa. Mitä teet?</a:t>
            </a:r>
            <a:endParaRPr sz="4000"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95" name="Google Shape;95;g2537827c5fd_0_62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g2537827c5fd_0_62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80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g2537827c5fd_0_62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98" name="Google Shape;98;g2537827c5fd_0_62"/>
          <p:cNvSpPr txBox="1"/>
          <p:nvPr/>
        </p:nvSpPr>
        <p:spPr>
          <a:xfrm>
            <a:off x="347725" y="5331850"/>
            <a:ext cx="115497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Mikä tässä tilanteessa olisi jämäkkää toimintaa ja mikä ei?</a:t>
            </a:r>
            <a:endParaRPr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99" name="Google Shape;99;g2537827c5fd_0_62"/>
          <p:cNvSpPr txBox="1"/>
          <p:nvPr/>
        </p:nvSpPr>
        <p:spPr>
          <a:xfrm>
            <a:off x="126950" y="-63475"/>
            <a:ext cx="119499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latin typeface="Sorts Mill Goudy"/>
                <a:ea typeface="Sorts Mill Goudy"/>
                <a:cs typeface="Sorts Mill Goudy"/>
                <a:sym typeface="Sorts Mill Goudy"/>
              </a:rPr>
              <a:t>Kaverisi pyytää usein sinua tekemään hänen puolestaan </a:t>
            </a:r>
            <a:r>
              <a:rPr lang="en-US" sz="40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asioita, kuten läksyjä. Et haluaisi toimia näin. Miten kieltäydyt seuraavalla kerralla?</a:t>
            </a:r>
            <a:endParaRPr sz="4000"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104" name="Google Shape;104;g2537827c5fd_0_69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g2537827c5fd_0_69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80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g2537827c5fd_0_69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07" name="Google Shape;107;g2537827c5fd_0_69"/>
          <p:cNvSpPr txBox="1"/>
          <p:nvPr/>
        </p:nvSpPr>
        <p:spPr>
          <a:xfrm>
            <a:off x="347725" y="5331850"/>
            <a:ext cx="115497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Mikä tässä tilanteessa olisi jämäkkää toimintaa ja mikä ei?</a:t>
            </a:r>
            <a:endParaRPr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08" name="Google Shape;108;g2537827c5fd_0_69"/>
          <p:cNvSpPr txBox="1"/>
          <p:nvPr/>
        </p:nvSpPr>
        <p:spPr>
          <a:xfrm>
            <a:off x="402925" y="350500"/>
            <a:ext cx="116325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latin typeface="Sorts Mill Goudy"/>
                <a:ea typeface="Sorts Mill Goudy"/>
                <a:cs typeface="Sorts Mill Goudy"/>
                <a:sym typeface="Sorts Mill Goudy"/>
              </a:rPr>
              <a:t>Olet kuullut, että kaverisi puhuu sinusta pahaa ja pahoitat mielesi. Miten sanot asiasta kaverillesi?</a:t>
            </a:r>
            <a:endParaRPr sz="4000"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avonVTI">
  <a:themeElements>
    <a:clrScheme name="AnalogousFromRegularSeed_2SEEDS">
      <a:dk1>
        <a:srgbClr val="000000"/>
      </a:dk1>
      <a:lt1>
        <a:srgbClr val="FFFFFF"/>
      </a:lt1>
      <a:dk2>
        <a:srgbClr val="351E22"/>
      </a:dk2>
      <a:lt2>
        <a:srgbClr val="E8E2E3"/>
      </a:lt2>
      <a:accent1>
        <a:srgbClr val="3BB195"/>
      </a:accent1>
      <a:accent2>
        <a:srgbClr val="47B56D"/>
      </a:accent2>
      <a:accent3>
        <a:srgbClr val="4BACC0"/>
      </a:accent3>
      <a:accent4>
        <a:srgbClr val="B13B81"/>
      </a:accent4>
      <a:accent5>
        <a:srgbClr val="C34D61"/>
      </a:accent5>
      <a:accent6>
        <a:srgbClr val="B1583B"/>
      </a:accent6>
      <a:hlink>
        <a:srgbClr val="BF3F5E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2023-06-07T09:53:41Z</dcterms:created>
  <dc:creator>Kauppinen, Annaleena</dc:creator>
</cp:coreProperties>
</file>