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  <p:sldId id="261" r:id="rId3"/>
    <p:sldId id="262" r:id="rId4"/>
    <p:sldId id="264" r:id="rId5"/>
    <p:sldId id="266" r:id="rId6"/>
    <p:sldId id="265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246DFA-5B2E-40EA-AD4F-019CE33F15FB}" v="735" dt="2024-06-24T08:32:43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kkonen Heidi" userId="f0832700-5b9b-489e-996d-4097d312b5b7" providerId="ADAL" clId="{FD246DFA-5B2E-40EA-AD4F-019CE33F15FB}"/>
    <pc:docChg chg="custSel addSld delSld modSld">
      <pc:chgData name="Kokkonen Heidi" userId="f0832700-5b9b-489e-996d-4097d312b5b7" providerId="ADAL" clId="{FD246DFA-5B2E-40EA-AD4F-019CE33F15FB}" dt="2024-06-24T08:32:43.078" v="1009"/>
      <pc:docMkLst>
        <pc:docMk/>
      </pc:docMkLst>
      <pc:sldChg chg="addSp delSp modSp add mod modTransition delAnim modAnim">
        <pc:chgData name="Kokkonen Heidi" userId="f0832700-5b9b-489e-996d-4097d312b5b7" providerId="ADAL" clId="{FD246DFA-5B2E-40EA-AD4F-019CE33F15FB}" dt="2024-06-24T08:32:43.078" v="1009"/>
        <pc:sldMkLst>
          <pc:docMk/>
          <pc:sldMk cId="1361572541" sldId="266"/>
        </pc:sldMkLst>
        <pc:spChg chg="mod">
          <ac:chgData name="Kokkonen Heidi" userId="f0832700-5b9b-489e-996d-4097d312b5b7" providerId="ADAL" clId="{FD246DFA-5B2E-40EA-AD4F-019CE33F15FB}" dt="2024-06-24T08:10:15.706" v="365" actId="20577"/>
          <ac:spMkLst>
            <pc:docMk/>
            <pc:sldMk cId="1361572541" sldId="266"/>
            <ac:spMk id="2" creationId="{A4EBBB90-4CF0-2FBE-B74F-C27AB332340B}"/>
          </ac:spMkLst>
        </pc:spChg>
        <pc:spChg chg="mod">
          <ac:chgData name="Kokkonen Heidi" userId="f0832700-5b9b-489e-996d-4097d312b5b7" providerId="ADAL" clId="{FD246DFA-5B2E-40EA-AD4F-019CE33F15FB}" dt="2024-06-24T08:21:26.676" v="804" actId="1076"/>
          <ac:spMkLst>
            <pc:docMk/>
            <pc:sldMk cId="1361572541" sldId="266"/>
            <ac:spMk id="3" creationId="{E02EAB22-7A8C-BE03-8E72-407F9C333E12}"/>
          </ac:spMkLst>
        </pc:spChg>
        <pc:spChg chg="del mod">
          <ac:chgData name="Kokkonen Heidi" userId="f0832700-5b9b-489e-996d-4097d312b5b7" providerId="ADAL" clId="{FD246DFA-5B2E-40EA-AD4F-019CE33F15FB}" dt="2024-06-24T08:09:52.095" v="327"/>
          <ac:spMkLst>
            <pc:docMk/>
            <pc:sldMk cId="1361572541" sldId="266"/>
            <ac:spMk id="5" creationId="{CD8D9E90-C2F3-925C-EE9A-D0739351C0C4}"/>
          </ac:spMkLst>
        </pc:spChg>
        <pc:spChg chg="add del mod">
          <ac:chgData name="Kokkonen Heidi" userId="f0832700-5b9b-489e-996d-4097d312b5b7" providerId="ADAL" clId="{FD246DFA-5B2E-40EA-AD4F-019CE33F15FB}" dt="2024-06-24T08:18:36.694" v="798" actId="21"/>
          <ac:spMkLst>
            <pc:docMk/>
            <pc:sldMk cId="1361572541" sldId="266"/>
            <ac:spMk id="6" creationId="{88302D1C-FF07-DB04-7CD3-44813CFCFC21}"/>
          </ac:spMkLst>
        </pc:spChg>
        <pc:spChg chg="add mod ord">
          <ac:chgData name="Kokkonen Heidi" userId="f0832700-5b9b-489e-996d-4097d312b5b7" providerId="ADAL" clId="{FD246DFA-5B2E-40EA-AD4F-019CE33F15FB}" dt="2024-06-24T08:21:39.590" v="806" actId="171"/>
          <ac:spMkLst>
            <pc:docMk/>
            <pc:sldMk cId="1361572541" sldId="266"/>
            <ac:spMk id="7" creationId="{EB4E241F-07FA-3668-797C-1B514AE1591A}"/>
          </ac:spMkLst>
        </pc:spChg>
        <pc:spChg chg="add mod">
          <ac:chgData name="Kokkonen Heidi" userId="f0832700-5b9b-489e-996d-4097d312b5b7" providerId="ADAL" clId="{FD246DFA-5B2E-40EA-AD4F-019CE33F15FB}" dt="2024-06-24T08:26:42.307" v="997" actId="122"/>
          <ac:spMkLst>
            <pc:docMk/>
            <pc:sldMk cId="1361572541" sldId="266"/>
            <ac:spMk id="8" creationId="{EB7830D2-FF73-F026-DE04-93D4DE59BEDA}"/>
          </ac:spMkLst>
        </pc:spChg>
        <pc:spChg chg="del mod">
          <ac:chgData name="Kokkonen Heidi" userId="f0832700-5b9b-489e-996d-4097d312b5b7" providerId="ADAL" clId="{FD246DFA-5B2E-40EA-AD4F-019CE33F15FB}" dt="2024-06-24T08:09:52.100" v="329"/>
          <ac:spMkLst>
            <pc:docMk/>
            <pc:sldMk cId="1361572541" sldId="266"/>
            <ac:spMk id="9" creationId="{CF90F757-1F7A-1725-BD0F-F56D8725D6FF}"/>
          </ac:spMkLst>
        </pc:spChg>
        <pc:picChg chg="mod">
          <ac:chgData name="Kokkonen Heidi" userId="f0832700-5b9b-489e-996d-4097d312b5b7" providerId="ADAL" clId="{FD246DFA-5B2E-40EA-AD4F-019CE33F15FB}" dt="2024-06-24T08:20:44.519" v="803" actId="1076"/>
          <ac:picMkLst>
            <pc:docMk/>
            <pc:sldMk cId="1361572541" sldId="266"/>
            <ac:picMk id="4" creationId="{40E4B75C-287D-7AE4-BE0B-B2E485210EA0}"/>
          </ac:picMkLst>
        </pc:picChg>
      </pc:sldChg>
      <pc:sldChg chg="new del">
        <pc:chgData name="Kokkonen Heidi" userId="f0832700-5b9b-489e-996d-4097d312b5b7" providerId="ADAL" clId="{FD246DFA-5B2E-40EA-AD4F-019CE33F15FB}" dt="2024-06-24T08:07:21.462" v="1" actId="47"/>
        <pc:sldMkLst>
          <pc:docMk/>
          <pc:sldMk cId="1395503677" sldId="26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none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6/24/2024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15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72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57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6/24/2024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303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6/24/2024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859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6/24/2024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7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6/24/2024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73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6/24/2024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8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6/24/2024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04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6/24/2024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00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6/24/2024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0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694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i="1" kern="1200" cap="none" spc="-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1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30074"/>
            <a:ext cx="12192000" cy="2327925"/>
          </a:xfrm>
          <a:prstGeom prst="rect">
            <a:avLst/>
          </a:prstGeom>
          <a:solidFill>
            <a:schemeClr val="bg1">
              <a:alpha val="30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solidFill>
            <a:srgbClr val="3BB19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6116" y="4692768"/>
            <a:ext cx="11859768" cy="2002536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REPULLINEN TURVATAITOHITTEJÄ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Jämäkkyystaidot</a:t>
            </a:r>
          </a:p>
        </p:txBody>
      </p:sp>
    </p:spTree>
    <p:extLst>
      <p:ext uri="{BB962C8B-B14F-4D97-AF65-F5344CB8AC3E}">
        <p14:creationId xmlns:p14="http://schemas.microsoft.com/office/powerpoint/2010/main" val="37906964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:a16="http://schemas.microsoft.com/office/drawing/2014/main" id="{904DB13E-F722-4ED6-BB00-556651E95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1" name="Rectangle 80">
            <a:extLst>
              <a:ext uri="{FF2B5EF4-FFF2-40B4-BE49-F238E27FC236}">
                <a16:creationId xmlns:a16="http://schemas.microsoft.com/office/drawing/2014/main" id="{1419E3D9-C5FB-41A9-B6D2-DFB210BB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67909BF-1DF7-4ACE-8F58-6CF719BB27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9E8BEDB-0BBC-4F21-9CFB-8530D664C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87" name="Group 86">
            <a:extLst>
              <a:ext uri="{FF2B5EF4-FFF2-40B4-BE49-F238E27FC236}">
                <a16:creationId xmlns:a16="http://schemas.microsoft.com/office/drawing/2014/main" id="{E26428D7-C6F3-473D-A360-A3F5C3E872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51D6D676-6F2F-4446-9935-2D8D03821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E9BAEA2B-9C25-4B43-8C9A-A9D0C3E9B1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21FC5F3A-7F1A-4EE8-A913-C8E96ACC3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Rectangle 91">
            <a:extLst>
              <a:ext uri="{FF2B5EF4-FFF2-40B4-BE49-F238E27FC236}">
                <a16:creationId xmlns:a16="http://schemas.microsoft.com/office/drawing/2014/main" id="{420551B3-B4DA-48EE-988C-4FAEAEB5CE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72F95F4-0E09-4540-BBFC-C4470C218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007" y="0"/>
            <a:ext cx="12192001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5262CA33-19AF-4656-BA08-6B38D15E4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3190" y="457200"/>
            <a:ext cx="11281609" cy="5943603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 useBgFill="1">
        <p:nvSpPr>
          <p:cNvPr id="98" name="Rectangle 97">
            <a:extLst>
              <a:ext uri="{FF2B5EF4-FFF2-40B4-BE49-F238E27FC236}">
                <a16:creationId xmlns:a16="http://schemas.microsoft.com/office/drawing/2014/main" id="{B2D0B24D-581F-4EE0-BBE1-460AB70DC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38" y="621793"/>
            <a:ext cx="10954512" cy="5614416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D749E13-F8D6-3855-A4F8-602AC49FA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5542" y="683818"/>
            <a:ext cx="5500060" cy="215619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83000"/>
              </a:lnSpc>
            </a:pPr>
            <a:r>
              <a:rPr lang="en-US" sz="4400" cap="all" spc="-100" dirty="0" err="1"/>
              <a:t>Mitkä</a:t>
            </a:r>
            <a:r>
              <a:rPr lang="en-US" sz="4400" cap="all" spc="-100" dirty="0"/>
              <a:t> </a:t>
            </a:r>
            <a:r>
              <a:rPr lang="en-US" sz="4400" cap="all" spc="-100" dirty="0" err="1"/>
              <a:t>ihmeen</a:t>
            </a:r>
            <a:br>
              <a:rPr lang="en-US" sz="4400" cap="all" spc="-100" dirty="0"/>
            </a:br>
            <a:r>
              <a:rPr lang="en-US" sz="4400" cap="all" spc="-100" dirty="0" err="1"/>
              <a:t>jämäkkyystaidot</a:t>
            </a:r>
            <a:r>
              <a:rPr lang="en-US" sz="4400" cap="all" spc="-100" dirty="0"/>
              <a:t>?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49322DED-8AE2-416D-9BD2-7AF32DB36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51298" y="446824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D1F027EB-1048-4CEB-9D81-42265BE1CE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910BB016-5CC1-4883-AB85-D75A23EA9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238" y="446823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33712053-7418-413E-8B47-34AAF2808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365598" y="1092118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Kuvan paikkamerkki 3" descr="Kuva, joka sisältää kohteen kuvitus, Ihmisen kasvot, anime, clipart&#10;&#10;Kuvaus luotu automaattisesti">
            <a:extLst>
              <a:ext uri="{FF2B5EF4-FFF2-40B4-BE49-F238E27FC236}">
                <a16:creationId xmlns:a16="http://schemas.microsoft.com/office/drawing/2014/main" id="{FCA22AB0-046E-1E57-9B41-B6C196957B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24" r="11024"/>
          <a:stretch/>
        </p:blipFill>
        <p:spPr>
          <a:xfrm>
            <a:off x="641677" y="2626822"/>
            <a:ext cx="2813557" cy="3609386"/>
          </a:xfrm>
          <a:prstGeom prst="rect">
            <a:avLst/>
          </a:prstGeom>
        </p:spPr>
      </p:pic>
      <p:sp>
        <p:nvSpPr>
          <p:cNvPr id="5" name="Otsikko 5">
            <a:extLst>
              <a:ext uri="{FF2B5EF4-FFF2-40B4-BE49-F238E27FC236}">
                <a16:creationId xmlns:a16="http://schemas.microsoft.com/office/drawing/2014/main" id="{DD9C2DE5-A68B-0D79-FDB3-71FC816357F2}"/>
              </a:ext>
            </a:extLst>
          </p:cNvPr>
          <p:cNvSpPr txBox="1">
            <a:spLocks/>
          </p:cNvSpPr>
          <p:nvPr/>
        </p:nvSpPr>
        <p:spPr>
          <a:xfrm>
            <a:off x="5353249" y="3164721"/>
            <a:ext cx="5716338" cy="30427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i="1" kern="1200" cap="none" spc="-7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>
              <a:lnSpc>
                <a:spcPct val="83000"/>
              </a:lnSpc>
            </a:pP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br>
              <a:rPr lang="fi-FI" sz="1500" i="0" cap="all" spc="-100" dirty="0"/>
            </a:br>
            <a:endParaRPr lang="fi-FI" sz="1500" i="0" cap="all" spc="-100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F3B4605D-4FAE-D828-1391-D6D0FEA39530}"/>
              </a:ext>
            </a:extLst>
          </p:cNvPr>
          <p:cNvSpPr txBox="1"/>
          <p:nvPr/>
        </p:nvSpPr>
        <p:spPr>
          <a:xfrm>
            <a:off x="4488874" y="2679521"/>
            <a:ext cx="43125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i="0" cap="all" spc="-100" dirty="0"/>
              <a:t>Tärkeitä sosiaalisia taitoja!</a:t>
            </a:r>
            <a:endParaRPr lang="fi-FI" dirty="0"/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C8CD8E41-FBC6-9D16-EB57-F57B6A17BCE2}"/>
              </a:ext>
            </a:extLst>
          </p:cNvPr>
          <p:cNvSpPr txBox="1"/>
          <p:nvPr/>
        </p:nvSpPr>
        <p:spPr>
          <a:xfrm>
            <a:off x="4463484" y="3152349"/>
            <a:ext cx="68073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i="0" cap="all" spc="-100" dirty="0"/>
              <a:t>Perustuu ajatukseen, että kaikilla on yhtäläiset oikeudet ja ne ovat yhtä arvokkaita</a:t>
            </a:r>
            <a:endParaRPr lang="fi-FI" dirty="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ABD356F3-2292-E1B6-F8E7-80A50E72BDB3}"/>
              </a:ext>
            </a:extLst>
          </p:cNvPr>
          <p:cNvSpPr txBox="1"/>
          <p:nvPr/>
        </p:nvSpPr>
        <p:spPr>
          <a:xfrm>
            <a:off x="4478062" y="3836852"/>
            <a:ext cx="55286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800" i="0" cap="all" spc="-100" dirty="0"/>
              <a:t>Auttavat pitämään kiinni omista oikeuksista</a:t>
            </a:r>
            <a:endParaRPr lang="fi-FI" dirty="0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2EAED18B-43DF-912A-B5E8-5595624C2318}"/>
              </a:ext>
            </a:extLst>
          </p:cNvPr>
          <p:cNvSpPr txBox="1"/>
          <p:nvPr/>
        </p:nvSpPr>
        <p:spPr>
          <a:xfrm>
            <a:off x="4435427" y="4197802"/>
            <a:ext cx="6818765" cy="1294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cap="all" spc="-100" dirty="0"/>
              <a:t>kyky ilmaista omia ajatuksia, tarpeita, ja mielipiteitä suoraan ja vilpittömästi Silloinkin, kun ne ovat erilaisia kuin muilla.</a:t>
            </a:r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89ED6189-C146-C210-E487-1F411BA022EF}"/>
              </a:ext>
            </a:extLst>
          </p:cNvPr>
          <p:cNvSpPr txBox="1"/>
          <p:nvPr/>
        </p:nvSpPr>
        <p:spPr>
          <a:xfrm>
            <a:off x="4488869" y="5561216"/>
            <a:ext cx="61472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KYKY SANOA EI!</a:t>
            </a:r>
          </a:p>
        </p:txBody>
      </p:sp>
    </p:spTree>
    <p:extLst>
      <p:ext uri="{BB962C8B-B14F-4D97-AF65-F5344CB8AC3E}">
        <p14:creationId xmlns:p14="http://schemas.microsoft.com/office/powerpoint/2010/main" val="171092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5" grpId="0"/>
      <p:bldP spid="17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”EI!” -HARJOITUS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HARJOITELLAAN TUNNISTAMAAN EROJA JÄMÄKÄN TOIMINNAN JA TOISEN MIELLYTTÄMISEN VÄLILLÄ</a:t>
            </a:r>
          </a:p>
        </p:txBody>
      </p:sp>
    </p:spTree>
    <p:extLst>
      <p:ext uri="{BB962C8B-B14F-4D97-AF65-F5344CB8AC3E}">
        <p14:creationId xmlns:p14="http://schemas.microsoft.com/office/powerpoint/2010/main" val="1567113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72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JÄMÄKKYYTTÄ VAATIVAT TILANTEET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POHDITAAN TOIMINTATAPOJA ERILAISISSA JÄMÄKKYTTÄ VAATIVISSA TILANTEISSA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CF90F757-1F7A-1725-BD0F-F56D8725D6FF}"/>
              </a:ext>
            </a:extLst>
          </p:cNvPr>
          <p:cNvSpPr txBox="1"/>
          <p:nvPr/>
        </p:nvSpPr>
        <p:spPr>
          <a:xfrm>
            <a:off x="606829" y="349141"/>
            <a:ext cx="112053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fi-FI" sz="1600" dirty="0"/>
              <a:t>Opettaja lukee teille erilaisia jämäkkyyttä vaativia tilanteita. Pohtikaa yhdessä, miten tilanteissa voisi toimia jämäkästi.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CD8D9E90-C2F3-925C-EE9A-D0739351C0C4}"/>
              </a:ext>
            </a:extLst>
          </p:cNvPr>
          <p:cNvSpPr txBox="1"/>
          <p:nvPr/>
        </p:nvSpPr>
        <p:spPr>
          <a:xfrm>
            <a:off x="2419003" y="795764"/>
            <a:ext cx="7880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MUISTATHAN, ETTÄ JÄMÄKKYYS EI OLE SAMA ASIA KUIN TÖYKEYS! </a:t>
            </a:r>
            <a:r>
              <a:rPr lang="fi-FI" dirty="0">
                <a:sym typeface="Wingdings" panose="05000000000000000000" pitchFamily="2" charset="2"/>
              </a:rPr>
              <a:t>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651516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7612" y="0"/>
            <a:ext cx="12192000" cy="6857988"/>
          </a:xfrm>
          <a:prstGeom prst="rect">
            <a:avLst/>
          </a:prstGeom>
        </p:spPr>
      </p:pic>
      <p:sp>
        <p:nvSpPr>
          <p:cNvPr id="72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681" y="267657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TURVATAIDOT SOMESSA</a:t>
            </a:r>
          </a:p>
        </p:txBody>
      </p:sp>
      <p:sp>
        <p:nvSpPr>
          <p:cNvPr id="7" name="Suorakulmio: Pyöristetyt kulmat 6">
            <a:extLst>
              <a:ext uri="{FF2B5EF4-FFF2-40B4-BE49-F238E27FC236}">
                <a16:creationId xmlns:a16="http://schemas.microsoft.com/office/drawing/2014/main" id="{EB4E241F-07FA-3668-797C-1B514AE1591A}"/>
              </a:ext>
            </a:extLst>
          </p:cNvPr>
          <p:cNvSpPr/>
          <p:nvPr/>
        </p:nvSpPr>
        <p:spPr>
          <a:xfrm>
            <a:off x="858782" y="3522453"/>
            <a:ext cx="10270669" cy="2171581"/>
          </a:xfrm>
          <a:prstGeom prst="round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5195" y="3525901"/>
            <a:ext cx="10656310" cy="4776210"/>
          </a:xfrm>
        </p:spPr>
        <p:txBody>
          <a:bodyPr>
            <a:normAutofit/>
          </a:bodyPr>
          <a:lstStyle/>
          <a:p>
            <a:pPr marL="342900" indent="-342900" algn="l">
              <a:spcAft>
                <a:spcPts val="600"/>
              </a:spcAft>
              <a:buAutoNum type="arabicPeriod"/>
            </a:pPr>
            <a:r>
              <a:rPr lang="fi-FI" b="1" dirty="0">
                <a:solidFill>
                  <a:schemeClr val="tx1"/>
                </a:solidFill>
              </a:rPr>
              <a:t>LOPETA VIESTITTELY</a:t>
            </a:r>
          </a:p>
          <a:p>
            <a:pPr marL="342900" indent="-342900" algn="l">
              <a:spcAft>
                <a:spcPts val="600"/>
              </a:spcAft>
              <a:buAutoNum type="arabicPeriod"/>
            </a:pPr>
            <a:r>
              <a:rPr lang="fi-FI" b="1" dirty="0">
                <a:solidFill>
                  <a:schemeClr val="tx1"/>
                </a:solidFill>
              </a:rPr>
              <a:t>OTA KUVAKAAPPAUS KESKUSTELUSTA JA SOMEPROFIILISTA</a:t>
            </a:r>
          </a:p>
          <a:p>
            <a:pPr marL="342900" indent="-342900" algn="l">
              <a:spcAft>
                <a:spcPts val="600"/>
              </a:spcAft>
              <a:buAutoNum type="arabicPeriod"/>
            </a:pPr>
            <a:r>
              <a:rPr lang="fi-FI" b="1" dirty="0">
                <a:solidFill>
                  <a:schemeClr val="tx1"/>
                </a:solidFill>
              </a:rPr>
              <a:t>BLOKKAA KÄYTTÄJÄ</a:t>
            </a:r>
          </a:p>
          <a:p>
            <a:pPr marL="342900" indent="-342900" algn="l">
              <a:spcAft>
                <a:spcPts val="600"/>
              </a:spcAft>
              <a:buAutoNum type="arabicPeriod"/>
            </a:pPr>
            <a:r>
              <a:rPr lang="fi-FI" b="1" dirty="0">
                <a:solidFill>
                  <a:schemeClr val="tx1"/>
                </a:solidFill>
              </a:rPr>
              <a:t>KERRO LUOTETTAVALLE AIKUISELLE TILANTEESTA JA TEHKÄÄ YHDESSÄ RIKOSILMOITUS POLIISILLE. JOS YKSIN KERTOMINEN TUNTUU VAIKEALTA, OTA KAVERI MUKAAN</a:t>
            </a:r>
          </a:p>
          <a:p>
            <a:pPr marL="342900" indent="-342900" algn="l">
              <a:spcAft>
                <a:spcPts val="600"/>
              </a:spcAft>
              <a:buAutoNum type="arabicPeriod"/>
            </a:pP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EB7830D2-FF73-F026-DE04-93D4DE59BEDA}"/>
              </a:ext>
            </a:extLst>
          </p:cNvPr>
          <p:cNvSpPr txBox="1"/>
          <p:nvPr/>
        </p:nvSpPr>
        <p:spPr>
          <a:xfrm>
            <a:off x="1562470" y="5797118"/>
            <a:ext cx="84337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JOKAISELLA LAPSELLA JA NUORELLA ON OIKEUS TURVALLISUUTEEN SOMESSA JA AIKUISILLA ON VELVOLLISUUS AUTTAA SEN TOTEUTUMISESSA!</a:t>
            </a:r>
          </a:p>
        </p:txBody>
      </p:sp>
    </p:spTree>
    <p:extLst>
      <p:ext uri="{BB962C8B-B14F-4D97-AF65-F5344CB8AC3E}">
        <p14:creationId xmlns:p14="http://schemas.microsoft.com/office/powerpoint/2010/main" val="13615725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ilmät karkki">
            <a:extLst>
              <a:ext uri="{FF2B5EF4-FFF2-40B4-BE49-F238E27FC236}">
                <a16:creationId xmlns:a16="http://schemas.microsoft.com/office/drawing/2014/main" id="{40E4B75C-287D-7AE4-BE0B-B2E485210E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5730"/>
          <a:stretch/>
        </p:blipFill>
        <p:spPr>
          <a:xfrm>
            <a:off x="-1" y="10"/>
            <a:ext cx="12192000" cy="6857988"/>
          </a:xfrm>
          <a:prstGeom prst="rect">
            <a:avLst/>
          </a:prstGeom>
        </p:spPr>
      </p:pic>
      <p:sp>
        <p:nvSpPr>
          <p:cNvPr id="72" name="Rectangle 65">
            <a:extLst>
              <a:ext uri="{FF2B5EF4-FFF2-40B4-BE49-F238E27FC236}">
                <a16:creationId xmlns:a16="http://schemas.microsoft.com/office/drawing/2014/main" id="{0B121716-8B64-478F-ABDB-17030AD1B7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3" y="4530071"/>
            <a:ext cx="12191999" cy="2327926"/>
          </a:xfrm>
          <a:prstGeom prst="rect">
            <a:avLst/>
          </a:prstGeom>
          <a:gradFill flip="none" rotWithShape="1">
            <a:gsLst>
              <a:gs pos="24000">
                <a:schemeClr val="bg1">
                  <a:alpha val="20000"/>
                </a:schemeClr>
              </a:gs>
              <a:gs pos="78000">
                <a:schemeClr val="bg1">
                  <a:alpha val="30000"/>
                </a:schemeClr>
              </a:gs>
              <a:gs pos="50000">
                <a:schemeClr val="bg1">
                  <a:alpha val="30000"/>
                </a:schemeClr>
              </a:gs>
              <a:gs pos="100000">
                <a:schemeClr val="bg1">
                  <a:alpha val="40000"/>
                </a:schemeClr>
              </a:gs>
              <a:gs pos="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4EBBB90-4CF0-2FBE-B74F-C27AB33234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2723" y="4956811"/>
            <a:ext cx="11439414" cy="897439"/>
          </a:xfrm>
        </p:spPr>
        <p:txBody>
          <a:bodyPr>
            <a:normAutofit/>
          </a:bodyPr>
          <a:lstStyle/>
          <a:p>
            <a:r>
              <a:rPr lang="fi-FI" sz="4400" dirty="0">
                <a:solidFill>
                  <a:schemeClr val="tx1"/>
                </a:solidFill>
              </a:rPr>
              <a:t>JÄMÄKKÄ MINÄ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2EAB22-7A8C-BE03-8E72-407F9C333E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4275" y="5783001"/>
            <a:ext cx="10656310" cy="4259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>
                <a:solidFill>
                  <a:schemeClr val="tx1"/>
                </a:solidFill>
              </a:rPr>
              <a:t>HARJOITELLAAN OMAN MIELIPITEEN ILMAISUA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31B909F-3766-43D7-F67F-516EED7E9D43}"/>
              </a:ext>
            </a:extLst>
          </p:cNvPr>
          <p:cNvSpPr txBox="1"/>
          <p:nvPr/>
        </p:nvSpPr>
        <p:spPr>
          <a:xfrm>
            <a:off x="3465608" y="875145"/>
            <a:ext cx="52536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SzPts val="1000"/>
              <a:tabLst>
                <a:tab pos="457200" algn="l"/>
              </a:tabLst>
            </a:pPr>
            <a:r>
              <a:rPr lang="fi-FI" sz="1600" dirty="0"/>
              <a:t>Jatka monisteen lauseita omien mielipiteidesi mukaisesti.</a:t>
            </a:r>
          </a:p>
          <a:p>
            <a:pPr marL="285750" lvl="0" indent="-285750"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fi-FI" sz="1600" dirty="0"/>
          </a:p>
          <a:p>
            <a:pPr lvl="0">
              <a:buSzPts val="1000"/>
              <a:tabLst>
                <a:tab pos="457200" algn="l"/>
              </a:tabLst>
            </a:pP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5762292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2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_2SEEDS">
      <a:dk1>
        <a:srgbClr val="000000"/>
      </a:dk1>
      <a:lt1>
        <a:srgbClr val="FFFFFF"/>
      </a:lt1>
      <a:dk2>
        <a:srgbClr val="351E22"/>
      </a:dk2>
      <a:lt2>
        <a:srgbClr val="E8E2E3"/>
      </a:lt2>
      <a:accent1>
        <a:srgbClr val="3BB195"/>
      </a:accent1>
      <a:accent2>
        <a:srgbClr val="47B56D"/>
      </a:accent2>
      <a:accent3>
        <a:srgbClr val="4BACC0"/>
      </a:accent3>
      <a:accent4>
        <a:srgbClr val="B13B81"/>
      </a:accent4>
      <a:accent5>
        <a:srgbClr val="C34D61"/>
      </a:accent5>
      <a:accent6>
        <a:srgbClr val="B1583B"/>
      </a:accent6>
      <a:hlink>
        <a:srgbClr val="BF3F5E"/>
      </a:hlink>
      <a:folHlink>
        <a:srgbClr val="7F7F7F"/>
      </a:folHlink>
    </a:clrScheme>
    <a:fontScheme name="Savon">
      <a:maj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oudy Old Style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178</Words>
  <Application>Microsoft Office PowerPoint</Application>
  <PresentationFormat>Laajakuva</PresentationFormat>
  <Paragraphs>24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Garamond</vt:lpstr>
      <vt:lpstr>Goudy Old Style</vt:lpstr>
      <vt:lpstr>SavonVTI</vt:lpstr>
      <vt:lpstr>REPULLINEN TURVATAITOHITTEJÄ</vt:lpstr>
      <vt:lpstr>Mitkä ihmeen jämäkkyystaidot?</vt:lpstr>
      <vt:lpstr>”EI!” -HARJOITUS</vt:lpstr>
      <vt:lpstr>JÄMÄKKYYTTÄ VAATIVAT TILANTEET</vt:lpstr>
      <vt:lpstr>TURVATAIDOT SOMESSA</vt:lpstr>
      <vt:lpstr>JÄMÄKKÄ MINÄ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Kauppinen, Annaleena</dc:creator>
  <cp:lastModifiedBy>Kokkonen Heidi</cp:lastModifiedBy>
  <cp:revision>18</cp:revision>
  <dcterms:created xsi:type="dcterms:W3CDTF">2023-06-07T09:53:41Z</dcterms:created>
  <dcterms:modified xsi:type="dcterms:W3CDTF">2024-06-24T08:32:45Z</dcterms:modified>
</cp:coreProperties>
</file>