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Sorts Mill Goudy"/>
      <p:regular r:id="rId11"/>
      <p: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hktX/5ZZAlDdzowlMfWzxLMRfO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ortsMillGoudy-regular.fntdata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font" Target="fonts/SortsMillGoud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9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" name="Google Shape;19;p9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" name="Google Shape;20;p9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9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" name="Google Shape;22;p9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" name="Google Shape;23;p9"/>
          <p:cNvSpPr txBox="1"/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800"/>
              <a:buFont typeface="Sorts Mill Goudy"/>
              <a:buNone/>
              <a:defRPr b="0" sz="6800" cap="non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" type="subTitle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9"/>
          <p:cNvSpPr txBox="1"/>
          <p:nvPr>
            <p:ph idx="10" type="dt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1" type="ftr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 b="0" sz="3200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110" name="Google Shape;110;p17"/>
          <p:cNvSpPr txBox="1"/>
          <p:nvPr>
            <p:ph idx="2" type="body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1" name="Google Shape;111;p17"/>
          <p:cNvSpPr txBox="1"/>
          <p:nvPr>
            <p:ph idx="10" type="dt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1" type="ftr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 rot="5400000">
            <a:off x="4171188" y="-1001268"/>
            <a:ext cx="3849624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1"/>
          <p:cNvSpPr/>
          <p:nvPr>
            <p:ph idx="2" type="pic"/>
          </p:nvPr>
        </p:nvSpPr>
        <p:spPr>
          <a:xfrm>
            <a:off x="228599" y="237744"/>
            <a:ext cx="7696201" cy="6382512"/>
          </a:xfrm>
          <a:prstGeom prst="rect">
            <a:avLst/>
          </a:prstGeom>
          <a:solidFill>
            <a:srgbClr val="82D6C2"/>
          </a:solidFill>
          <a:ln>
            <a:noFill/>
          </a:ln>
        </p:spPr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5662337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612648" y="6035040"/>
            <a:ext cx="458800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10396728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1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 b="0" sz="3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8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8" name="Google Shape;58;p8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" name="Google Shape;59;p8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" name="Google Shape;60;p8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1" name="Google Shape;61;p8"/>
          <p:cNvSpPr txBox="1"/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Sorts Mill Goudy"/>
              <a:buNone/>
              <a:defRPr b="0" sz="6800" cap="none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" type="subTitle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8"/>
          <p:cNvSpPr txBox="1"/>
          <p:nvPr>
            <p:ph idx="10" type="dt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68" name="Google Shape;68;p1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2"/>
          <p:cNvSpPr txBox="1"/>
          <p:nvPr>
            <p:ph type="title"/>
          </p:nvPr>
        </p:nvSpPr>
        <p:spPr>
          <a:xfrm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Sorts Mill Goudy"/>
              <a:buNone/>
              <a:defRPr sz="6800" cap="none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2" name="Google Shape;72;p12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73" name="Google Shape;73;p12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" name="Google Shape;74;p12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" name="Google Shape;75;p12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1629156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5318760" y="1344502"/>
            <a:ext cx="1554480" cy="498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1629157" y="5177408"/>
            <a:ext cx="566013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04504" y="5177408"/>
            <a:ext cx="195833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83" name="Google Shape;83;p13"/>
          <p:cNvSpPr txBox="1"/>
          <p:nvPr>
            <p:ph idx="2" type="body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19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14"/>
          <p:cNvSpPr txBox="1"/>
          <p:nvPr>
            <p:ph idx="2" type="body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91" name="Google Shape;91;p14"/>
          <p:cNvSpPr txBox="1"/>
          <p:nvPr>
            <p:ph idx="3" type="body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14"/>
          <p:cNvSpPr txBox="1"/>
          <p:nvPr>
            <p:ph idx="4" type="body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7" name="Google Shape;7;p7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7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Sorts Mill Goudy"/>
              <a:buNone/>
              <a:defRPr b="0" i="1" sz="48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7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Garamond"/>
              <a:buChar char="◦"/>
              <a:defRPr b="0" i="0" sz="17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2385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Garamond"/>
              <a:buChar char="◦"/>
              <a:defRPr b="0" i="0" sz="15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31115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31115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31115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EFEFE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Sorts Mill Goudy"/>
              <a:buNone/>
              <a:defRPr b="0" i="1" sz="4800" u="none" cap="none" strike="noStrike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Garamond"/>
              <a:buChar char="◦"/>
              <a:defRPr b="0" i="0" sz="17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2385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Char char="◦"/>
              <a:defRPr b="0" i="0" sz="15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31115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31115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31115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262626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hyperlink" Target="https://www.youtube.com/watch?v=T37CMSj-zF8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mät karkki" id="130" name="Google Shape;130;p1"/>
          <p:cNvPicPr preferRelativeResize="0"/>
          <p:nvPr/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-3570" y="0"/>
            <a:ext cx="12192000" cy="68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"/>
          <p:cNvSpPr/>
          <p:nvPr/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dk1">
              <a:alpha val="2980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"/>
          <p:cNvSpPr/>
          <p:nvPr/>
        </p:nvSpPr>
        <p:spPr>
          <a:xfrm rot="10800000">
            <a:off x="-3" y="4530071"/>
            <a:ext cx="12191999" cy="2327926"/>
          </a:xfrm>
          <a:prstGeom prst="rect">
            <a:avLst/>
          </a:prstGeom>
          <a:solidFill>
            <a:srgbClr val="3BB195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cap="sq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"/>
          <p:cNvSpPr txBox="1"/>
          <p:nvPr>
            <p:ph type="ctrTitle"/>
          </p:nvPr>
        </p:nvSpPr>
        <p:spPr>
          <a:xfrm>
            <a:off x="372723" y="5245314"/>
            <a:ext cx="11439414" cy="897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orts Mill Goudy"/>
              <a:buNone/>
            </a:pPr>
            <a:r>
              <a:rPr lang="en-US" sz="4400">
                <a:solidFill>
                  <a:schemeClr val="lt1"/>
                </a:solidFill>
              </a:rPr>
              <a:t>Minäkuva ja itsetunto 5. luokka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ilmät karkki" id="142" name="Google Shape;142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"/>
          <p:cNvSpPr txBox="1"/>
          <p:nvPr/>
        </p:nvSpPr>
        <p:spPr>
          <a:xfrm>
            <a:off x="781050" y="5105400"/>
            <a:ext cx="107061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Orientaatiotehtävä: Opettaja jakaa oppilaat 3-4 hengen ryhmiin. Jokainen ryhmä saa post-it lappuja, joihin kirjoitetaan mitä jo tiedetään itsetunnosta ja minäkuvasta. Lopuksi laput liimataan taululle tai annetaan opettajalla ja niitä käydään yhdessä läpi. Kirjoittakaa ajatuksianne ylös rohkeasti! ☺</a:t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54" name="Google Shape;154;p3"/>
          <p:cNvSpPr txBox="1"/>
          <p:nvPr>
            <p:ph type="title"/>
          </p:nvPr>
        </p:nvSpPr>
        <p:spPr>
          <a:xfrm>
            <a:off x="7064082" y="642594"/>
            <a:ext cx="44729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Sorts Mill Goudy"/>
              <a:buNone/>
            </a:pPr>
            <a:br>
              <a:rPr lang="en-US" sz="4000">
                <a:solidFill>
                  <a:srgbClr val="262626"/>
                </a:solidFill>
              </a:rPr>
            </a:br>
            <a:endParaRPr sz="4000">
              <a:solidFill>
                <a:srgbClr val="262626"/>
              </a:solidFill>
            </a:endParaRPr>
          </a:p>
        </p:txBody>
      </p:sp>
      <p:sp>
        <p:nvSpPr>
          <p:cNvPr id="155" name="Google Shape;155;p3"/>
          <p:cNvSpPr txBox="1"/>
          <p:nvPr>
            <p:ph idx="1" type="body"/>
          </p:nvPr>
        </p:nvSpPr>
        <p:spPr>
          <a:xfrm>
            <a:off x="7041744" y="1760547"/>
            <a:ext cx="4472922" cy="4234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sz="1900"/>
              <a:t>Minäkuva on käsitys siitä kuvasta, joka meillä on itsestämme</a:t>
            </a:r>
            <a:endParaRPr sz="1900"/>
          </a:p>
          <a:p>
            <a:pPr indent="-285750" lvl="0" marL="2857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sz="1900"/>
              <a:t>Minäkuvan muodostumiseen vaikuttavat eri roolit, persoonallisuutemme sekä tavoitteet joita meillä on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sz="1900"/>
              <a:t>Minäkuvaan vaikuttaa myös muilta saamamme palaute</a:t>
            </a:r>
            <a:endParaRPr sz="1900"/>
          </a:p>
          <a:p>
            <a:pPr indent="-285750" lvl="0" marL="2857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 sz="1900"/>
              <a:t>Pohdi, millainen käsitys sinulla on itsestäsi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</a:pPr>
            <a:r>
              <a:rPr lang="en-US" sz="1900"/>
              <a:t>-&gt; Muista ettei tähän ole vääriä vastauksia!!</a:t>
            </a:r>
            <a:endParaRPr/>
          </a:p>
        </p:txBody>
      </p:sp>
      <p:sp>
        <p:nvSpPr>
          <p:cNvPr id="156" name="Google Shape;156;p3"/>
          <p:cNvSpPr txBox="1"/>
          <p:nvPr/>
        </p:nvSpPr>
        <p:spPr>
          <a:xfrm>
            <a:off x="7126940" y="641536"/>
            <a:ext cx="43562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Minäkuva</a:t>
            </a:r>
            <a:endParaRPr sz="36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descr="Person holding mirror" id="157" name="Google Shape;157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991" l="0" r="0" t="8991"/>
          <a:stretch/>
        </p:blipFill>
        <p:spPr>
          <a:xfrm>
            <a:off x="228600" y="238125"/>
            <a:ext cx="6254750" cy="6245225"/>
          </a:xfrm>
          <a:prstGeom prst="rect">
            <a:avLst/>
          </a:prstGeom>
          <a:solidFill>
            <a:srgbClr val="82D6C2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cap="sq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ilmät karkki" id="164" name="Google Shape;164;p4"/>
          <p:cNvPicPr preferRelativeResize="0"/>
          <p:nvPr/>
        </p:nvPicPr>
        <p:blipFill rotWithShape="1">
          <a:blip r:embed="rId3">
            <a:alphaModFix/>
          </a:blip>
          <a:srcRect b="0" l="8232" r="0" t="0"/>
          <a:stretch/>
        </p:blipFill>
        <p:spPr>
          <a:xfrm>
            <a:off x="582639" y="578707"/>
            <a:ext cx="7882128" cy="573328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67" name="Google Shape;167;p4"/>
          <p:cNvSpPr txBox="1"/>
          <p:nvPr>
            <p:ph type="title"/>
          </p:nvPr>
        </p:nvSpPr>
        <p:spPr>
          <a:xfrm>
            <a:off x="9321801" y="612843"/>
            <a:ext cx="2312479" cy="9052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Sorts Mill Goudy"/>
              <a:buNone/>
            </a:pPr>
            <a:r>
              <a:rPr lang="en-US" sz="2800" cap="none"/>
              <a:t>ITSETUNTO</a:t>
            </a:r>
            <a:endParaRPr sz="2800" cap="none"/>
          </a:p>
        </p:txBody>
      </p:sp>
      <p:sp>
        <p:nvSpPr>
          <p:cNvPr id="168" name="Google Shape;168;p4"/>
          <p:cNvSpPr txBox="1"/>
          <p:nvPr>
            <p:ph idx="1" type="body"/>
          </p:nvPr>
        </p:nvSpPr>
        <p:spPr>
          <a:xfrm>
            <a:off x="9321802" y="1846555"/>
            <a:ext cx="2287560" cy="4349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182880" lvl="0" marL="182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 u="sng">
                <a:solidFill>
                  <a:srgbClr val="26262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Itsetunto</a:t>
            </a:r>
            <a:r>
              <a:rPr lang="en-US" sz="1600">
                <a:solidFill>
                  <a:srgbClr val="262626"/>
                </a:solidFill>
              </a:rPr>
              <a:t>-video</a:t>
            </a:r>
            <a:endParaRPr sz="1600">
              <a:solidFill>
                <a:srgbClr val="262626"/>
              </a:solidFill>
            </a:endParaRPr>
          </a:p>
          <a:p>
            <a:pPr indent="-182880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600"/>
              <a:buChar char="◦"/>
            </a:pPr>
            <a:r>
              <a:rPr lang="en-US" sz="1600">
                <a:solidFill>
                  <a:srgbClr val="262626"/>
                </a:solidFill>
              </a:rPr>
              <a:t>Katsokaa video ja keskustelkaa mitä ajatuksia video herätti</a:t>
            </a:r>
            <a:endParaRPr sz="1600">
              <a:solidFill>
                <a:srgbClr val="262626"/>
              </a:solidFill>
            </a:endParaRPr>
          </a:p>
          <a:p>
            <a:pPr indent="-182880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600"/>
              <a:buChar char="◦"/>
            </a:pPr>
            <a:r>
              <a:rPr lang="en-US" sz="1600">
                <a:solidFill>
                  <a:srgbClr val="262626"/>
                </a:solidFill>
              </a:rPr>
              <a:t>Mitä itsetunto on?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600"/>
              <a:buChar char="◦"/>
            </a:pPr>
            <a:r>
              <a:rPr lang="en-US" sz="1600">
                <a:solidFill>
                  <a:srgbClr val="262626"/>
                </a:solidFill>
              </a:rPr>
              <a:t>Mitkä asiat tai teot voivat latistaa itsetuntoa? 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600"/>
              <a:buChar char="◦"/>
            </a:pPr>
            <a:r>
              <a:rPr lang="en-US" sz="1600">
                <a:solidFill>
                  <a:srgbClr val="262626"/>
                </a:solidFill>
              </a:rPr>
              <a:t>Entä miten itsetuntoa voi vahvistaa?</a:t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600"/>
              <a:buChar char="◦"/>
            </a:pPr>
            <a:r>
              <a:rPr lang="en-US" sz="1600">
                <a:solidFill>
                  <a:srgbClr val="262626"/>
                </a:solidFill>
              </a:rPr>
              <a:t>Muuttuiko käsityksesi itsetunnosta?</a:t>
            </a:r>
            <a:endParaRPr/>
          </a:p>
          <a:p>
            <a:pPr indent="-93979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rgbClr val="262626"/>
              </a:solidFill>
            </a:endParaRPr>
          </a:p>
          <a:p>
            <a:pPr indent="-93979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/>
          <p:nvPr/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cap="sq" cmpd="sng" w="9525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Kuva, joka sisältää kohteen luonnos, piirros, diagrammi, teksti&#10;&#10;Kuvaus luotu automaattisesti" id="175" name="Google Shape;1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7007" y="913324"/>
            <a:ext cx="3603829" cy="5075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/>
          <p:nvPr/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78" name="Google Shape;178;p5"/>
          <p:cNvSpPr txBox="1"/>
          <p:nvPr>
            <p:ph type="title"/>
          </p:nvPr>
        </p:nvSpPr>
        <p:spPr>
          <a:xfrm>
            <a:off x="6846137" y="727626"/>
            <a:ext cx="4602152" cy="1718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Sorts Mill Goudy"/>
              <a:buNone/>
            </a:pPr>
            <a:r>
              <a:rPr lang="en-US"/>
              <a:t>Voimavaakuna</a:t>
            </a:r>
            <a:endParaRPr/>
          </a:p>
        </p:txBody>
      </p:sp>
      <p:sp>
        <p:nvSpPr>
          <p:cNvPr id="179" name="Google Shape;179;p5"/>
          <p:cNvSpPr txBox="1"/>
          <p:nvPr>
            <p:ph idx="1" type="body"/>
          </p:nvPr>
        </p:nvSpPr>
        <p:spPr>
          <a:xfrm>
            <a:off x="6846137" y="2538919"/>
            <a:ext cx="4602152" cy="3557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Jokainen täyttää oman voimavaakunansa</a:t>
            </a:r>
            <a:endParaRPr sz="2000"/>
          </a:p>
          <a:p>
            <a:pPr indent="-182880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Pohtikaa tehtävää rauhassa ja mieti, mitä juuri sinä ajattelet itsestäsi</a:t>
            </a:r>
            <a:endParaRPr sz="2000"/>
          </a:p>
          <a:p>
            <a:pPr indent="-182880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Muista! Tämä on sinun voimavaakuna, ei kaverin, open tai vanhemman.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vonVTI">
  <a:themeElements>
    <a:clrScheme name="AnalogousFromRegularSeed_2SEEDS">
      <a:dk1>
        <a:srgbClr val="000000"/>
      </a:dk1>
      <a:lt1>
        <a:srgbClr val="FFFFFF"/>
      </a:lt1>
      <a:dk2>
        <a:srgbClr val="351E22"/>
      </a:dk2>
      <a:lt2>
        <a:srgbClr val="E8E2E3"/>
      </a:lt2>
      <a:accent1>
        <a:srgbClr val="3BB195"/>
      </a:accent1>
      <a:accent2>
        <a:srgbClr val="47B56D"/>
      </a:accent2>
      <a:accent3>
        <a:srgbClr val="4BACC0"/>
      </a:accent3>
      <a:accent4>
        <a:srgbClr val="B13B81"/>
      </a:accent4>
      <a:accent5>
        <a:srgbClr val="C34D61"/>
      </a:accent5>
      <a:accent6>
        <a:srgbClr val="B1583B"/>
      </a:accent6>
      <a:hlink>
        <a:srgbClr val="BF3F5E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vonVTI">
  <a:themeElements>
    <a:clrScheme name="AnalogousFromRegularSeed_2SEEDS">
      <a:dk1>
        <a:srgbClr val="000000"/>
      </a:dk1>
      <a:lt1>
        <a:srgbClr val="FFFFFF"/>
      </a:lt1>
      <a:dk2>
        <a:srgbClr val="351E22"/>
      </a:dk2>
      <a:lt2>
        <a:srgbClr val="E8E2E3"/>
      </a:lt2>
      <a:accent1>
        <a:srgbClr val="3BB195"/>
      </a:accent1>
      <a:accent2>
        <a:srgbClr val="47B56D"/>
      </a:accent2>
      <a:accent3>
        <a:srgbClr val="4BACC0"/>
      </a:accent3>
      <a:accent4>
        <a:srgbClr val="B13B81"/>
      </a:accent4>
      <a:accent5>
        <a:srgbClr val="C34D61"/>
      </a:accent5>
      <a:accent6>
        <a:srgbClr val="B1583B"/>
      </a:accent6>
      <a:hlink>
        <a:srgbClr val="BF3F5E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2023-06-07T09:53:41Z</dcterms:created>
  <dc:creator>Kauppinen, Annaleena</dc:creator>
</cp:coreProperties>
</file>