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  <p:sldId id="263" r:id="rId3"/>
    <p:sldId id="268" r:id="rId4"/>
    <p:sldId id="262" r:id="rId5"/>
    <p:sldId id="265" r:id="rId6"/>
    <p:sldId id="269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2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6/20/2023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15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28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726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457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303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85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76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734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58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6/20/2023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04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6/20/2023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004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40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694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i="1" kern="1200" cap="none" spc="-7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1" y="10"/>
            <a:ext cx="12192000" cy="6857988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30074"/>
            <a:ext cx="12192000" cy="2327925"/>
          </a:xfrm>
          <a:prstGeom prst="rect">
            <a:avLst/>
          </a:prstGeom>
          <a:solidFill>
            <a:schemeClr val="bg1">
              <a:alpha val="30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B121716-8B64-478F-ABDB-17030AD1B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6116" y="4692768"/>
            <a:ext cx="11859768" cy="200253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723" y="4956811"/>
            <a:ext cx="11439414" cy="897439"/>
          </a:xfrm>
        </p:spPr>
        <p:txBody>
          <a:bodyPr>
            <a:normAutofit/>
          </a:bodyPr>
          <a:lstStyle/>
          <a:p>
            <a:r>
              <a:rPr lang="fi-FI" sz="4400" dirty="0">
                <a:solidFill>
                  <a:schemeClr val="tx1"/>
                </a:solidFill>
              </a:rPr>
              <a:t>REPULLINEN TURVATAITOHITTEJÄ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275" y="5783001"/>
            <a:ext cx="10656310" cy="425961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Turvataitotunti viitosluokkalaisille</a:t>
            </a:r>
          </a:p>
        </p:txBody>
      </p:sp>
    </p:spTree>
    <p:extLst>
      <p:ext uri="{BB962C8B-B14F-4D97-AF65-F5344CB8AC3E}">
        <p14:creationId xmlns:p14="http://schemas.microsoft.com/office/powerpoint/2010/main" val="37906964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1" y="10"/>
            <a:ext cx="12192000" cy="6857988"/>
          </a:xfrm>
          <a:prstGeom prst="rect">
            <a:avLst/>
          </a:prstGeom>
        </p:spPr>
      </p:pic>
      <p:sp>
        <p:nvSpPr>
          <p:cNvPr id="72" name="Rectangle 65">
            <a:extLst>
              <a:ext uri="{FF2B5EF4-FFF2-40B4-BE49-F238E27FC236}">
                <a16:creationId xmlns:a16="http://schemas.microsoft.com/office/drawing/2014/main" id="{0B121716-8B64-478F-ABDB-17030AD1B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24000">
                <a:schemeClr val="bg1">
                  <a:alpha val="20000"/>
                </a:schemeClr>
              </a:gs>
              <a:gs pos="78000">
                <a:schemeClr val="bg1">
                  <a:alpha val="30000"/>
                </a:schemeClr>
              </a:gs>
              <a:gs pos="50000">
                <a:schemeClr val="bg1">
                  <a:alpha val="30000"/>
                </a:schemeClr>
              </a:gs>
              <a:gs pos="100000">
                <a:schemeClr val="bg1">
                  <a:alpha val="40000"/>
                </a:schemeClr>
              </a:gs>
              <a:gs pos="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723" y="4956811"/>
            <a:ext cx="11439414" cy="897439"/>
          </a:xfrm>
        </p:spPr>
        <p:txBody>
          <a:bodyPr>
            <a:normAutofit/>
          </a:bodyPr>
          <a:lstStyle/>
          <a:p>
            <a:r>
              <a:rPr lang="fi-FI" sz="4400" dirty="0">
                <a:solidFill>
                  <a:schemeClr val="tx1"/>
                </a:solidFill>
              </a:rPr>
              <a:t>HYVÄN KAVERIN TUNTOMERKIT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275" y="5783001"/>
            <a:ext cx="10656310" cy="42596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solidFill>
                  <a:schemeClr val="tx1"/>
                </a:solidFill>
              </a:rPr>
              <a:t>HARJOITELLAAN POHTIMAAN MITÄ KUULUU HYVÄÄN KAVERUUTEEN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75C7F3F3-8391-2C7E-F0D8-3F0EDF68725A}"/>
              </a:ext>
            </a:extLst>
          </p:cNvPr>
          <p:cNvSpPr txBox="1"/>
          <p:nvPr/>
        </p:nvSpPr>
        <p:spPr>
          <a:xfrm>
            <a:off x="3549534" y="846667"/>
            <a:ext cx="52303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SzPts val="1000"/>
              <a:tabLst>
                <a:tab pos="457200" algn="l"/>
              </a:tabLst>
            </a:pPr>
            <a:r>
              <a:rPr lang="fi-FI" sz="1600" dirty="0"/>
              <a:t>1. Kerätään yhdessä lista hyvän kaverin tuntomerkeistä.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4165BC52-4E46-7633-1E60-2C10583F70D5}"/>
              </a:ext>
            </a:extLst>
          </p:cNvPr>
          <p:cNvSpPr txBox="1"/>
          <p:nvPr/>
        </p:nvSpPr>
        <p:spPr>
          <a:xfrm>
            <a:off x="3552304" y="1148698"/>
            <a:ext cx="52303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SzPts val="1000"/>
              <a:tabLst>
                <a:tab pos="457200" algn="l"/>
              </a:tabLst>
            </a:pPr>
            <a:r>
              <a:rPr lang="fi-FI" sz="1600" dirty="0"/>
              <a:t>2. Kerätään yhdessä lista huonon kaverin tuntomerkeistä.</a:t>
            </a:r>
          </a:p>
        </p:txBody>
      </p:sp>
    </p:spTree>
    <p:extLst>
      <p:ext uri="{BB962C8B-B14F-4D97-AF65-F5344CB8AC3E}">
        <p14:creationId xmlns:p14="http://schemas.microsoft.com/office/powerpoint/2010/main" val="20130622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0" y="10"/>
            <a:ext cx="12192000" cy="6857988"/>
          </a:xfrm>
          <a:prstGeom prst="rect">
            <a:avLst/>
          </a:prstGeom>
        </p:spPr>
      </p:pic>
      <p:sp>
        <p:nvSpPr>
          <p:cNvPr id="72" name="Rectangle 65">
            <a:extLst>
              <a:ext uri="{FF2B5EF4-FFF2-40B4-BE49-F238E27FC236}">
                <a16:creationId xmlns:a16="http://schemas.microsoft.com/office/drawing/2014/main" id="{0B121716-8B64-478F-ABDB-17030AD1B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24000">
                <a:schemeClr val="bg1">
                  <a:alpha val="20000"/>
                </a:schemeClr>
              </a:gs>
              <a:gs pos="78000">
                <a:schemeClr val="bg1">
                  <a:alpha val="30000"/>
                </a:schemeClr>
              </a:gs>
              <a:gs pos="50000">
                <a:schemeClr val="bg1">
                  <a:alpha val="30000"/>
                </a:schemeClr>
              </a:gs>
              <a:gs pos="100000">
                <a:schemeClr val="bg1">
                  <a:alpha val="40000"/>
                </a:schemeClr>
              </a:gs>
              <a:gs pos="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723" y="4956811"/>
            <a:ext cx="11439414" cy="897439"/>
          </a:xfrm>
        </p:spPr>
        <p:txBody>
          <a:bodyPr>
            <a:normAutofit/>
          </a:bodyPr>
          <a:lstStyle/>
          <a:p>
            <a:r>
              <a:rPr lang="fi-FI" sz="4400" dirty="0">
                <a:solidFill>
                  <a:schemeClr val="tx1"/>
                </a:solidFill>
              </a:rPr>
              <a:t>HYVÄN KAVERIN TUNTOMERKIT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275" y="5783001"/>
            <a:ext cx="10656310" cy="42596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solidFill>
                  <a:schemeClr val="tx1"/>
                </a:solidFill>
              </a:rPr>
              <a:t>ÄÄNESTETÄÄN!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75C7F3F3-8391-2C7E-F0D8-3F0EDF68725A}"/>
              </a:ext>
            </a:extLst>
          </p:cNvPr>
          <p:cNvSpPr txBox="1"/>
          <p:nvPr/>
        </p:nvSpPr>
        <p:spPr>
          <a:xfrm>
            <a:off x="1305099" y="897781"/>
            <a:ext cx="112053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SzPts val="1000"/>
              <a:tabLst>
                <a:tab pos="457200" algn="l"/>
              </a:tabLst>
            </a:pPr>
            <a:r>
              <a:rPr lang="fi-FI" sz="1600" dirty="0"/>
              <a:t>	Äänestä hyvän kaverin tuntomerkkien listalta sitä tuntomerkkiä, joka on mielestäsi kaikkein tärkein!</a:t>
            </a:r>
          </a:p>
        </p:txBody>
      </p:sp>
    </p:spTree>
    <p:extLst>
      <p:ext uri="{BB962C8B-B14F-4D97-AF65-F5344CB8AC3E}">
        <p14:creationId xmlns:p14="http://schemas.microsoft.com/office/powerpoint/2010/main" val="31109080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1" y="10"/>
            <a:ext cx="12192000" cy="6857988"/>
          </a:xfrm>
          <a:prstGeom prst="rect">
            <a:avLst/>
          </a:prstGeom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0B121716-8B64-478F-ABDB-17030AD1B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24000">
                <a:schemeClr val="bg1">
                  <a:alpha val="20000"/>
                </a:schemeClr>
              </a:gs>
              <a:gs pos="78000">
                <a:schemeClr val="bg1">
                  <a:alpha val="30000"/>
                </a:schemeClr>
              </a:gs>
              <a:gs pos="50000">
                <a:schemeClr val="bg1">
                  <a:alpha val="30000"/>
                </a:schemeClr>
              </a:gs>
              <a:gs pos="100000">
                <a:schemeClr val="bg1">
                  <a:alpha val="40000"/>
                </a:schemeClr>
              </a:gs>
              <a:gs pos="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723" y="4956811"/>
            <a:ext cx="11439414" cy="897439"/>
          </a:xfrm>
        </p:spPr>
        <p:txBody>
          <a:bodyPr>
            <a:normAutofit/>
          </a:bodyPr>
          <a:lstStyle/>
          <a:p>
            <a:r>
              <a:rPr lang="fi-FI" sz="4400" dirty="0">
                <a:solidFill>
                  <a:schemeClr val="tx1"/>
                </a:solidFill>
              </a:rPr>
              <a:t>MINÄ OLEN HYVÄ TYYPPI!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275" y="5783001"/>
            <a:ext cx="10656310" cy="425961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600"/>
              </a:spcAft>
            </a:pPr>
            <a:r>
              <a:rPr lang="fi-FI" dirty="0">
                <a:solidFill>
                  <a:schemeClr val="tx1"/>
                </a:solidFill>
              </a:rPr>
              <a:t>POHDITAAN, MITEN OMA MIELIPITEEMME VAIKUTTAA SIIHEN, MITEN SUHTAUDUMME ITSEEMME.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7D727307-CB35-846A-7247-7988D5171D59}"/>
              </a:ext>
            </a:extLst>
          </p:cNvPr>
          <p:cNvSpPr txBox="1"/>
          <p:nvPr/>
        </p:nvSpPr>
        <p:spPr>
          <a:xfrm>
            <a:off x="1870363" y="266652"/>
            <a:ext cx="1753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ts val="1000"/>
              <a:tabLst>
                <a:tab pos="457200" algn="l"/>
              </a:tabLst>
            </a:pPr>
            <a:r>
              <a:rPr lang="fi-FI" sz="1600" dirty="0"/>
              <a:t>1. Kuuntele tarina.</a:t>
            </a:r>
          </a:p>
          <a:p>
            <a:pPr>
              <a:buSzPts val="1000"/>
              <a:tabLst>
                <a:tab pos="457200" algn="l"/>
              </a:tabLst>
            </a:pPr>
            <a:endParaRPr lang="fi-FI" sz="1600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C91CFFFD-9C0C-6743-75A0-FD48488D8200}"/>
              </a:ext>
            </a:extLst>
          </p:cNvPr>
          <p:cNvSpPr txBox="1"/>
          <p:nvPr/>
        </p:nvSpPr>
        <p:spPr>
          <a:xfrm>
            <a:off x="1878676" y="524343"/>
            <a:ext cx="86119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ts val="1000"/>
              <a:tabLst>
                <a:tab pos="457200" algn="l"/>
              </a:tabLst>
            </a:pPr>
            <a:r>
              <a:rPr lang="fi-FI" sz="1600" dirty="0"/>
              <a:t>2. Mieti vastauksia seuraaviin kysymyksiin:</a:t>
            </a: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i-FI" sz="1600" dirty="0"/>
              <a:t>Mitä sanoisit Miisalle?</a:t>
            </a: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i-FI" sz="1600" dirty="0"/>
              <a:t>Mitä Miisa voisi sanoa Emilialle?</a:t>
            </a:r>
          </a:p>
          <a:p>
            <a:pPr marL="28575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i-FI" sz="1600" dirty="0"/>
              <a:t>Mikä auttaisi Miisaa hyväksymään itsensä ja iloitsemaan omasta itsestään ja omasta ulkonäöstään?</a:t>
            </a:r>
          </a:p>
          <a:p>
            <a:pPr>
              <a:buSzPts val="1000"/>
              <a:tabLst>
                <a:tab pos="457200" algn="l"/>
              </a:tabLst>
            </a:pP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15671135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1" y="10"/>
            <a:ext cx="12192000" cy="6857988"/>
          </a:xfrm>
          <a:prstGeom prst="rect">
            <a:avLst/>
          </a:prstGeom>
        </p:spPr>
      </p:pic>
      <p:sp>
        <p:nvSpPr>
          <p:cNvPr id="72" name="Rectangle 65">
            <a:extLst>
              <a:ext uri="{FF2B5EF4-FFF2-40B4-BE49-F238E27FC236}">
                <a16:creationId xmlns:a16="http://schemas.microsoft.com/office/drawing/2014/main" id="{0B121716-8B64-478F-ABDB-17030AD1B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24000">
                <a:schemeClr val="bg1">
                  <a:alpha val="20000"/>
                </a:schemeClr>
              </a:gs>
              <a:gs pos="78000">
                <a:schemeClr val="bg1">
                  <a:alpha val="30000"/>
                </a:schemeClr>
              </a:gs>
              <a:gs pos="50000">
                <a:schemeClr val="bg1">
                  <a:alpha val="30000"/>
                </a:schemeClr>
              </a:gs>
              <a:gs pos="100000">
                <a:schemeClr val="bg1">
                  <a:alpha val="40000"/>
                </a:schemeClr>
              </a:gs>
              <a:gs pos="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723" y="4956811"/>
            <a:ext cx="11439414" cy="897439"/>
          </a:xfrm>
        </p:spPr>
        <p:txBody>
          <a:bodyPr>
            <a:normAutofit/>
          </a:bodyPr>
          <a:lstStyle/>
          <a:p>
            <a:r>
              <a:rPr lang="fi-FI" sz="4400" dirty="0">
                <a:solidFill>
                  <a:schemeClr val="tx1"/>
                </a:solidFill>
              </a:rPr>
              <a:t>	KEHUKUKKANEN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275" y="5783001"/>
            <a:ext cx="10656310" cy="42596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solidFill>
                  <a:schemeClr val="tx1"/>
                </a:solidFill>
              </a:rPr>
              <a:t>HARJOITELLAAN KEHUMAAN TOISIA JA OTTAMAAN ITSE KEHUJA VASTAAN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131B909F-3766-43D7-F67F-516EED7E9D43}"/>
              </a:ext>
            </a:extLst>
          </p:cNvPr>
          <p:cNvSpPr txBox="1"/>
          <p:nvPr/>
        </p:nvSpPr>
        <p:spPr>
          <a:xfrm>
            <a:off x="540327" y="515395"/>
            <a:ext cx="11205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SzPts val="1000"/>
              <a:tabLst>
                <a:tab pos="457200" algn="l"/>
              </a:tabLst>
            </a:pPr>
            <a:r>
              <a:rPr lang="fi-FI" sz="1600" dirty="0"/>
              <a:t>Kirjoita kehukukkaan oma nimesi ja jätä se paikallesi. Kierrä kirjoittamassa kaikkien muiden kehukukkaan jokin kehu tai mukava asia. Miksi toinen on mukava, ja missä asioissa hän on hyvä?</a:t>
            </a:r>
          </a:p>
        </p:txBody>
      </p:sp>
    </p:spTree>
    <p:extLst>
      <p:ext uri="{BB962C8B-B14F-4D97-AF65-F5344CB8AC3E}">
        <p14:creationId xmlns:p14="http://schemas.microsoft.com/office/powerpoint/2010/main" val="35762292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1" y="10"/>
            <a:ext cx="12192000" cy="6857988"/>
          </a:xfrm>
          <a:prstGeom prst="rect">
            <a:avLst/>
          </a:prstGeom>
        </p:spPr>
      </p:pic>
      <p:sp>
        <p:nvSpPr>
          <p:cNvPr id="72" name="Rectangle 65">
            <a:extLst>
              <a:ext uri="{FF2B5EF4-FFF2-40B4-BE49-F238E27FC236}">
                <a16:creationId xmlns:a16="http://schemas.microsoft.com/office/drawing/2014/main" id="{0B121716-8B64-478F-ABDB-17030AD1B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24000">
                <a:schemeClr val="bg1">
                  <a:alpha val="20000"/>
                </a:schemeClr>
              </a:gs>
              <a:gs pos="78000">
                <a:schemeClr val="bg1">
                  <a:alpha val="30000"/>
                </a:schemeClr>
              </a:gs>
              <a:gs pos="50000">
                <a:schemeClr val="bg1">
                  <a:alpha val="30000"/>
                </a:schemeClr>
              </a:gs>
              <a:gs pos="100000">
                <a:schemeClr val="bg1">
                  <a:alpha val="40000"/>
                </a:schemeClr>
              </a:gs>
              <a:gs pos="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723" y="4956811"/>
            <a:ext cx="11439414" cy="897439"/>
          </a:xfrm>
        </p:spPr>
        <p:txBody>
          <a:bodyPr>
            <a:normAutofit/>
          </a:bodyPr>
          <a:lstStyle/>
          <a:p>
            <a:r>
              <a:rPr lang="fi-FI" sz="4400" dirty="0">
                <a:solidFill>
                  <a:schemeClr val="tx1"/>
                </a:solidFill>
              </a:rPr>
              <a:t>TAPUTUS!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275" y="5783001"/>
            <a:ext cx="10656310" cy="42596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solidFill>
                  <a:schemeClr val="tx1"/>
                </a:solidFill>
              </a:rPr>
              <a:t>HARJOITELLAAN MOKAAMAAN JA SUHTAUTUMAAN TOISTEN MOKAILUUN</a:t>
            </a:r>
          </a:p>
        </p:txBody>
      </p:sp>
    </p:spTree>
    <p:extLst>
      <p:ext uri="{BB962C8B-B14F-4D97-AF65-F5344CB8AC3E}">
        <p14:creationId xmlns:p14="http://schemas.microsoft.com/office/powerpoint/2010/main" val="20120375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RegularSeed_2SEEDS">
      <a:dk1>
        <a:srgbClr val="000000"/>
      </a:dk1>
      <a:lt1>
        <a:srgbClr val="FFFFFF"/>
      </a:lt1>
      <a:dk2>
        <a:srgbClr val="351E22"/>
      </a:dk2>
      <a:lt2>
        <a:srgbClr val="E8E2E3"/>
      </a:lt2>
      <a:accent1>
        <a:srgbClr val="3BB195"/>
      </a:accent1>
      <a:accent2>
        <a:srgbClr val="47B56D"/>
      </a:accent2>
      <a:accent3>
        <a:srgbClr val="4BACC0"/>
      </a:accent3>
      <a:accent4>
        <a:srgbClr val="B13B81"/>
      </a:accent4>
      <a:accent5>
        <a:srgbClr val="C34D61"/>
      </a:accent5>
      <a:accent6>
        <a:srgbClr val="B1583B"/>
      </a:accent6>
      <a:hlink>
        <a:srgbClr val="BF3F5E"/>
      </a:hlink>
      <a:folHlink>
        <a:srgbClr val="7F7F7F"/>
      </a:folHlink>
    </a:clrScheme>
    <a:fontScheme name="Savon">
      <a:majorFont>
        <a:latin typeface="Goudy Old Style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oudy Old Style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</TotalTime>
  <Words>153</Words>
  <Application>Microsoft Office PowerPoint</Application>
  <PresentationFormat>Laajakuva</PresentationFormat>
  <Paragraphs>21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Garamond</vt:lpstr>
      <vt:lpstr>Goudy Old Style</vt:lpstr>
      <vt:lpstr>SavonVTI</vt:lpstr>
      <vt:lpstr>REPULLINEN TURVATAITOHITTEJÄ</vt:lpstr>
      <vt:lpstr>HYVÄN KAVERIN TUNTOMERKIT</vt:lpstr>
      <vt:lpstr>HYVÄN KAVERIN TUNTOMERKIT</vt:lpstr>
      <vt:lpstr>MINÄ OLEN HYVÄ TYYPPI!</vt:lpstr>
      <vt:lpstr> KEHUKUKKANEN</vt:lpstr>
      <vt:lpstr>TAPUTUS!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Kauppinen, Annaleena</dc:creator>
  <cp:lastModifiedBy>Heikkinen Pauliina</cp:lastModifiedBy>
  <cp:revision>26</cp:revision>
  <dcterms:created xsi:type="dcterms:W3CDTF">2023-06-07T09:53:41Z</dcterms:created>
  <dcterms:modified xsi:type="dcterms:W3CDTF">2023-06-20T12:05:47Z</dcterms:modified>
</cp:coreProperties>
</file>