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8288000" cy="10287000"/>
  <p:notesSz cx="6858000" cy="9144000"/>
  <p:embeddedFontLst>
    <p:embeddedFont>
      <p:font typeface="Lucky Bones" panose="020B0604020202020204" charset="0"/>
      <p:regular r:id="rId10"/>
    </p:embeddedFont>
    <p:embeddedFont>
      <p:font typeface="Muli Bold" panose="020B0604020202020204" charset="0"/>
      <p:regular r:id="rId11"/>
    </p:embeddedFont>
    <p:embeddedFont>
      <p:font typeface="Muli Ultra-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DCA78-2D4F-C3BC-CFDB-AB721F94DC65}" v="319" dt="2026-06-08T10:18:09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sv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0.sv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image" Target="../media/image31.svg"/><Relationship Id="rId2" Type="http://schemas.openxmlformats.org/officeDocument/2006/relationships/image" Target="../media/image22.sv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6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10" Type="http://schemas.openxmlformats.org/officeDocument/2006/relationships/image" Target="../media/image28.svg"/><Relationship Id="rId4" Type="http://schemas.openxmlformats.org/officeDocument/2006/relationships/image" Target="../media/image8.svg"/><Relationship Id="rId9" Type="http://schemas.openxmlformats.org/officeDocument/2006/relationships/image" Target="../media/image27.sv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3.svg"/><Relationship Id="rId7" Type="http://schemas.openxmlformats.org/officeDocument/2006/relationships/image" Target="../media/image19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35.svg"/><Relationship Id="rId10" Type="http://schemas.openxmlformats.org/officeDocument/2006/relationships/image" Target="../media/image36.svg"/><Relationship Id="rId4" Type="http://schemas.openxmlformats.org/officeDocument/2006/relationships/image" Target="../media/image34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40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19.svg"/><Relationship Id="rId10" Type="http://schemas.openxmlformats.org/officeDocument/2006/relationships/image" Target="../media/image43.svg"/><Relationship Id="rId4" Type="http://schemas.openxmlformats.org/officeDocument/2006/relationships/image" Target="../media/image38.svg"/><Relationship Id="rId9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19.sv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svg"/><Relationship Id="rId7" Type="http://schemas.openxmlformats.org/officeDocument/2006/relationships/image" Target="../media/image10.sv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4.svg"/><Relationship Id="rId4" Type="http://schemas.openxmlformats.org/officeDocument/2006/relationships/image" Target="../media/image45.sv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1.svg"/><Relationship Id="rId3" Type="http://schemas.openxmlformats.org/officeDocument/2006/relationships/image" Target="../media/image47.svg"/><Relationship Id="rId7" Type="http://schemas.openxmlformats.org/officeDocument/2006/relationships/image" Target="../media/image35.svg"/><Relationship Id="rId12" Type="http://schemas.openxmlformats.org/officeDocument/2006/relationships/image" Target="../media/image19.svg"/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50.svg"/><Relationship Id="rId4" Type="http://schemas.openxmlformats.org/officeDocument/2006/relationships/image" Target="../media/image17.sv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1413383" y="4938376"/>
            <a:ext cx="5043722" cy="5462924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6845267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0" y="0"/>
                  </a:moveTo>
                  <a:lnTo>
                    <a:pt x="4825241" y="0"/>
                  </a:lnTo>
                  <a:lnTo>
                    <a:pt x="4825241" y="3912831"/>
                  </a:lnTo>
                  <a:lnTo>
                    <a:pt x="0" y="39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 rot="-503130">
              <a:off x="465728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0" y="0"/>
                  </a:moveTo>
                  <a:lnTo>
                    <a:pt x="3811194" y="0"/>
                  </a:lnTo>
                  <a:lnTo>
                    <a:pt x="3811194" y="1926385"/>
                  </a:lnTo>
                  <a:lnTo>
                    <a:pt x="0" y="192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94494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0" y="0"/>
                  </a:moveTo>
                  <a:lnTo>
                    <a:pt x="4353662" y="0"/>
                  </a:lnTo>
                  <a:lnTo>
                    <a:pt x="4353662" y="2992153"/>
                  </a:lnTo>
                  <a:lnTo>
                    <a:pt x="0" y="2992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4373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0" y="0"/>
                  </a:moveTo>
                  <a:lnTo>
                    <a:pt x="1413904" y="0"/>
                  </a:lnTo>
                  <a:lnTo>
                    <a:pt x="1413904" y="994874"/>
                  </a:lnTo>
                  <a:lnTo>
                    <a:pt x="0" y="99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 rot="228844">
            <a:off x="13075514" y="4002911"/>
            <a:ext cx="4807531" cy="4290229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>
              <a:off x="76430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0" y="0"/>
                  </a:moveTo>
                  <a:lnTo>
                    <a:pt x="4119349" y="0"/>
                  </a:lnTo>
                  <a:lnTo>
                    <a:pt x="4119349" y="1820003"/>
                  </a:lnTo>
                  <a:lnTo>
                    <a:pt x="0" y="182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21737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0" y="0"/>
                  </a:moveTo>
                  <a:lnTo>
                    <a:pt x="3961914" y="0"/>
                  </a:lnTo>
                  <a:lnTo>
                    <a:pt x="3961914" y="3961914"/>
                  </a:lnTo>
                  <a:lnTo>
                    <a:pt x="0" y="3961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0" y="0"/>
                  </a:moveTo>
                  <a:lnTo>
                    <a:pt x="5733009" y="0"/>
                  </a:lnTo>
                  <a:lnTo>
                    <a:pt x="5733009" y="2366169"/>
                  </a:lnTo>
                  <a:lnTo>
                    <a:pt x="0" y="236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32367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0" y="0"/>
                  </a:moveTo>
                  <a:lnTo>
                    <a:pt x="1740653" y="0"/>
                  </a:lnTo>
                  <a:lnTo>
                    <a:pt x="1740653" y="1145667"/>
                  </a:lnTo>
                  <a:lnTo>
                    <a:pt x="0" y="114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44017" y="3277248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 rot="-1790328">
            <a:off x="12837527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6477136" y="18521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flipH="1">
            <a:off x="3227864" y="327596"/>
            <a:ext cx="527134" cy="472504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/>
          <p:nvPr/>
        </p:nvSpPr>
        <p:spPr>
          <a:xfrm>
            <a:off x="6744153" y="7134485"/>
            <a:ext cx="4799694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618761" y="1143608"/>
            <a:ext cx="12592123" cy="262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10101" spc="404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KAVERITAITOJA 4.-LUOKKALAISILLE</a:t>
            </a:r>
          </a:p>
        </p:txBody>
      </p:sp>
      <p:pic>
        <p:nvPicPr>
          <p:cNvPr id="20" name="Kuva 19" descr="Kuva, joka sisältää kohteen teksti, Fontti, kuvakaappaus, logo&#10;&#10;Tekoälyn generoima sisältö voi olla virheellistä.">
            <a:extLst>
              <a:ext uri="{FF2B5EF4-FFF2-40B4-BE49-F238E27FC236}">
                <a16:creationId xmlns:a16="http://schemas.microsoft.com/office/drawing/2014/main" id="{6BF24915-D5B7-34F5-A1F2-D79ED0598B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4300" r="28780" b="74052"/>
          <a:stretch/>
        </p:blipFill>
        <p:spPr>
          <a:xfrm>
            <a:off x="14626685" y="9009632"/>
            <a:ext cx="3204000" cy="936000"/>
          </a:xfrm>
          <a:prstGeom prst="rect">
            <a:avLst/>
          </a:prstGeom>
        </p:spPr>
      </p:pic>
      <p:grpSp>
        <p:nvGrpSpPr>
          <p:cNvPr id="21" name="Group 4"/>
          <p:cNvGrpSpPr/>
          <p:nvPr/>
        </p:nvGrpSpPr>
        <p:grpSpPr>
          <a:xfrm>
            <a:off x="7173138" y="4610100"/>
            <a:ext cx="4214995" cy="5766292"/>
            <a:chOff x="0" y="0"/>
            <a:chExt cx="5905534" cy="8079020"/>
          </a:xfrm>
        </p:grpSpPr>
        <p:sp>
          <p:nvSpPr>
            <p:cNvPr id="22" name="Freeform 5"/>
            <p:cNvSpPr/>
            <p:nvPr/>
          </p:nvSpPr>
          <p:spPr>
            <a:xfrm>
              <a:off x="584339" y="305632"/>
              <a:ext cx="4990855" cy="4990855"/>
            </a:xfrm>
            <a:custGeom>
              <a:avLst/>
              <a:gdLst/>
              <a:ahLst/>
              <a:cxnLst/>
              <a:rect l="l" t="t" r="r" b="b"/>
              <a:pathLst>
                <a:path w="4990855" h="4990855">
                  <a:moveTo>
                    <a:pt x="0" y="0"/>
                  </a:moveTo>
                  <a:lnTo>
                    <a:pt x="4990855" y="0"/>
                  </a:lnTo>
                  <a:lnTo>
                    <a:pt x="4990855" y="4990855"/>
                  </a:lnTo>
                  <a:lnTo>
                    <a:pt x="0" y="499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3" name="Freeform 6"/>
            <p:cNvSpPr/>
            <p:nvPr/>
          </p:nvSpPr>
          <p:spPr>
            <a:xfrm rot="4253603" flipH="1">
              <a:off x="984519" y="4319307"/>
              <a:ext cx="4190495" cy="2681917"/>
            </a:xfrm>
            <a:custGeom>
              <a:avLst/>
              <a:gdLst/>
              <a:ahLst/>
              <a:cxnLst/>
              <a:rect l="l" t="t" r="r" b="b"/>
              <a:pathLst>
                <a:path w="4190495" h="2681917">
                  <a:moveTo>
                    <a:pt x="4190496" y="0"/>
                  </a:moveTo>
                  <a:lnTo>
                    <a:pt x="0" y="0"/>
                  </a:lnTo>
                  <a:lnTo>
                    <a:pt x="0" y="2681917"/>
                  </a:lnTo>
                  <a:lnTo>
                    <a:pt x="4190496" y="2681917"/>
                  </a:lnTo>
                  <a:lnTo>
                    <a:pt x="4190496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4" name="Freeform 7"/>
            <p:cNvSpPr/>
            <p:nvPr/>
          </p:nvSpPr>
          <p:spPr>
            <a:xfrm>
              <a:off x="0" y="2073995"/>
              <a:ext cx="5905534" cy="3586270"/>
            </a:xfrm>
            <a:custGeom>
              <a:avLst/>
              <a:gdLst/>
              <a:ahLst/>
              <a:cxnLst/>
              <a:rect l="l" t="t" r="r" b="b"/>
              <a:pathLst>
                <a:path w="5905534" h="3586270">
                  <a:moveTo>
                    <a:pt x="0" y="0"/>
                  </a:moveTo>
                  <a:lnTo>
                    <a:pt x="5905534" y="0"/>
                  </a:lnTo>
                  <a:lnTo>
                    <a:pt x="5905534" y="3586270"/>
                  </a:lnTo>
                  <a:lnTo>
                    <a:pt x="0" y="3586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5" name="Freeform 8"/>
            <p:cNvSpPr/>
            <p:nvPr/>
          </p:nvSpPr>
          <p:spPr>
            <a:xfrm flipH="1">
              <a:off x="2107511" y="0"/>
              <a:ext cx="2111745" cy="2707365"/>
            </a:xfrm>
            <a:custGeom>
              <a:avLst/>
              <a:gdLst/>
              <a:ahLst/>
              <a:cxnLst/>
              <a:rect l="l" t="t" r="r" b="b"/>
              <a:pathLst>
                <a:path w="2111745" h="2707365">
                  <a:moveTo>
                    <a:pt x="2111745" y="0"/>
                  </a:moveTo>
                  <a:lnTo>
                    <a:pt x="0" y="0"/>
                  </a:lnTo>
                  <a:lnTo>
                    <a:pt x="0" y="2707365"/>
                  </a:lnTo>
                  <a:lnTo>
                    <a:pt x="2111745" y="2707365"/>
                  </a:lnTo>
                  <a:lnTo>
                    <a:pt x="2111745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Freeform 9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 rot="-1790328">
            <a:off x="4197903" y="83388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>
            <a:off x="5305246" y="3457804"/>
            <a:ext cx="7567050" cy="6838722"/>
          </a:xfrm>
          <a:custGeom>
            <a:avLst/>
            <a:gdLst/>
            <a:ahLst/>
            <a:cxnLst/>
            <a:rect l="l" t="t" r="r" b="b"/>
            <a:pathLst>
              <a:path w="6035570" h="5454647">
                <a:moveTo>
                  <a:pt x="0" y="0"/>
                </a:moveTo>
                <a:lnTo>
                  <a:pt x="6035571" y="0"/>
                </a:lnTo>
                <a:lnTo>
                  <a:pt x="6035571" y="5454647"/>
                </a:lnTo>
                <a:lnTo>
                  <a:pt x="0" y="5454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TextBox 13"/>
          <p:cNvSpPr txBox="1"/>
          <p:nvPr/>
        </p:nvSpPr>
        <p:spPr>
          <a:xfrm>
            <a:off x="4953000" y="1108200"/>
            <a:ext cx="11261288" cy="227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7598"/>
              </a:lnSpc>
              <a:spcBef>
                <a:spcPct val="0"/>
              </a:spcBef>
            </a:pPr>
            <a:r>
              <a:rPr lang="en-US" sz="15998" b="1" spc="-319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Kätellään</a:t>
            </a:r>
            <a:r>
              <a:rPr lang="en-US" sz="15998" b="1" spc="-319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2525" y="694385"/>
            <a:ext cx="14922950" cy="124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680"/>
              </a:lnSpc>
              <a:spcBef>
                <a:spcPct val="0"/>
              </a:spcBef>
            </a:pPr>
            <a:r>
              <a:rPr lang="en-US" sz="8800" b="1" spc="-175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Kiva vai kurja kaveruus?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511" cy="4849024"/>
            </a:xfrm>
            <a:custGeom>
              <a:avLst/>
              <a:gdLst/>
              <a:ahLst/>
              <a:cxnLst/>
              <a:rect l="l" t="t" r="r" b="b"/>
              <a:pathLst>
                <a:path w="4893511" h="4849024">
                  <a:moveTo>
                    <a:pt x="0" y="0"/>
                  </a:moveTo>
                  <a:lnTo>
                    <a:pt x="4893511" y="0"/>
                  </a:lnTo>
                  <a:lnTo>
                    <a:pt x="4893511" y="4849024"/>
                  </a:lnTo>
                  <a:lnTo>
                    <a:pt x="0" y="48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>
              <a:off x="4139763" y="892489"/>
              <a:ext cx="1821550" cy="2248678"/>
            </a:xfrm>
            <a:custGeom>
              <a:avLst/>
              <a:gdLst/>
              <a:ahLst/>
              <a:cxnLst/>
              <a:rect l="l" t="t" r="r" b="b"/>
              <a:pathLst>
                <a:path w="1821550" h="2248678">
                  <a:moveTo>
                    <a:pt x="0" y="0"/>
                  </a:moveTo>
                  <a:lnTo>
                    <a:pt x="1821550" y="0"/>
                  </a:lnTo>
                  <a:lnTo>
                    <a:pt x="1821550" y="2248677"/>
                  </a:lnTo>
                  <a:lnTo>
                    <a:pt x="0" y="224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9910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03194" y="1182443"/>
              <a:ext cx="1887122" cy="1242069"/>
            </a:xfrm>
            <a:custGeom>
              <a:avLst/>
              <a:gdLst/>
              <a:ahLst/>
              <a:cxnLst/>
              <a:rect l="l" t="t" r="r" b="b"/>
              <a:pathLst>
                <a:path w="1887122" h="1242069">
                  <a:moveTo>
                    <a:pt x="0" y="0"/>
                  </a:moveTo>
                  <a:lnTo>
                    <a:pt x="1887122" y="0"/>
                  </a:lnTo>
                  <a:lnTo>
                    <a:pt x="1887122" y="1242069"/>
                  </a:lnTo>
                  <a:lnTo>
                    <a:pt x="0" y="1242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sp>
          <p:nvSpPr>
            <p:cNvPr id="8" name="Freeform 8"/>
            <p:cNvSpPr/>
            <p:nvPr/>
          </p:nvSpPr>
          <p:spPr>
            <a:xfrm>
              <a:off x="0" y="212360"/>
              <a:ext cx="5353671" cy="5353671"/>
            </a:xfrm>
            <a:custGeom>
              <a:avLst/>
              <a:gdLst/>
              <a:ahLst/>
              <a:cxnLst/>
              <a:rect l="l" t="t" r="r" b="b"/>
              <a:pathLst>
                <a:path w="5353671" h="5353671">
                  <a:moveTo>
                    <a:pt x="0" y="0"/>
                  </a:moveTo>
                  <a:lnTo>
                    <a:pt x="5353671" y="0"/>
                  </a:lnTo>
                  <a:lnTo>
                    <a:pt x="5353671" y="5353671"/>
                  </a:lnTo>
                  <a:lnTo>
                    <a:pt x="0" y="5353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1826065" y="0"/>
              <a:ext cx="1701540" cy="1290077"/>
            </a:xfrm>
            <a:custGeom>
              <a:avLst/>
              <a:gdLst/>
              <a:ahLst/>
              <a:cxnLst/>
              <a:rect l="l" t="t" r="r" b="b"/>
              <a:pathLst>
                <a:path w="1701540" h="1290077">
                  <a:moveTo>
                    <a:pt x="0" y="0"/>
                  </a:moveTo>
                  <a:lnTo>
                    <a:pt x="1701541" y="0"/>
                  </a:lnTo>
                  <a:lnTo>
                    <a:pt x="1701541" y="1290077"/>
                  </a:lnTo>
                  <a:lnTo>
                    <a:pt x="0" y="1290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sp>
          <p:nvSpPr>
            <p:cNvPr id="11" name="Freeform 11"/>
            <p:cNvSpPr/>
            <p:nvPr/>
          </p:nvSpPr>
          <p:spPr>
            <a:xfrm>
              <a:off x="0" y="536791"/>
              <a:ext cx="2787577" cy="2078566"/>
            </a:xfrm>
            <a:custGeom>
              <a:avLst/>
              <a:gdLst/>
              <a:ahLst/>
              <a:cxnLst/>
              <a:rect l="l" t="t" r="r" b="b"/>
              <a:pathLst>
                <a:path w="2787577" h="2078566">
                  <a:moveTo>
                    <a:pt x="0" y="0"/>
                  </a:moveTo>
                  <a:lnTo>
                    <a:pt x="2787577" y="0"/>
                  </a:lnTo>
                  <a:lnTo>
                    <a:pt x="2787577" y="2078566"/>
                  </a:lnTo>
                  <a:lnTo>
                    <a:pt x="0" y="2078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8473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6659" y="97960"/>
              <a:ext cx="5097651" cy="4560080"/>
            </a:xfrm>
            <a:custGeom>
              <a:avLst/>
              <a:gdLst/>
              <a:ahLst/>
              <a:cxnLst/>
              <a:rect l="l" t="t" r="r" b="b"/>
              <a:pathLst>
                <a:path w="5097651" h="4560080">
                  <a:moveTo>
                    <a:pt x="0" y="0"/>
                  </a:moveTo>
                  <a:lnTo>
                    <a:pt x="5097650" y="0"/>
                  </a:lnTo>
                  <a:lnTo>
                    <a:pt x="5097650" y="4560080"/>
                  </a:lnTo>
                  <a:lnTo>
                    <a:pt x="0" y="4560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Freeform 13"/>
            <p:cNvSpPr/>
            <p:nvPr/>
          </p:nvSpPr>
          <p:spPr>
            <a:xfrm rot="103514">
              <a:off x="2964562" y="24685"/>
              <a:ext cx="1655580" cy="1044521"/>
            </a:xfrm>
            <a:custGeom>
              <a:avLst/>
              <a:gdLst/>
              <a:ahLst/>
              <a:cxnLst/>
              <a:rect l="l" t="t" r="r" b="b"/>
              <a:pathLst>
                <a:path w="1655580" h="1044521">
                  <a:moveTo>
                    <a:pt x="0" y="0"/>
                  </a:moveTo>
                  <a:lnTo>
                    <a:pt x="1655580" y="0"/>
                  </a:lnTo>
                  <a:lnTo>
                    <a:pt x="1655580" y="1044521"/>
                  </a:lnTo>
                  <a:lnTo>
                    <a:pt x="0" y="104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 rot="-1790328">
              <a:off x="4965704" y="297684"/>
              <a:ext cx="470387" cy="478212"/>
            </a:xfrm>
            <a:custGeom>
              <a:avLst/>
              <a:gdLst/>
              <a:ahLst/>
              <a:cxnLst/>
              <a:rect l="l" t="t" r="r" b="b"/>
              <a:pathLst>
                <a:path w="470387" h="478212">
                  <a:moveTo>
                    <a:pt x="0" y="0"/>
                  </a:moveTo>
                  <a:lnTo>
                    <a:pt x="470387" y="0"/>
                  </a:lnTo>
                  <a:lnTo>
                    <a:pt x="470387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fi-FI"/>
          </a:p>
        </p:txBody>
      </p:sp>
      <p:grpSp>
        <p:nvGrpSpPr>
          <p:cNvPr id="16" name="Group 16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sp>
          <p:nvSpPr>
            <p:cNvPr id="17" name="Freeform 17"/>
            <p:cNvSpPr/>
            <p:nvPr/>
          </p:nvSpPr>
          <p:spPr>
            <a:xfrm>
              <a:off x="2580836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0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9" name="Freeform 19"/>
          <p:cNvSpPr/>
          <p:nvPr/>
        </p:nvSpPr>
        <p:spPr>
          <a:xfrm rot="1093435">
            <a:off x="1674974" y="8150525"/>
            <a:ext cx="1157279" cy="1682389"/>
          </a:xfrm>
          <a:custGeom>
            <a:avLst/>
            <a:gdLst/>
            <a:ahLst/>
            <a:cxnLst/>
            <a:rect l="l" t="t" r="r" b="b"/>
            <a:pathLst>
              <a:path w="1157279" h="1682389">
                <a:moveTo>
                  <a:pt x="0" y="0"/>
                </a:moveTo>
                <a:lnTo>
                  <a:pt x="1157279" y="0"/>
                </a:lnTo>
                <a:lnTo>
                  <a:pt x="1157279" y="1682389"/>
                </a:lnTo>
                <a:lnTo>
                  <a:pt x="0" y="1682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4025" r="-162343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0" name="Freeform 20"/>
          <p:cNvSpPr/>
          <p:nvPr/>
        </p:nvSpPr>
        <p:spPr>
          <a:xfrm rot="-277836">
            <a:off x="15369711" y="7682725"/>
            <a:ext cx="1552397" cy="1939625"/>
          </a:xfrm>
          <a:custGeom>
            <a:avLst/>
            <a:gdLst/>
            <a:ahLst/>
            <a:cxnLst/>
            <a:rect l="l" t="t" r="r" b="b"/>
            <a:pathLst>
              <a:path w="1552397" h="1939625">
                <a:moveTo>
                  <a:pt x="0" y="0"/>
                </a:moveTo>
                <a:lnTo>
                  <a:pt x="1552398" y="0"/>
                </a:lnTo>
                <a:lnTo>
                  <a:pt x="1552398" y="1939625"/>
                </a:lnTo>
                <a:lnTo>
                  <a:pt x="0" y="193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1677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1" name="Freeform 21"/>
          <p:cNvSpPr/>
          <p:nvPr/>
        </p:nvSpPr>
        <p:spPr>
          <a:xfrm rot="-4346838">
            <a:off x="17304284" y="2709362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0" y="0"/>
                </a:moveTo>
                <a:lnTo>
                  <a:pt x="332124" y="0"/>
                </a:lnTo>
                <a:lnTo>
                  <a:pt x="332124" y="337650"/>
                </a:lnTo>
                <a:lnTo>
                  <a:pt x="0" y="337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Freeform 22"/>
          <p:cNvSpPr/>
          <p:nvPr/>
        </p:nvSpPr>
        <p:spPr>
          <a:xfrm rot="1074066">
            <a:off x="884078" y="5588827"/>
            <a:ext cx="490427" cy="498585"/>
          </a:xfrm>
          <a:custGeom>
            <a:avLst/>
            <a:gdLst/>
            <a:ahLst/>
            <a:cxnLst/>
            <a:rect l="l" t="t" r="r" b="b"/>
            <a:pathLst>
              <a:path w="490427" h="498585">
                <a:moveTo>
                  <a:pt x="0" y="0"/>
                </a:moveTo>
                <a:lnTo>
                  <a:pt x="490427" y="0"/>
                </a:lnTo>
                <a:lnTo>
                  <a:pt x="490427" y="498586"/>
                </a:lnTo>
                <a:lnTo>
                  <a:pt x="0" y="4985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Freeform 23"/>
          <p:cNvSpPr/>
          <p:nvPr/>
        </p:nvSpPr>
        <p:spPr>
          <a:xfrm>
            <a:off x="6522694" y="656420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Freeform 24"/>
          <p:cNvSpPr/>
          <p:nvPr/>
        </p:nvSpPr>
        <p:spPr>
          <a:xfrm rot="1174978">
            <a:off x="1523310" y="681858"/>
            <a:ext cx="318429" cy="302218"/>
          </a:xfrm>
          <a:custGeom>
            <a:avLst/>
            <a:gdLst/>
            <a:ahLst/>
            <a:cxnLst/>
            <a:rect l="l" t="t" r="r" b="b"/>
            <a:pathLst>
              <a:path w="318429" h="302218">
                <a:moveTo>
                  <a:pt x="0" y="0"/>
                </a:moveTo>
                <a:lnTo>
                  <a:pt x="318429" y="0"/>
                </a:lnTo>
                <a:lnTo>
                  <a:pt x="318429" y="302218"/>
                </a:lnTo>
                <a:lnTo>
                  <a:pt x="0" y="3022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5" name="TextBox 25"/>
          <p:cNvSpPr txBox="1"/>
          <p:nvPr/>
        </p:nvSpPr>
        <p:spPr>
          <a:xfrm>
            <a:off x="1447800" y="4152900"/>
            <a:ext cx="3407804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Ystävällisesti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puhuminen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49511" y="3086100"/>
            <a:ext cx="2922489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arvosteleminen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258800" y="4660497"/>
            <a:ext cx="2509509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auttaminen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134725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Porukasta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pois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jättäminen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030218" y="407670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päälle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puhuminen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883962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mukaan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ottaminen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628048" y="308610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kuunteleminen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6185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kannustaminen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383833" y="357505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Pomottaminen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00800" y="3086100"/>
            <a:ext cx="5745506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Näyttää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ilmeillä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ja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eleillä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että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tykkää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41613" y="3619500"/>
            <a:ext cx="385898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satuttaminen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164439" y="4184650"/>
            <a:ext cx="451396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mokaamiselle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nauraminen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647219" y="3619500"/>
            <a:ext cx="987554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Yhteinen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tekeminen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0483" y="3310746"/>
            <a:ext cx="14787034" cy="3998882"/>
            <a:chOff x="0" y="0"/>
            <a:chExt cx="19716045" cy="5331843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0"/>
              <a:ext cx="19716045" cy="4021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0"/>
                </a:lnSpc>
              </a:pP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Mitä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voi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tehdä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,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jos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kohtaa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kurjaa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kaveruutta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090842" y="4586353"/>
              <a:ext cx="11534360" cy="745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b="1" dirty="0" err="1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Tiedätkö</a:t>
              </a:r>
              <a:r>
                <a:rPr lang="en-US" sz="3600" b="1" dirty="0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3600" b="1" dirty="0" err="1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turvaohjeet</a:t>
              </a:r>
              <a:r>
                <a:rPr lang="en-US" sz="3600" b="1" dirty="0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83502" y="6775372"/>
            <a:ext cx="4993092" cy="4965857"/>
            <a:chOff x="0" y="0"/>
            <a:chExt cx="6657456" cy="6621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57456" cy="6621142"/>
            </a:xfrm>
            <a:custGeom>
              <a:avLst/>
              <a:gdLst/>
              <a:ahLst/>
              <a:cxnLst/>
              <a:rect l="l" t="t" r="r" b="b"/>
              <a:pathLst>
                <a:path w="6657456" h="6621142">
                  <a:moveTo>
                    <a:pt x="0" y="0"/>
                  </a:moveTo>
                  <a:lnTo>
                    <a:pt x="6657456" y="0"/>
                  </a:lnTo>
                  <a:lnTo>
                    <a:pt x="6657456" y="6621142"/>
                  </a:lnTo>
                  <a:lnTo>
                    <a:pt x="0" y="662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84492" y="1336723"/>
              <a:ext cx="2391226" cy="1973848"/>
            </a:xfrm>
            <a:custGeom>
              <a:avLst/>
              <a:gdLst/>
              <a:ahLst/>
              <a:cxnLst/>
              <a:rect l="l" t="t" r="r" b="b"/>
              <a:pathLst>
                <a:path w="2391226" h="1973848">
                  <a:moveTo>
                    <a:pt x="0" y="0"/>
                  </a:moveTo>
                  <a:lnTo>
                    <a:pt x="2391225" y="0"/>
                  </a:lnTo>
                  <a:lnTo>
                    <a:pt x="2391225" y="1973848"/>
                  </a:lnTo>
                  <a:lnTo>
                    <a:pt x="0" y="1973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21428" y="-2462745"/>
            <a:ext cx="5728855" cy="5935248"/>
            <a:chOff x="0" y="0"/>
            <a:chExt cx="7638473" cy="7913664"/>
          </a:xfrm>
        </p:grpSpPr>
        <p:sp>
          <p:nvSpPr>
            <p:cNvPr id="9" name="Freeform 9"/>
            <p:cNvSpPr/>
            <p:nvPr/>
          </p:nvSpPr>
          <p:spPr>
            <a:xfrm rot="-93204">
              <a:off x="1308363" y="3686431"/>
              <a:ext cx="5557279" cy="3819366"/>
            </a:xfrm>
            <a:custGeom>
              <a:avLst/>
              <a:gdLst/>
              <a:ahLst/>
              <a:cxnLst/>
              <a:rect l="l" t="t" r="r" b="b"/>
              <a:pathLst>
                <a:path w="5557279" h="3819366">
                  <a:moveTo>
                    <a:pt x="0" y="0"/>
                  </a:moveTo>
                  <a:lnTo>
                    <a:pt x="5557279" y="0"/>
                  </a:lnTo>
                  <a:lnTo>
                    <a:pt x="5557279" y="3819366"/>
                  </a:lnTo>
                  <a:lnTo>
                    <a:pt x="0" y="38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 rot="-3277082">
              <a:off x="739622" y="1459544"/>
              <a:ext cx="6159230" cy="4994575"/>
            </a:xfrm>
            <a:custGeom>
              <a:avLst/>
              <a:gdLst/>
              <a:ahLst/>
              <a:cxnLst/>
              <a:rect l="l" t="t" r="r" b="b"/>
              <a:pathLst>
                <a:path w="6159230" h="4994575">
                  <a:moveTo>
                    <a:pt x="0" y="0"/>
                  </a:moveTo>
                  <a:lnTo>
                    <a:pt x="6159230" y="0"/>
                  </a:lnTo>
                  <a:lnTo>
                    <a:pt x="6159230" y="4994576"/>
                  </a:lnTo>
                  <a:lnTo>
                    <a:pt x="0" y="4994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 rot="528139" flipH="1" flipV="1">
              <a:off x="3449057" y="4777940"/>
              <a:ext cx="1688947" cy="1111634"/>
            </a:xfrm>
            <a:custGeom>
              <a:avLst/>
              <a:gdLst/>
              <a:ahLst/>
              <a:cxnLst/>
              <a:rect l="l" t="t" r="r" b="b"/>
              <a:pathLst>
                <a:path w="1688947" h="1111634">
                  <a:moveTo>
                    <a:pt x="1688947" y="1111634"/>
                  </a:moveTo>
                  <a:lnTo>
                    <a:pt x="0" y="1111634"/>
                  </a:lnTo>
                  <a:lnTo>
                    <a:pt x="0" y="0"/>
                  </a:lnTo>
                  <a:lnTo>
                    <a:pt x="1688947" y="0"/>
                  </a:lnTo>
                  <a:lnTo>
                    <a:pt x="1688947" y="1111634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2" name="Freeform 12"/>
          <p:cNvSpPr/>
          <p:nvPr/>
        </p:nvSpPr>
        <p:spPr>
          <a:xfrm rot="-1790328">
            <a:off x="16223652" y="298672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0" y="0"/>
                </a:lnTo>
                <a:lnTo>
                  <a:pt x="627730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/>
          <p:cNvSpPr/>
          <p:nvPr/>
        </p:nvSpPr>
        <p:spPr>
          <a:xfrm rot="-1790328">
            <a:off x="4739466" y="8874986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>
            <a:off x="1149705" y="7508656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 rot="-2224054" flipH="1">
            <a:off x="12013215" y="1136132"/>
            <a:ext cx="509612" cy="456798"/>
          </a:xfrm>
          <a:custGeom>
            <a:avLst/>
            <a:gdLst/>
            <a:ahLst/>
            <a:cxnLst/>
            <a:rect l="l" t="t" r="r" b="b"/>
            <a:pathLst>
              <a:path w="509612" h="456798">
                <a:moveTo>
                  <a:pt x="509612" y="0"/>
                </a:moveTo>
                <a:lnTo>
                  <a:pt x="0" y="0"/>
                </a:lnTo>
                <a:lnTo>
                  <a:pt x="0" y="456798"/>
                </a:lnTo>
                <a:lnTo>
                  <a:pt x="509612" y="456798"/>
                </a:lnTo>
                <a:lnTo>
                  <a:pt x="50961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3984" y="1316718"/>
            <a:ext cx="7213197" cy="1095334"/>
            <a:chOff x="0" y="0"/>
            <a:chExt cx="9617596" cy="14604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Sano EI!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33984" y="2948497"/>
            <a:ext cx="7213197" cy="1095334"/>
            <a:chOff x="0" y="0"/>
            <a:chExt cx="9617596" cy="146044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Lähde pois.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33984" y="4580276"/>
            <a:ext cx="7213197" cy="1095334"/>
            <a:chOff x="0" y="0"/>
            <a:chExt cx="9617596" cy="14604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Kerro </a:t>
              </a:r>
              <a:r>
                <a:rPr lang="en-US" sz="4000" spc="-80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turvalliselle</a:t>
              </a: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4000" spc="-80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aikuiselle</a:t>
              </a: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789232" y="5935803"/>
            <a:ext cx="5364076" cy="5334817"/>
            <a:chOff x="0" y="0"/>
            <a:chExt cx="7152101" cy="71130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52101" cy="7113090"/>
            </a:xfrm>
            <a:custGeom>
              <a:avLst/>
              <a:gdLst/>
              <a:ahLst/>
              <a:cxnLst/>
              <a:rect l="l" t="t" r="r" b="b"/>
              <a:pathLst>
                <a:path w="7152101" h="7113090">
                  <a:moveTo>
                    <a:pt x="0" y="0"/>
                  </a:moveTo>
                  <a:lnTo>
                    <a:pt x="7152101" y="0"/>
                  </a:lnTo>
                  <a:lnTo>
                    <a:pt x="7152101" y="7113090"/>
                  </a:lnTo>
                  <a:lnTo>
                    <a:pt x="0" y="711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3576051" y="882733"/>
              <a:ext cx="2830045" cy="2336073"/>
            </a:xfrm>
            <a:custGeom>
              <a:avLst/>
              <a:gdLst/>
              <a:ahLst/>
              <a:cxnLst/>
              <a:rect l="l" t="t" r="r" b="b"/>
              <a:pathLst>
                <a:path w="2830045" h="2336073">
                  <a:moveTo>
                    <a:pt x="2830044" y="0"/>
                  </a:moveTo>
                  <a:lnTo>
                    <a:pt x="0" y="0"/>
                  </a:lnTo>
                  <a:lnTo>
                    <a:pt x="0" y="2336073"/>
                  </a:lnTo>
                  <a:lnTo>
                    <a:pt x="2830044" y="2336073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Freeform 17"/>
            <p:cNvSpPr/>
            <p:nvPr/>
          </p:nvSpPr>
          <p:spPr>
            <a:xfrm flipH="1">
              <a:off x="2218238" y="299715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8" name="Freeform 18"/>
          <p:cNvSpPr/>
          <p:nvPr/>
        </p:nvSpPr>
        <p:spPr>
          <a:xfrm rot="-1790328">
            <a:off x="5012290" y="95709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9" name="Freeform 19"/>
          <p:cNvSpPr/>
          <p:nvPr/>
        </p:nvSpPr>
        <p:spPr>
          <a:xfrm rot="4077583">
            <a:off x="16832775" y="250697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0" name="Freeform 20"/>
          <p:cNvSpPr/>
          <p:nvPr/>
        </p:nvSpPr>
        <p:spPr>
          <a:xfrm>
            <a:off x="4938689" y="7041858"/>
            <a:ext cx="2216442" cy="2216442"/>
          </a:xfrm>
          <a:custGeom>
            <a:avLst/>
            <a:gdLst/>
            <a:ahLst/>
            <a:cxnLst/>
            <a:rect l="l" t="t" r="r" b="b"/>
            <a:pathLst>
              <a:path w="2216442" h="2216442">
                <a:moveTo>
                  <a:pt x="0" y="0"/>
                </a:moveTo>
                <a:lnTo>
                  <a:pt x="2216442" y="0"/>
                </a:lnTo>
                <a:lnTo>
                  <a:pt x="2216442" y="2216442"/>
                </a:lnTo>
                <a:lnTo>
                  <a:pt x="0" y="22164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1" name="Freeform 21"/>
          <p:cNvSpPr/>
          <p:nvPr/>
        </p:nvSpPr>
        <p:spPr>
          <a:xfrm>
            <a:off x="9662559" y="6610717"/>
            <a:ext cx="1800357" cy="2647583"/>
          </a:xfrm>
          <a:custGeom>
            <a:avLst/>
            <a:gdLst/>
            <a:ahLst/>
            <a:cxnLst/>
            <a:rect l="l" t="t" r="r" b="b"/>
            <a:pathLst>
              <a:path w="1800357" h="2647583">
                <a:moveTo>
                  <a:pt x="0" y="0"/>
                </a:moveTo>
                <a:lnTo>
                  <a:pt x="1800357" y="0"/>
                </a:lnTo>
                <a:lnTo>
                  <a:pt x="1800357" y="2647583"/>
                </a:lnTo>
                <a:lnTo>
                  <a:pt x="0" y="26475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Freeform 22"/>
          <p:cNvSpPr/>
          <p:nvPr/>
        </p:nvSpPr>
        <p:spPr>
          <a:xfrm>
            <a:off x="13841561" y="6948987"/>
            <a:ext cx="3256132" cy="2309313"/>
          </a:xfrm>
          <a:custGeom>
            <a:avLst/>
            <a:gdLst/>
            <a:ahLst/>
            <a:cxnLst/>
            <a:rect l="l" t="t" r="r" b="b"/>
            <a:pathLst>
              <a:path w="3256132" h="2309313">
                <a:moveTo>
                  <a:pt x="0" y="0"/>
                </a:moveTo>
                <a:lnTo>
                  <a:pt x="3256132" y="0"/>
                </a:lnTo>
                <a:lnTo>
                  <a:pt x="3256132" y="2309313"/>
                </a:lnTo>
                <a:lnTo>
                  <a:pt x="0" y="23093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Freeform 23"/>
          <p:cNvSpPr/>
          <p:nvPr/>
        </p:nvSpPr>
        <p:spPr>
          <a:xfrm>
            <a:off x="7594030" y="7790789"/>
            <a:ext cx="1549970" cy="878824"/>
          </a:xfrm>
          <a:custGeom>
            <a:avLst/>
            <a:gdLst/>
            <a:ahLst/>
            <a:cxnLst/>
            <a:rect l="l" t="t" r="r" b="b"/>
            <a:pathLst>
              <a:path w="1549970" h="878824">
                <a:moveTo>
                  <a:pt x="0" y="0"/>
                </a:moveTo>
                <a:lnTo>
                  <a:pt x="1549970" y="0"/>
                </a:lnTo>
                <a:lnTo>
                  <a:pt x="1549970" y="878825"/>
                </a:lnTo>
                <a:lnTo>
                  <a:pt x="0" y="8788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TextBox 24"/>
          <p:cNvSpPr txBox="1"/>
          <p:nvPr/>
        </p:nvSpPr>
        <p:spPr>
          <a:xfrm>
            <a:off x="1257251" y="1171575"/>
            <a:ext cx="7253075" cy="431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6828"/>
              </a:lnSpc>
              <a:spcBef>
                <a:spcPct val="0"/>
              </a:spcBef>
            </a:pPr>
            <a:r>
              <a:rPr lang="en-US" sz="15298" b="1" spc="-305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Turva-ohjeet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901066" y="7790789"/>
            <a:ext cx="1549970" cy="878824"/>
          </a:xfrm>
          <a:custGeom>
            <a:avLst/>
            <a:gdLst/>
            <a:ahLst/>
            <a:cxnLst/>
            <a:rect l="l" t="t" r="r" b="b"/>
            <a:pathLst>
              <a:path w="1549970" h="878824">
                <a:moveTo>
                  <a:pt x="0" y="0"/>
                </a:moveTo>
                <a:lnTo>
                  <a:pt x="1549970" y="0"/>
                </a:lnTo>
                <a:lnTo>
                  <a:pt x="1549970" y="878825"/>
                </a:lnTo>
                <a:lnTo>
                  <a:pt x="0" y="8788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457E28-6DE7-135A-9719-294253AA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>
            <a:extLst>
              <a:ext uri="{FF2B5EF4-FFF2-40B4-BE49-F238E27FC236}">
                <a16:creationId xmlns:a16="http://schemas.microsoft.com/office/drawing/2014/main" id="{D6159326-660A-9431-6F83-F9107302ADA0}"/>
              </a:ext>
            </a:extLst>
          </p:cNvPr>
          <p:cNvGrpSpPr/>
          <p:nvPr/>
        </p:nvGrpSpPr>
        <p:grpSpPr>
          <a:xfrm>
            <a:off x="6833635" y="1894227"/>
            <a:ext cx="10679337" cy="9294039"/>
            <a:chOff x="0" y="0"/>
            <a:chExt cx="9896512" cy="1736602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95BE3D9-F357-3D7E-AB3B-F3E0ABDD1864}"/>
                </a:ext>
              </a:extLst>
            </p:cNvPr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94A2D740-7895-9605-2A69-7C3F91578BFD}"/>
                  </a:ext>
                </a:extLst>
              </p:cNvPr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F3EFFFC-5E9A-D12F-AE59-3C9F1B65E67E}"/>
                </a:ext>
              </a:extLst>
            </p:cNvPr>
            <p:cNvSpPr txBox="1"/>
            <p:nvPr/>
          </p:nvSpPr>
          <p:spPr>
            <a:xfrm>
              <a:off x="538395" y="123550"/>
              <a:ext cx="9358117" cy="1613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400" dirty="0">
                  <a:latin typeface="Lucky Bones"/>
                </a:rPr>
                <a:t>1. Sano </a:t>
              </a:r>
              <a:r>
                <a:rPr lang="en-US" sz="2400" err="1">
                  <a:latin typeface="Lucky Bones"/>
                </a:rPr>
                <a:t>itse</a:t>
              </a:r>
              <a:r>
                <a:rPr lang="en-US" sz="2400" dirty="0">
                  <a:latin typeface="Lucky Bones"/>
                </a:rPr>
                <a:t>, </a:t>
              </a:r>
              <a:r>
                <a:rPr lang="en-US" sz="2400" err="1">
                  <a:latin typeface="Lucky Bones"/>
                </a:rPr>
                <a:t>miltä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 err="1">
                  <a:latin typeface="Lucky Bones"/>
                </a:rPr>
                <a:t>sinusta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>
                  <a:latin typeface="Lucky Bones"/>
                </a:rPr>
                <a:t>tuntuu</a:t>
              </a:r>
              <a:endParaRPr lang="en-US" sz="2400" dirty="0" err="1">
                <a:latin typeface="Lucky Bones"/>
                <a:ea typeface="Calibri"/>
                <a:cs typeface="Calibri"/>
              </a:endParaRPr>
            </a:p>
            <a:p>
              <a:pPr lvl="1">
                <a:lnSpc>
                  <a:spcPct val="150000"/>
                </a:lnSpc>
              </a:pPr>
              <a:r>
                <a:rPr lang="en-US" sz="2400" dirty="0">
                  <a:latin typeface="Lucky Bones"/>
                </a:rPr>
                <a:t>2. </a:t>
              </a:r>
              <a:r>
                <a:rPr lang="en-US" sz="2400" err="1">
                  <a:latin typeface="Lucky Bones"/>
                </a:rPr>
                <a:t>Pyydä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>
                  <a:latin typeface="Lucky Bones"/>
                </a:rPr>
                <a:t>lopettamaan</a:t>
              </a:r>
              <a:endParaRPr lang="en-US" sz="2400">
                <a:latin typeface="Lucky Bones"/>
                <a:ea typeface="Calibri"/>
                <a:cs typeface="Calibri"/>
              </a:endParaRPr>
            </a:p>
            <a:p>
              <a:pPr lvl="1">
                <a:lnSpc>
                  <a:spcPct val="150000"/>
                </a:lnSpc>
              </a:pPr>
              <a:r>
                <a:rPr lang="en-US" sz="2400" dirty="0">
                  <a:latin typeface="Lucky Bones"/>
                </a:rPr>
                <a:t>3. </a:t>
              </a:r>
              <a:r>
                <a:rPr lang="en-US" sz="2400" dirty="0" err="1">
                  <a:latin typeface="Lucky Bones"/>
                </a:rPr>
                <a:t>Poistu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 dirty="0" err="1">
                  <a:latin typeface="Lucky Bones"/>
                </a:rPr>
                <a:t>tilanteesta</a:t>
              </a:r>
              <a:endParaRPr lang="en-US" sz="2400" dirty="0">
                <a:latin typeface="Lucky Bones"/>
                <a:ea typeface="Calibri"/>
                <a:cs typeface="Calibri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Mene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esimerkiksi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toisen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kaverin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luo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tai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turvalliseen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paikkaan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 dirty="0">
                <a:latin typeface="Lucky Bones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Lucky Bones"/>
                </a:rPr>
                <a:t>   4. </a:t>
              </a:r>
              <a:r>
                <a:rPr lang="en-US" sz="2400" dirty="0" err="1">
                  <a:latin typeface="Lucky Bones"/>
                </a:rPr>
                <a:t>Kerro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 dirty="0" err="1">
                  <a:latin typeface="Lucky Bones"/>
                </a:rPr>
                <a:t>aikuiselle</a:t>
              </a:r>
              <a:endParaRPr lang="en-US" sz="2400" err="1">
                <a:latin typeface="Lucky Bones"/>
                <a:ea typeface="Calibri"/>
                <a:cs typeface="Calibri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Aikuisten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tehtävä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on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auttaa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– et ole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rollija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,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vaan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hoidat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asiaa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oikein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 dirty="0">
                <a:latin typeface="Lucky Bones"/>
              </a:endParaRP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Lucky Bones"/>
                </a:rPr>
                <a:t>   5. Hae </a:t>
              </a:r>
              <a:r>
                <a:rPr lang="en-US" sz="2400" dirty="0">
                  <a:latin typeface="Lucky Bones"/>
                </a:rPr>
                <a:t>tukea </a:t>
              </a:r>
              <a:r>
                <a:rPr lang="en-US" sz="2400" err="1">
                  <a:latin typeface="Lucky Bones"/>
                </a:rPr>
                <a:t>kaverilta</a:t>
              </a:r>
              <a:endParaRPr lang="en-US" sz="2400">
                <a:latin typeface="Lucky Bones"/>
                <a:ea typeface="Calibri"/>
                <a:cs typeface="Calibri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Hyvä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ystävä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voi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tulla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mukaan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tai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auttaa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tilanteessa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 dirty="0">
                <a:latin typeface="Lucky Bones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Yhdessä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on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helpompi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olla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rohkea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 dirty="0">
                <a:latin typeface="Lucky Bones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Lucky Bones"/>
                </a:rPr>
                <a:t>   6. </a:t>
              </a:r>
              <a:r>
                <a:rPr lang="en-US" sz="2400" dirty="0" err="1">
                  <a:latin typeface="Lucky Bones"/>
                </a:rPr>
                <a:t>Muista</a:t>
              </a:r>
              <a:r>
                <a:rPr lang="en-US" sz="2400" dirty="0">
                  <a:latin typeface="Lucky Bones"/>
                </a:rPr>
                <a:t>: </a:t>
              </a:r>
              <a:r>
                <a:rPr lang="en-US" sz="2400" dirty="0" err="1">
                  <a:latin typeface="Lucky Bones"/>
                </a:rPr>
                <a:t>vika</a:t>
              </a:r>
              <a:r>
                <a:rPr lang="en-US" sz="2400" dirty="0">
                  <a:latin typeface="Lucky Bones"/>
                </a:rPr>
                <a:t> </a:t>
              </a:r>
              <a:r>
                <a:rPr lang="en-US" sz="2400" dirty="0" err="1">
                  <a:latin typeface="Lucky Bones"/>
                </a:rPr>
                <a:t>ei</a:t>
              </a:r>
              <a:r>
                <a:rPr lang="en-US" sz="2400" dirty="0">
                  <a:latin typeface="Lucky Bones"/>
                </a:rPr>
                <a:t> ole </a:t>
              </a:r>
              <a:r>
                <a:rPr lang="en-US" sz="2400" dirty="0" err="1">
                  <a:latin typeface="Lucky Bones"/>
                </a:rPr>
                <a:t>sinussa</a:t>
              </a:r>
              <a:endParaRPr lang="en-US" sz="2400" dirty="0">
                <a:latin typeface="Lucky Bones"/>
                <a:ea typeface="Calibri"/>
                <a:cs typeface="Calibri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Ketään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ei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saa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kohdella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dirty="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huonosti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>
                <a:latin typeface="Lucky Bones"/>
                <a:ea typeface="Calibri"/>
                <a:cs typeface="Calibri"/>
              </a:endParaRPr>
            </a:p>
            <a:p>
              <a:pPr marL="1200150" lvl="2" indent="-285750">
                <a:lnSpc>
                  <a:spcPct val="150000"/>
                </a:lnSpc>
                <a:buFont typeface="Wingdings"/>
                <a:buChar char="§"/>
              </a:pPr>
              <a:r>
                <a:rPr lang="en-US" sz="2400" spc="-8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Kaikki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ansaitsevat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tulla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kohdelluksi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 </a:t>
              </a:r>
              <a:r>
                <a:rPr lang="en-US" sz="2400" spc="-80" err="1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ystävällisesti</a:t>
              </a:r>
              <a:r>
                <a:rPr lang="en-US" sz="2400" spc="-80" dirty="0">
                  <a:solidFill>
                    <a:srgbClr val="050150"/>
                  </a:solidFill>
                  <a:latin typeface="Lucky Bones"/>
                  <a:ea typeface="+mn-lt"/>
                  <a:cs typeface="+mn-lt"/>
                </a:rPr>
                <a:t>.</a:t>
              </a:r>
              <a:endParaRPr lang="en-US" sz="2400" dirty="0">
                <a:latin typeface="Lucky Bones"/>
              </a:endParaRPr>
            </a:p>
            <a:p>
              <a:pPr marL="0" lvl="1" indent="0">
                <a:lnSpc>
                  <a:spcPts val="4400"/>
                </a:lnSpc>
                <a:spcBef>
                  <a:spcPct val="0"/>
                </a:spcBef>
              </a:pPr>
              <a:endParaRPr lang="en-US" sz="2400" spc="-80" dirty="0">
                <a:solidFill>
                  <a:srgbClr val="050150"/>
                </a:solidFill>
                <a:latin typeface="Lucky Bones"/>
                <a:ea typeface="Lucky Bones"/>
                <a:cs typeface="Lucky Bone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B35E635-B57C-270F-9E34-17E30FDB952A}"/>
              </a:ext>
            </a:extLst>
          </p:cNvPr>
          <p:cNvGrpSpPr/>
          <p:nvPr/>
        </p:nvGrpSpPr>
        <p:grpSpPr>
          <a:xfrm>
            <a:off x="-789232" y="5935803"/>
            <a:ext cx="5364076" cy="5334817"/>
            <a:chOff x="0" y="0"/>
            <a:chExt cx="7152101" cy="711309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8EB9B93-B020-8C80-9D41-35665076E5CD}"/>
                </a:ext>
              </a:extLst>
            </p:cNvPr>
            <p:cNvSpPr/>
            <p:nvPr/>
          </p:nvSpPr>
          <p:spPr>
            <a:xfrm>
              <a:off x="0" y="0"/>
              <a:ext cx="7152101" cy="7113090"/>
            </a:xfrm>
            <a:custGeom>
              <a:avLst/>
              <a:gdLst/>
              <a:ahLst/>
              <a:cxnLst/>
              <a:rect l="l" t="t" r="r" b="b"/>
              <a:pathLst>
                <a:path w="7152101" h="7113090">
                  <a:moveTo>
                    <a:pt x="0" y="0"/>
                  </a:moveTo>
                  <a:lnTo>
                    <a:pt x="7152101" y="0"/>
                  </a:lnTo>
                  <a:lnTo>
                    <a:pt x="7152101" y="7113090"/>
                  </a:lnTo>
                  <a:lnTo>
                    <a:pt x="0" y="711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5A2A960-ACD2-C5C0-7C80-AD5F8E41B746}"/>
                </a:ext>
              </a:extLst>
            </p:cNvPr>
            <p:cNvSpPr/>
            <p:nvPr/>
          </p:nvSpPr>
          <p:spPr>
            <a:xfrm flipH="1">
              <a:off x="3576051" y="882733"/>
              <a:ext cx="2830045" cy="2336073"/>
            </a:xfrm>
            <a:custGeom>
              <a:avLst/>
              <a:gdLst/>
              <a:ahLst/>
              <a:cxnLst/>
              <a:rect l="l" t="t" r="r" b="b"/>
              <a:pathLst>
                <a:path w="2830045" h="2336073">
                  <a:moveTo>
                    <a:pt x="2830044" y="0"/>
                  </a:moveTo>
                  <a:lnTo>
                    <a:pt x="0" y="0"/>
                  </a:lnTo>
                  <a:lnTo>
                    <a:pt x="0" y="2336073"/>
                  </a:lnTo>
                  <a:lnTo>
                    <a:pt x="2830044" y="2336073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A160CFB-0964-D338-5AA4-13145CE59CED}"/>
                </a:ext>
              </a:extLst>
            </p:cNvPr>
            <p:cNvSpPr/>
            <p:nvPr/>
          </p:nvSpPr>
          <p:spPr>
            <a:xfrm flipH="1">
              <a:off x="2218238" y="299715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7C0A98C1-E9B7-C2A6-5A07-D8C3D385F851}"/>
              </a:ext>
            </a:extLst>
          </p:cNvPr>
          <p:cNvSpPr/>
          <p:nvPr/>
        </p:nvSpPr>
        <p:spPr>
          <a:xfrm rot="-1790328">
            <a:off x="5012290" y="95709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1232E07-7A75-DA67-DB57-89CEF83C09DD}"/>
              </a:ext>
            </a:extLst>
          </p:cNvPr>
          <p:cNvSpPr/>
          <p:nvPr/>
        </p:nvSpPr>
        <p:spPr>
          <a:xfrm rot="4077583">
            <a:off x="16832775" y="250697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D4C3082-F718-C28E-71DB-2A3B8DB74FDE}"/>
              </a:ext>
            </a:extLst>
          </p:cNvPr>
          <p:cNvSpPr txBox="1"/>
          <p:nvPr/>
        </p:nvSpPr>
        <p:spPr>
          <a:xfrm>
            <a:off x="1257251" y="514350"/>
            <a:ext cx="7253075" cy="431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6828"/>
              </a:lnSpc>
              <a:spcBef>
                <a:spcPct val="0"/>
              </a:spcBef>
            </a:pPr>
            <a:r>
              <a:rPr lang="en-US" sz="15298" b="1" spc="-305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Turva-ohjeet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8EB8FE-E537-7C1A-A5B1-DD9166E9B392}"/>
              </a:ext>
            </a:extLst>
          </p:cNvPr>
          <p:cNvSpPr txBox="1"/>
          <p:nvPr/>
        </p:nvSpPr>
        <p:spPr>
          <a:xfrm>
            <a:off x="8115300" y="885825"/>
            <a:ext cx="9144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50150"/>
                </a:solidFill>
                <a:latin typeface="Lucky Bones"/>
              </a:rPr>
              <a:t>Miten </a:t>
            </a:r>
            <a:r>
              <a:rPr lang="en-US" sz="4000" dirty="0" err="1">
                <a:solidFill>
                  <a:srgbClr val="050150"/>
                </a:solidFill>
                <a:latin typeface="Lucky Bones"/>
              </a:rPr>
              <a:t>voin</a:t>
            </a:r>
            <a:r>
              <a:rPr lang="en-US" sz="4000" dirty="0">
                <a:solidFill>
                  <a:srgbClr val="050150"/>
                </a:solidFill>
                <a:latin typeface="Lucky Bones"/>
              </a:rPr>
              <a:t> </a:t>
            </a:r>
            <a:r>
              <a:rPr lang="en-US" sz="4000" dirty="0" err="1">
                <a:solidFill>
                  <a:srgbClr val="050150"/>
                </a:solidFill>
                <a:latin typeface="Lucky Bones"/>
              </a:rPr>
              <a:t>itse</a:t>
            </a:r>
            <a:r>
              <a:rPr lang="en-US" sz="4000" dirty="0">
                <a:solidFill>
                  <a:srgbClr val="050150"/>
                </a:solidFill>
                <a:latin typeface="Lucky Bones"/>
              </a:rPr>
              <a:t> </a:t>
            </a:r>
            <a:r>
              <a:rPr lang="en-US" sz="4000" dirty="0" err="1">
                <a:solidFill>
                  <a:srgbClr val="050150"/>
                </a:solidFill>
                <a:latin typeface="Lucky Bones"/>
              </a:rPr>
              <a:t>auttaa</a:t>
            </a:r>
            <a:r>
              <a:rPr lang="en-US" sz="4000" dirty="0">
                <a:solidFill>
                  <a:srgbClr val="050150"/>
                </a:solidFill>
                <a:latin typeface="Lucky Bones"/>
              </a:rPr>
              <a:t> </a:t>
            </a:r>
            <a:r>
              <a:rPr lang="en-US" sz="4000" dirty="0" err="1">
                <a:solidFill>
                  <a:srgbClr val="050150"/>
                </a:solidFill>
                <a:latin typeface="Lucky Bones"/>
              </a:rPr>
              <a:t>tilanteessa</a:t>
            </a:r>
            <a:r>
              <a:rPr lang="en-US" sz="4000" dirty="0">
                <a:solidFill>
                  <a:srgbClr val="050150"/>
                </a:solidFill>
                <a:latin typeface="Lucky Bone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683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72447" y="2815675"/>
            <a:ext cx="14763599" cy="6029593"/>
            <a:chOff x="0" y="0"/>
            <a:chExt cx="3888355" cy="158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8355" cy="1588041"/>
            </a:xfrm>
            <a:custGeom>
              <a:avLst/>
              <a:gdLst/>
              <a:ahLst/>
              <a:cxnLst/>
              <a:rect l="l" t="t" r="r" b="b"/>
              <a:pathLst>
                <a:path w="3888355" h="1588041">
                  <a:moveTo>
                    <a:pt x="26744" y="0"/>
                  </a:moveTo>
                  <a:lnTo>
                    <a:pt x="3861611" y="0"/>
                  </a:lnTo>
                  <a:cubicBezTo>
                    <a:pt x="3876382" y="0"/>
                    <a:pt x="3888355" y="11974"/>
                    <a:pt x="3888355" y="26744"/>
                  </a:cubicBezTo>
                  <a:lnTo>
                    <a:pt x="3888355" y="1561297"/>
                  </a:lnTo>
                  <a:cubicBezTo>
                    <a:pt x="3888355" y="1576067"/>
                    <a:pt x="3876382" y="1588041"/>
                    <a:pt x="3861611" y="1588041"/>
                  </a:cubicBezTo>
                  <a:lnTo>
                    <a:pt x="26744" y="1588041"/>
                  </a:lnTo>
                  <a:cubicBezTo>
                    <a:pt x="11974" y="1588041"/>
                    <a:pt x="0" y="1576067"/>
                    <a:pt x="0" y="1561297"/>
                  </a:cubicBezTo>
                  <a:lnTo>
                    <a:pt x="0" y="26744"/>
                  </a:lnTo>
                  <a:cubicBezTo>
                    <a:pt x="0" y="11974"/>
                    <a:pt x="11974" y="0"/>
                    <a:pt x="26744" y="0"/>
                  </a:cubicBezTo>
                  <a:close/>
                </a:path>
              </a:pathLst>
            </a:custGeom>
            <a:solidFill>
              <a:srgbClr val="C494C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888355" cy="1635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14907" y="3213454"/>
            <a:ext cx="9813395" cy="563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1.Ryhmällenne annetaan tilannekortti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2.Keksikää tilanteelle tarina 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 mitä tilanteessa tapahtuu?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3.Miten tilanne ratkeaa?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Keksikää kaksi erilaista ratkaisua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-&gt;Mikä voisi olla huono tapa toimia?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-&gt;Mikä voisi olla hyvä tapa toimia?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495353" y="3227048"/>
            <a:ext cx="4250745" cy="5193673"/>
            <a:chOff x="0" y="0"/>
            <a:chExt cx="5667660" cy="6924897"/>
          </a:xfrm>
        </p:grpSpPr>
        <p:sp>
          <p:nvSpPr>
            <p:cNvPr id="9" name="Freeform 9"/>
            <p:cNvSpPr/>
            <p:nvPr/>
          </p:nvSpPr>
          <p:spPr>
            <a:xfrm>
              <a:off x="2169440" y="3991341"/>
              <a:ext cx="2176165" cy="2933556"/>
            </a:xfrm>
            <a:custGeom>
              <a:avLst/>
              <a:gdLst/>
              <a:ahLst/>
              <a:cxnLst/>
              <a:rect l="l" t="t" r="r" b="b"/>
              <a:pathLst>
                <a:path w="2176165" h="2933556">
                  <a:moveTo>
                    <a:pt x="0" y="0"/>
                  </a:moveTo>
                  <a:lnTo>
                    <a:pt x="2176165" y="0"/>
                  </a:lnTo>
                  <a:lnTo>
                    <a:pt x="2176165" y="2933556"/>
                  </a:lnTo>
                  <a:lnTo>
                    <a:pt x="0" y="2933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47384" y="0"/>
              <a:ext cx="4820276" cy="4776456"/>
            </a:xfrm>
            <a:custGeom>
              <a:avLst/>
              <a:gdLst/>
              <a:ahLst/>
              <a:cxnLst/>
              <a:rect l="l" t="t" r="r" b="b"/>
              <a:pathLst>
                <a:path w="4820276" h="4776456">
                  <a:moveTo>
                    <a:pt x="0" y="0"/>
                  </a:moveTo>
                  <a:lnTo>
                    <a:pt x="4820276" y="0"/>
                  </a:lnTo>
                  <a:lnTo>
                    <a:pt x="4820276" y="4776456"/>
                  </a:lnTo>
                  <a:lnTo>
                    <a:pt x="0" y="4776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2580949"/>
              <a:ext cx="5433174" cy="3299418"/>
            </a:xfrm>
            <a:custGeom>
              <a:avLst/>
              <a:gdLst/>
              <a:ahLst/>
              <a:cxnLst/>
              <a:rect l="l" t="t" r="r" b="b"/>
              <a:pathLst>
                <a:path w="5433174" h="3299418">
                  <a:moveTo>
                    <a:pt x="0" y="0"/>
                  </a:moveTo>
                  <a:lnTo>
                    <a:pt x="5433174" y="0"/>
                  </a:lnTo>
                  <a:lnTo>
                    <a:pt x="5433174" y="3299419"/>
                  </a:lnTo>
                  <a:lnTo>
                    <a:pt x="0" y="3299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69440" y="1049720"/>
              <a:ext cx="2176165" cy="1531229"/>
            </a:xfrm>
            <a:custGeom>
              <a:avLst/>
              <a:gdLst/>
              <a:ahLst/>
              <a:cxnLst/>
              <a:rect l="l" t="t" r="r" b="b"/>
              <a:pathLst>
                <a:path w="2176165" h="1531229">
                  <a:moveTo>
                    <a:pt x="0" y="0"/>
                  </a:moveTo>
                  <a:lnTo>
                    <a:pt x="2176165" y="0"/>
                  </a:lnTo>
                  <a:lnTo>
                    <a:pt x="2176165" y="1531229"/>
                  </a:lnTo>
                  <a:lnTo>
                    <a:pt x="0" y="153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/>
          <p:cNvSpPr/>
          <p:nvPr/>
        </p:nvSpPr>
        <p:spPr>
          <a:xfrm rot="-1790328">
            <a:off x="3113970" y="1989594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 rot="-1790328">
            <a:off x="11492346" y="3728198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0" y="0"/>
                </a:moveTo>
                <a:lnTo>
                  <a:pt x="348915" y="0"/>
                </a:lnTo>
                <a:lnTo>
                  <a:pt x="348915" y="354720"/>
                </a:lnTo>
                <a:lnTo>
                  <a:pt x="0" y="354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5698100" y="1826148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flipH="1" flipV="1">
            <a:off x="1299569" y="8593916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472878" y="423870"/>
                </a:moveTo>
                <a:lnTo>
                  <a:pt x="0" y="423870"/>
                </a:lnTo>
                <a:lnTo>
                  <a:pt x="0" y="0"/>
                </a:lnTo>
                <a:lnTo>
                  <a:pt x="472878" y="0"/>
                </a:lnTo>
                <a:lnTo>
                  <a:pt x="472878" y="42387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/>
          <p:nvPr/>
        </p:nvSpPr>
        <p:spPr>
          <a:xfrm>
            <a:off x="3985566" y="1236432"/>
            <a:ext cx="10316868" cy="1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559"/>
              </a:lnSpc>
              <a:spcBef>
                <a:spcPct val="0"/>
              </a:spcBef>
            </a:pPr>
            <a:r>
              <a:rPr lang="en-US" sz="9599" b="1" spc="-19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Ryhmätehtävä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896266" y="2944072"/>
            <a:ext cx="10277822" cy="520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Millaisen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kivan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kaveruuden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teon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sinä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voisit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tehdä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tänään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174088" y="4394043"/>
            <a:ext cx="3653445" cy="5104686"/>
            <a:chOff x="0" y="0"/>
            <a:chExt cx="4871260" cy="6806248"/>
          </a:xfrm>
        </p:grpSpPr>
        <p:sp>
          <p:nvSpPr>
            <p:cNvPr id="6" name="Freeform 6"/>
            <p:cNvSpPr/>
            <p:nvPr/>
          </p:nvSpPr>
          <p:spPr>
            <a:xfrm>
              <a:off x="1958624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0" y="0"/>
                  </a:moveTo>
                  <a:lnTo>
                    <a:pt x="1686225" y="0"/>
                  </a:lnTo>
                  <a:lnTo>
                    <a:pt x="1686225" y="2273097"/>
                  </a:lnTo>
                  <a:lnTo>
                    <a:pt x="0" y="22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2212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0" y="0"/>
                  </a:moveTo>
                  <a:lnTo>
                    <a:pt x="4139048" y="0"/>
                  </a:lnTo>
                  <a:lnTo>
                    <a:pt x="4139048" y="5269622"/>
                  </a:lnTo>
                  <a:lnTo>
                    <a:pt x="0" y="526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8372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0" y="0"/>
                  </a:moveTo>
                  <a:lnTo>
                    <a:pt x="1541234" y="0"/>
                  </a:lnTo>
                  <a:lnTo>
                    <a:pt x="1541234" y="1975941"/>
                  </a:lnTo>
                  <a:lnTo>
                    <a:pt x="0" y="197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0" y="0"/>
                  </a:moveTo>
                  <a:lnTo>
                    <a:pt x="4764316" y="0"/>
                  </a:lnTo>
                  <a:lnTo>
                    <a:pt x="4764316" y="2893240"/>
                  </a:lnTo>
                  <a:lnTo>
                    <a:pt x="0" y="289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9248" y="554143"/>
            <a:ext cx="5483064" cy="4589357"/>
            <a:chOff x="0" y="0"/>
            <a:chExt cx="7310752" cy="6119142"/>
          </a:xfrm>
        </p:grpSpPr>
        <p:sp>
          <p:nvSpPr>
            <p:cNvPr id="11" name="Freeform 11"/>
            <p:cNvSpPr/>
            <p:nvPr/>
          </p:nvSpPr>
          <p:spPr>
            <a:xfrm rot="557587">
              <a:off x="134690" y="1192306"/>
              <a:ext cx="7041372" cy="2240436"/>
            </a:xfrm>
            <a:custGeom>
              <a:avLst/>
              <a:gdLst/>
              <a:ahLst/>
              <a:cxnLst/>
              <a:rect l="l" t="t" r="r" b="b"/>
              <a:pathLst>
                <a:path w="7041372" h="2240436">
                  <a:moveTo>
                    <a:pt x="0" y="0"/>
                  </a:moveTo>
                  <a:lnTo>
                    <a:pt x="7041372" y="0"/>
                  </a:lnTo>
                  <a:lnTo>
                    <a:pt x="7041372" y="2240437"/>
                  </a:lnTo>
                  <a:lnTo>
                    <a:pt x="0" y="224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 rot="618536">
              <a:off x="1161697" y="412060"/>
              <a:ext cx="4968615" cy="4029095"/>
            </a:xfrm>
            <a:custGeom>
              <a:avLst/>
              <a:gdLst/>
              <a:ahLst/>
              <a:cxnLst/>
              <a:rect l="l" t="t" r="r" b="b"/>
              <a:pathLst>
                <a:path w="4968615" h="4029095">
                  <a:moveTo>
                    <a:pt x="0" y="0"/>
                  </a:moveTo>
                  <a:lnTo>
                    <a:pt x="4968616" y="0"/>
                  </a:lnTo>
                  <a:lnTo>
                    <a:pt x="4968616" y="4029096"/>
                  </a:lnTo>
                  <a:lnTo>
                    <a:pt x="0" y="4029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Freeform 13"/>
            <p:cNvSpPr/>
            <p:nvPr/>
          </p:nvSpPr>
          <p:spPr>
            <a:xfrm rot="543492">
              <a:off x="2943742" y="1077056"/>
              <a:ext cx="1654889" cy="1044085"/>
            </a:xfrm>
            <a:custGeom>
              <a:avLst/>
              <a:gdLst/>
              <a:ahLst/>
              <a:cxnLst/>
              <a:rect l="l" t="t" r="r" b="b"/>
              <a:pathLst>
                <a:path w="1654889" h="1044085">
                  <a:moveTo>
                    <a:pt x="0" y="0"/>
                  </a:moveTo>
                  <a:lnTo>
                    <a:pt x="1654890" y="0"/>
                  </a:lnTo>
                  <a:lnTo>
                    <a:pt x="1654890" y="1044085"/>
                  </a:lnTo>
                  <a:lnTo>
                    <a:pt x="0" y="104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 rot="-1145533">
              <a:off x="1453627" y="3379266"/>
              <a:ext cx="3486101" cy="2231105"/>
            </a:xfrm>
            <a:custGeom>
              <a:avLst/>
              <a:gdLst/>
              <a:ahLst/>
              <a:cxnLst/>
              <a:rect l="l" t="t" r="r" b="b"/>
              <a:pathLst>
                <a:path w="3486101" h="2231105">
                  <a:moveTo>
                    <a:pt x="0" y="0"/>
                  </a:moveTo>
                  <a:lnTo>
                    <a:pt x="3486101" y="0"/>
                  </a:lnTo>
                  <a:lnTo>
                    <a:pt x="3486101" y="2231105"/>
                  </a:lnTo>
                  <a:lnTo>
                    <a:pt x="0" y="223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Freeform 15"/>
          <p:cNvSpPr/>
          <p:nvPr/>
        </p:nvSpPr>
        <p:spPr>
          <a:xfrm rot="1174978">
            <a:off x="5870381" y="816944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rot="-1790328">
            <a:off x="1905713" y="6417532"/>
            <a:ext cx="441438" cy="44878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Freeform 17"/>
          <p:cNvSpPr/>
          <p:nvPr/>
        </p:nvSpPr>
        <p:spPr>
          <a:xfrm rot="2154767">
            <a:off x="9726729" y="8382522"/>
            <a:ext cx="266883" cy="271322"/>
          </a:xfrm>
          <a:custGeom>
            <a:avLst/>
            <a:gdLst/>
            <a:ahLst/>
            <a:cxnLst/>
            <a:rect l="l" t="t" r="r" b="b"/>
            <a:pathLst>
              <a:path w="266883" h="271322">
                <a:moveTo>
                  <a:pt x="0" y="0"/>
                </a:moveTo>
                <a:lnTo>
                  <a:pt x="266883" y="0"/>
                </a:lnTo>
                <a:lnTo>
                  <a:pt x="266883" y="271322"/>
                </a:lnTo>
                <a:lnTo>
                  <a:pt x="0" y="2713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8" name="Freeform 18"/>
          <p:cNvSpPr/>
          <p:nvPr/>
        </p:nvSpPr>
        <p:spPr>
          <a:xfrm>
            <a:off x="14481941" y="334340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119</Words>
  <Application>Microsoft Office PowerPoint</Application>
  <PresentationFormat>Custom</PresentationFormat>
  <Paragraphs>34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Pohditaan yhdessä!</dc:title>
  <dc:creator>Heikkinen Pauliina</dc:creator>
  <cp:lastModifiedBy>Heikkinen Pauliina</cp:lastModifiedBy>
  <cp:revision>67</cp:revision>
  <dcterms:created xsi:type="dcterms:W3CDTF">2006-08-16T00:00:00Z</dcterms:created>
  <dcterms:modified xsi:type="dcterms:W3CDTF">2026-06-08T10:20:11Z</dcterms:modified>
  <dc:identifier>DAG7q_HyjMI</dc:identifier>
</cp:coreProperties>
</file>