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12192000"/>
  <p:notesSz cx="6858000" cy="9144000"/>
  <p:embeddedFontLst>
    <p:embeddedFont>
      <p:font typeface="Sorts Mill Goud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g66Ubj1fqPVCMFypoHLy0e9Fi7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rtsMillGoudy-regular.fntdata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font" Target="fonts/SortsMillGoudy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6" name="Google Shape;16;p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9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9" name="Google Shape;19;p9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20" name="Google Shape;20;p9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" name="Google Shape;21;p9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2" name="Google Shape;22;p9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3" name="Google Shape;23;p9"/>
          <p:cNvSpPr txBox="1"/>
          <p:nvPr>
            <p:ph type="ctrTitle"/>
          </p:nvPr>
        </p:nvSpPr>
        <p:spPr>
          <a:xfrm>
            <a:off x="1629103" y="2244830"/>
            <a:ext cx="8933796" cy="2437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6800"/>
              <a:buFont typeface="Sorts Mill Goudy"/>
              <a:buNone/>
              <a:defRPr b="0" sz="6800" cap="non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" type="subTitle"/>
          </p:nvPr>
        </p:nvSpPr>
        <p:spPr>
          <a:xfrm>
            <a:off x="1629101" y="4682062"/>
            <a:ext cx="8936846" cy="457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FEFEFE"/>
                </a:solidFill>
              </a:defRPr>
            </a:lvl1pPr>
            <a:lvl2pPr lvl="1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5" name="Google Shape;25;p9"/>
          <p:cNvSpPr txBox="1"/>
          <p:nvPr>
            <p:ph idx="10" type="dt"/>
          </p:nvPr>
        </p:nvSpPr>
        <p:spPr>
          <a:xfrm>
            <a:off x="5318760" y="1341256"/>
            <a:ext cx="1554480" cy="4855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1" type="ftr"/>
          </p:nvPr>
        </p:nvSpPr>
        <p:spPr>
          <a:xfrm>
            <a:off x="1629100" y="5177408"/>
            <a:ext cx="5730295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EFEFE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2" type="sldNum"/>
          </p:nvPr>
        </p:nvSpPr>
        <p:spPr>
          <a:xfrm>
            <a:off x="8606920" y="5177408"/>
            <a:ext cx="19559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7"/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7"/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7"/>
          <p:cNvSpPr txBox="1"/>
          <p:nvPr>
            <p:ph type="title"/>
          </p:nvPr>
        </p:nvSpPr>
        <p:spPr>
          <a:xfrm>
            <a:off x="8458200" y="607392"/>
            <a:ext cx="3161963" cy="16459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orts Mill Goudy"/>
              <a:buNone/>
              <a:defRPr b="0" sz="3200" cap="non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7"/>
          <p:cNvSpPr txBox="1"/>
          <p:nvPr>
            <p:ph idx="1" type="body"/>
          </p:nvPr>
        </p:nvSpPr>
        <p:spPr>
          <a:xfrm>
            <a:off x="685800" y="609600"/>
            <a:ext cx="68580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925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900"/>
              <a:buChar char="◦"/>
              <a:defRPr sz="19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110" name="Google Shape;110;p17"/>
          <p:cNvSpPr txBox="1"/>
          <p:nvPr>
            <p:ph idx="2" type="body"/>
          </p:nvPr>
        </p:nvSpPr>
        <p:spPr>
          <a:xfrm>
            <a:off x="8458200" y="2336800"/>
            <a:ext cx="3161963" cy="36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11" name="Google Shape;111;p17"/>
          <p:cNvSpPr txBox="1"/>
          <p:nvPr>
            <p:ph idx="10" type="dt"/>
          </p:nvPr>
        </p:nvSpPr>
        <p:spPr>
          <a:xfrm>
            <a:off x="5588000" y="6035040"/>
            <a:ext cx="1955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17"/>
          <p:cNvSpPr txBox="1"/>
          <p:nvPr>
            <p:ph idx="11" type="ftr"/>
          </p:nvPr>
        </p:nvSpPr>
        <p:spPr>
          <a:xfrm>
            <a:off x="685801" y="6035040"/>
            <a:ext cx="45847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7"/>
          <p:cNvSpPr txBox="1"/>
          <p:nvPr>
            <p:ph idx="12" type="sldNum"/>
          </p:nvPr>
        </p:nvSpPr>
        <p:spPr>
          <a:xfrm>
            <a:off x="10396728" y="6035040"/>
            <a:ext cx="122343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8"/>
          <p:cNvSpPr txBox="1"/>
          <p:nvPr>
            <p:ph idx="1" type="body"/>
          </p:nvPr>
        </p:nvSpPr>
        <p:spPr>
          <a:xfrm rot="5400000">
            <a:off x="4171188" y="-1001268"/>
            <a:ext cx="3849624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7" name="Google Shape;117;p18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8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8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>
            <p:ph type="title"/>
          </p:nvPr>
        </p:nvSpPr>
        <p:spPr>
          <a:xfrm rot="5400000">
            <a:off x="7543800" y="2209800"/>
            <a:ext cx="5257800" cy="23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9"/>
          <p:cNvSpPr txBox="1"/>
          <p:nvPr>
            <p:ph idx="1" type="body"/>
          </p:nvPr>
        </p:nvSpPr>
        <p:spPr>
          <a:xfrm rot="5400000">
            <a:off x="2247900" y="-647700"/>
            <a:ext cx="5257800" cy="80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3" name="Google Shape;123;p19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9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9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11"/>
          <p:cNvSpPr/>
          <p:nvPr>
            <p:ph idx="2" type="pic"/>
          </p:nvPr>
        </p:nvSpPr>
        <p:spPr>
          <a:xfrm>
            <a:off x="228599" y="237744"/>
            <a:ext cx="7696201" cy="6382512"/>
          </a:xfrm>
          <a:prstGeom prst="rect">
            <a:avLst/>
          </a:prstGeom>
          <a:solidFill>
            <a:srgbClr val="82D6C2"/>
          </a:solidFill>
          <a:ln>
            <a:noFill/>
          </a:ln>
        </p:spPr>
      </p:sp>
      <p:sp>
        <p:nvSpPr>
          <p:cNvPr id="46" name="Google Shape;46;p11"/>
          <p:cNvSpPr txBox="1"/>
          <p:nvPr>
            <p:ph idx="10" type="dt"/>
          </p:nvPr>
        </p:nvSpPr>
        <p:spPr>
          <a:xfrm>
            <a:off x="5662337" y="6035040"/>
            <a:ext cx="2071963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1" type="ftr"/>
          </p:nvPr>
        </p:nvSpPr>
        <p:spPr>
          <a:xfrm>
            <a:off x="612648" y="6035040"/>
            <a:ext cx="4588002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sz="10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10396728" y="6035040"/>
            <a:ext cx="1225296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9" name="Google Shape;49;p11"/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type="title"/>
          </p:nvPr>
        </p:nvSpPr>
        <p:spPr>
          <a:xfrm>
            <a:off x="8477250" y="603504"/>
            <a:ext cx="3144774" cy="16459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orts Mill Goudy"/>
              <a:buNone/>
              <a:defRPr b="0" sz="32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8477250" y="2386584"/>
            <a:ext cx="3144774" cy="3511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54" name="Google Shape;54;p8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8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8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7" name="Google Shape;57;p8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8" name="Google Shape;58;p8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9" name="Google Shape;59;p8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0" name="Google Shape;60;p8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61" name="Google Shape;61;p8"/>
          <p:cNvSpPr txBox="1"/>
          <p:nvPr>
            <p:ph type="ctrTitle"/>
          </p:nvPr>
        </p:nvSpPr>
        <p:spPr>
          <a:xfrm>
            <a:off x="1629103" y="2244830"/>
            <a:ext cx="8933796" cy="2437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6800"/>
              <a:buFont typeface="Sorts Mill Goudy"/>
              <a:buNone/>
              <a:defRPr b="0" sz="6800" cap="non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idx="1" type="subTitle"/>
          </p:nvPr>
        </p:nvSpPr>
        <p:spPr>
          <a:xfrm>
            <a:off x="1629101" y="4682062"/>
            <a:ext cx="8936846" cy="457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lvl="1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3" name="Google Shape;63;p8"/>
          <p:cNvSpPr txBox="1"/>
          <p:nvPr>
            <p:ph idx="10" type="dt"/>
          </p:nvPr>
        </p:nvSpPr>
        <p:spPr>
          <a:xfrm>
            <a:off x="5318760" y="1341256"/>
            <a:ext cx="1554480" cy="4855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8"/>
          <p:cNvSpPr txBox="1"/>
          <p:nvPr>
            <p:ph idx="11" type="ftr"/>
          </p:nvPr>
        </p:nvSpPr>
        <p:spPr>
          <a:xfrm>
            <a:off x="1629100" y="5177408"/>
            <a:ext cx="5730295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8"/>
          <p:cNvSpPr txBox="1"/>
          <p:nvPr>
            <p:ph idx="12" type="sldNum"/>
          </p:nvPr>
        </p:nvSpPr>
        <p:spPr>
          <a:xfrm>
            <a:off x="8606920" y="5177408"/>
            <a:ext cx="19559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68" name="Google Shape;68;p1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2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2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2"/>
          <p:cNvSpPr txBox="1"/>
          <p:nvPr>
            <p:ph type="title"/>
          </p:nvPr>
        </p:nvSpPr>
        <p:spPr>
          <a:xfrm>
            <a:off x="1629156" y="2275165"/>
            <a:ext cx="8933688" cy="24068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6800"/>
              <a:buFont typeface="Sorts Mill Goudy"/>
              <a:buNone/>
              <a:defRPr sz="6800" cap="non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72" name="Google Shape;72;p12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73" name="Google Shape;73;p12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4" name="Google Shape;74;p12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5" name="Google Shape;75;p12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76" name="Google Shape;76;p12"/>
          <p:cNvSpPr txBox="1"/>
          <p:nvPr>
            <p:ph idx="1" type="body"/>
          </p:nvPr>
        </p:nvSpPr>
        <p:spPr>
          <a:xfrm>
            <a:off x="1629156" y="4682062"/>
            <a:ext cx="893978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5318760" y="1344502"/>
            <a:ext cx="1554480" cy="498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1629157" y="5177408"/>
            <a:ext cx="5660134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04504" y="5177408"/>
            <a:ext cx="1958339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sz="1000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>
            <a:off x="1066800" y="2103120"/>
            <a:ext cx="466344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83" name="Google Shape;83;p13"/>
          <p:cNvSpPr txBox="1"/>
          <p:nvPr>
            <p:ph idx="2" type="body"/>
          </p:nvPr>
        </p:nvSpPr>
        <p:spPr>
          <a:xfrm>
            <a:off x="6461760" y="2103120"/>
            <a:ext cx="466344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84" name="Google Shape;84;p13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4"/>
          <p:cNvSpPr txBox="1"/>
          <p:nvPr>
            <p:ph idx="1" type="body"/>
          </p:nvPr>
        </p:nvSpPr>
        <p:spPr>
          <a:xfrm>
            <a:off x="1069848" y="2074334"/>
            <a:ext cx="46634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b="1" i="0" sz="19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90" name="Google Shape;90;p14"/>
          <p:cNvSpPr txBox="1"/>
          <p:nvPr>
            <p:ph idx="2" type="body"/>
          </p:nvPr>
        </p:nvSpPr>
        <p:spPr>
          <a:xfrm>
            <a:off x="1069848" y="2792472"/>
            <a:ext cx="4663440" cy="3163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91" name="Google Shape;91;p14"/>
          <p:cNvSpPr txBox="1"/>
          <p:nvPr>
            <p:ph idx="3" type="body"/>
          </p:nvPr>
        </p:nvSpPr>
        <p:spPr>
          <a:xfrm>
            <a:off x="6458712" y="2074334"/>
            <a:ext cx="46634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b="1" sz="19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92" name="Google Shape;92;p14"/>
          <p:cNvSpPr txBox="1"/>
          <p:nvPr>
            <p:ph idx="4" type="body"/>
          </p:nvPr>
        </p:nvSpPr>
        <p:spPr>
          <a:xfrm>
            <a:off x="6458712" y="2792471"/>
            <a:ext cx="4663440" cy="31645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93" name="Google Shape;93;p14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4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5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5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5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6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6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7" name="Google Shape;7;p7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dk1">
              <a:alpha val="600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" name="Google Shape;8;p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" name="Google Shape;9;p7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Sorts Mill Goudy"/>
              <a:buNone/>
              <a:defRPr b="0" i="1" sz="48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7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marR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FEFEFE"/>
              </a:buClr>
              <a:buSzPts val="1700"/>
              <a:buFont typeface="Garamond"/>
              <a:buChar char="◦"/>
              <a:defRPr b="0" i="0" sz="17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323850" lvl="1" marL="9144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500"/>
              <a:buFont typeface="Garamond"/>
              <a:buChar char="◦"/>
              <a:defRPr b="0" i="0" sz="15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-311150" lvl="2" marL="13716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-311150" lvl="3" marL="18288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-311150" lvl="4" marL="22860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1" name="Google Shape;11;p7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30" name="Google Shape;30;p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6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6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Sorts Mill Goudy"/>
              <a:buNone/>
              <a:defRPr b="0" i="1" sz="48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marR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262626"/>
              </a:buClr>
              <a:buSzPts val="1700"/>
              <a:buFont typeface="Garamond"/>
              <a:buChar char="◦"/>
              <a:defRPr b="0" i="0" sz="17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323850" lvl="1" marL="9144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500"/>
              <a:buFont typeface="Garamond"/>
              <a:buChar char="◦"/>
              <a:defRPr b="0" i="0" sz="15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-311150" lvl="2" marL="13716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-311150" lvl="3" marL="18288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-311150" lvl="4" marL="22860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36" name="Google Shape;36;p6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youtube.com/watch?v=aOANrnGQCDw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30" name="Google Shape;130;p1"/>
          <p:cNvPicPr preferRelativeResize="0"/>
          <p:nvPr/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-3570" y="0"/>
            <a:ext cx="12192000" cy="6857988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"/>
          <p:cNvSpPr/>
          <p:nvPr/>
        </p:nvSpPr>
        <p:spPr>
          <a:xfrm>
            <a:off x="0" y="4530074"/>
            <a:ext cx="12192000" cy="2327925"/>
          </a:xfrm>
          <a:prstGeom prst="rect">
            <a:avLst/>
          </a:prstGeom>
          <a:solidFill>
            <a:schemeClr val="dk1">
              <a:alpha val="29803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"/>
          <p:cNvSpPr/>
          <p:nvPr/>
        </p:nvSpPr>
        <p:spPr>
          <a:xfrm rot="10800000">
            <a:off x="-3" y="4530071"/>
            <a:ext cx="12191999" cy="2327926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33" name="Google Shape;133;p1"/>
          <p:cNvSpPr/>
          <p:nvPr/>
        </p:nvSpPr>
        <p:spPr>
          <a:xfrm>
            <a:off x="166116" y="4692768"/>
            <a:ext cx="11859768" cy="2002536"/>
          </a:xfrm>
          <a:prstGeom prst="rect">
            <a:avLst/>
          </a:prstGeom>
          <a:noFill/>
          <a:ln cap="sq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"/>
          <p:cNvSpPr txBox="1"/>
          <p:nvPr>
            <p:ph type="ctrTitle"/>
          </p:nvPr>
        </p:nvSpPr>
        <p:spPr>
          <a:xfrm>
            <a:off x="372723" y="5245314"/>
            <a:ext cx="11439414" cy="897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rts Mill Goudy"/>
              <a:buNone/>
            </a:pPr>
            <a:r>
              <a:rPr lang="en-US" sz="4400">
                <a:solidFill>
                  <a:schemeClr val="lt1"/>
                </a:solidFill>
              </a:rPr>
              <a:t>Itsetuntemus ja minäkuva 4. luokka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40" name="Google Shape;140;p2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Silmät karkki" id="142" name="Google Shape;142;p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20" y="1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"/>
          <p:cNvSpPr txBox="1"/>
          <p:nvPr/>
        </p:nvSpPr>
        <p:spPr>
          <a:xfrm>
            <a:off x="781049" y="5105400"/>
            <a:ext cx="1090612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Orientaatiotehtävä: Opettaja jakaa oppilaat 3-4 hengen ryhmiin. Jokainen ryhmä saa post-it lappuja, joihin kirjoitetaan mitä itsetuntemus oppilaiden mielestä on. Muistakaa, että tehtävässä ei ole oikeita tai vääriä vastauksia! ☺</a:t>
            </a:r>
            <a:endParaRPr sz="18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49" name="Google Shape;149;p3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3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3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52" name="Google Shape;152;p3"/>
          <p:cNvSpPr/>
          <p:nvPr/>
        </p:nvSpPr>
        <p:spPr>
          <a:xfrm>
            <a:off x="6621267" y="255102"/>
            <a:ext cx="5342133" cy="6361598"/>
          </a:xfrm>
          <a:prstGeom prst="rect">
            <a:avLst/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53" name="Google Shape;153;p3"/>
          <p:cNvSpPr/>
          <p:nvPr/>
        </p:nvSpPr>
        <p:spPr>
          <a:xfrm>
            <a:off x="6769100" y="393365"/>
            <a:ext cx="5018211" cy="6035547"/>
          </a:xfrm>
          <a:prstGeom prst="rect">
            <a:avLst/>
          </a:prstGeom>
          <a:noFill/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54" name="Google Shape;154;p3"/>
          <p:cNvSpPr txBox="1"/>
          <p:nvPr>
            <p:ph type="title"/>
          </p:nvPr>
        </p:nvSpPr>
        <p:spPr>
          <a:xfrm>
            <a:off x="7064082" y="642594"/>
            <a:ext cx="4472921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Sorts Mill Goudy"/>
              <a:buNone/>
            </a:pPr>
            <a:br>
              <a:rPr lang="en-US" sz="4000">
                <a:solidFill>
                  <a:srgbClr val="262626"/>
                </a:solidFill>
              </a:rPr>
            </a:br>
            <a:endParaRPr sz="4000">
              <a:solidFill>
                <a:srgbClr val="262626"/>
              </a:solidFill>
            </a:endParaRPr>
          </a:p>
        </p:txBody>
      </p:sp>
      <p:sp>
        <p:nvSpPr>
          <p:cNvPr id="155" name="Google Shape;155;p3"/>
          <p:cNvSpPr txBox="1"/>
          <p:nvPr>
            <p:ph idx="1" type="body"/>
          </p:nvPr>
        </p:nvSpPr>
        <p:spPr>
          <a:xfrm>
            <a:off x="7041744" y="1760547"/>
            <a:ext cx="4472922" cy="42344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 u="sng">
                <a:solidFill>
                  <a:schemeClr val="hlink"/>
                </a:solidFill>
                <a:hlinkClick r:id="rId3"/>
              </a:rPr>
              <a:t>Kaveritaitoja 2: Itsetuntemus – YouTube</a:t>
            </a:r>
            <a:endParaRPr sz="2000"/>
          </a:p>
          <a:p>
            <a:pPr indent="-285750" lvl="0" marL="2857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/>
              <a:t>Katsokaa video ja pohtikaa seuraavia kysymyksiä: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/>
              <a:t>Mitä itsetuntemuksella tarkoitetaan?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/>
              <a:t>Mikä kaikki vaikuttaa itsetuntemukseemme?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/>
              <a:t>Missä kaikessa itsetuntemuksesta on hyötyä?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/>
              <a:t>Muuttuiko käsityksesi itsetuntemuksesta?</a:t>
            </a:r>
            <a:endParaRPr/>
          </a:p>
          <a:p>
            <a:pPr indent="-165100" lvl="0" marL="2857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900"/>
              <a:buFont typeface="Arial"/>
              <a:buNone/>
            </a:pPr>
            <a:r>
              <a:t/>
            </a:r>
            <a:endParaRPr sz="1900"/>
          </a:p>
        </p:txBody>
      </p:sp>
      <p:sp>
        <p:nvSpPr>
          <p:cNvPr id="156" name="Google Shape;156;p3"/>
          <p:cNvSpPr txBox="1"/>
          <p:nvPr/>
        </p:nvSpPr>
        <p:spPr>
          <a:xfrm>
            <a:off x="7126940" y="641536"/>
            <a:ext cx="435628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Itsetuntemus</a:t>
            </a:r>
            <a:endParaRPr sz="36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pic>
        <p:nvPicPr>
          <p:cNvPr descr="Kuva, joka sisältää kohteen animaatio, clipart, kuvitus, Animoidut lastenohjelmat&#10;&#10;Kuvaus luotu automaattisesti" id="157" name="Google Shape;157;p3"/>
          <p:cNvPicPr preferRelativeResize="0"/>
          <p:nvPr>
            <p:ph idx="2" type="pic"/>
          </p:nvPr>
        </p:nvPicPr>
        <p:blipFill rotWithShape="1">
          <a:blip r:embed="rId4">
            <a:alphaModFix/>
          </a:blip>
          <a:srcRect b="0" l="16072" r="16071" t="0"/>
          <a:stretch/>
        </p:blipFill>
        <p:spPr>
          <a:xfrm>
            <a:off x="47680" y="721396"/>
            <a:ext cx="6486724" cy="5379484"/>
          </a:xfrm>
          <a:prstGeom prst="rect">
            <a:avLst/>
          </a:prstGeom>
          <a:solidFill>
            <a:srgbClr val="82D6C2"/>
          </a:solidFill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63" name="Google Shape;163;p4"/>
          <p:cNvSpPr/>
          <p:nvPr/>
        </p:nvSpPr>
        <p:spPr>
          <a:xfrm>
            <a:off x="417646" y="413053"/>
            <a:ext cx="8212114" cy="6064596"/>
          </a:xfrm>
          <a:prstGeom prst="rect">
            <a:avLst/>
          </a:prstGeom>
          <a:solidFill>
            <a:srgbClr val="FFFFFF"/>
          </a:solidFill>
          <a:ln cap="sq" cmpd="sng" w="9525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Silmät karkki" id="164" name="Google Shape;164;p4"/>
          <p:cNvPicPr preferRelativeResize="0"/>
          <p:nvPr/>
        </p:nvPicPr>
        <p:blipFill rotWithShape="1">
          <a:blip r:embed="rId3">
            <a:alphaModFix/>
          </a:blip>
          <a:srcRect b="0" l="8232" r="0" t="0"/>
          <a:stretch/>
        </p:blipFill>
        <p:spPr>
          <a:xfrm>
            <a:off x="582639" y="578707"/>
            <a:ext cx="7882128" cy="5733288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4"/>
          <p:cNvSpPr/>
          <p:nvPr/>
        </p:nvSpPr>
        <p:spPr>
          <a:xfrm>
            <a:off x="9184978" y="402336"/>
            <a:ext cx="2596896" cy="6053328"/>
          </a:xfrm>
          <a:prstGeom prst="rect">
            <a:avLst/>
          </a:prstGeom>
          <a:noFill/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67" name="Google Shape;167;p4"/>
          <p:cNvSpPr txBox="1"/>
          <p:nvPr>
            <p:ph type="title"/>
          </p:nvPr>
        </p:nvSpPr>
        <p:spPr>
          <a:xfrm>
            <a:off x="9321801" y="612843"/>
            <a:ext cx="2312479" cy="9052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Sorts Mill Goudy"/>
              <a:buNone/>
            </a:pPr>
            <a:r>
              <a:rPr lang="en-US" sz="2800" cap="none"/>
              <a:t>MINÄKUVA</a:t>
            </a:r>
            <a:endParaRPr/>
          </a:p>
        </p:txBody>
      </p:sp>
      <p:sp>
        <p:nvSpPr>
          <p:cNvPr id="168" name="Google Shape;168;p4"/>
          <p:cNvSpPr txBox="1"/>
          <p:nvPr>
            <p:ph idx="1" type="body"/>
          </p:nvPr>
        </p:nvSpPr>
        <p:spPr>
          <a:xfrm>
            <a:off x="9321802" y="1846555"/>
            <a:ext cx="2287560" cy="43499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182880" lvl="0" marL="18288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600"/>
              <a:buChar char="◦"/>
            </a:pPr>
            <a:r>
              <a:rPr lang="en-US" sz="1600">
                <a:solidFill>
                  <a:srgbClr val="262626"/>
                </a:solidFill>
              </a:rPr>
              <a:t>Minäkuva on käsitys siitä, millaisena näemme itsemme</a:t>
            </a:r>
            <a:endParaRPr sz="1600">
              <a:solidFill>
                <a:srgbClr val="262626"/>
              </a:solidFill>
            </a:endParaRPr>
          </a:p>
          <a:p>
            <a:pPr indent="-182880" lvl="0" marL="18288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600"/>
              <a:buChar char="◦"/>
            </a:pPr>
            <a:r>
              <a:rPr lang="en-US" sz="1600">
                <a:solidFill>
                  <a:srgbClr val="262626"/>
                </a:solidFill>
              </a:rPr>
              <a:t>Minäkuva vastaa kysymykseen kuka ja millainen minä olen</a:t>
            </a:r>
            <a:endParaRPr sz="1600">
              <a:solidFill>
                <a:srgbClr val="262626"/>
              </a:solidFill>
            </a:endParaRPr>
          </a:p>
          <a:p>
            <a:pPr indent="-182880" lvl="0" marL="18288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600"/>
              <a:buChar char="◦"/>
            </a:pPr>
            <a:r>
              <a:rPr lang="en-US" sz="1600">
                <a:solidFill>
                  <a:srgbClr val="262626"/>
                </a:solidFill>
              </a:rPr>
              <a:t>Minäkuvamme muotoutuu esimerkiksi erilaisten roolien ja palautteen myötä</a:t>
            </a:r>
            <a:endParaRPr sz="1600">
              <a:solidFill>
                <a:srgbClr val="262626"/>
              </a:solidFill>
            </a:endParaRPr>
          </a:p>
          <a:p>
            <a:pPr indent="-182880" lvl="0" marL="18288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600"/>
              <a:buChar char="◦"/>
            </a:pPr>
            <a:r>
              <a:rPr lang="en-US" sz="1600">
                <a:solidFill>
                  <a:srgbClr val="262626"/>
                </a:solidFill>
              </a:rPr>
              <a:t>Pohtikaa luokan kanssa, millaisia erilaisia rooleja teillä on ja miten näkyvät eri ympäristöissä.</a:t>
            </a:r>
            <a:endParaRPr/>
          </a:p>
          <a:p>
            <a:pPr indent="-81279" lvl="0" marL="18288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sz="1600">
              <a:solidFill>
                <a:srgbClr val="262626"/>
              </a:solidFill>
            </a:endParaRPr>
          </a:p>
          <a:p>
            <a:pPr indent="-93979" lvl="0" marL="18288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400">
              <a:solidFill>
                <a:srgbClr val="262626"/>
              </a:solidFill>
            </a:endParaRPr>
          </a:p>
          <a:p>
            <a:pPr indent="-93979" lvl="0" marL="18288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400">
              <a:solidFill>
                <a:srgbClr val="262626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5"/>
          <p:cNvSpPr txBox="1"/>
          <p:nvPr>
            <p:ph type="title"/>
          </p:nvPr>
        </p:nvSpPr>
        <p:spPr>
          <a:xfrm>
            <a:off x="879859" y="631911"/>
            <a:ext cx="4241100" cy="118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4412C"/>
              </a:buClr>
              <a:buSzPct val="100000"/>
              <a:buFont typeface="Sorts Mill Goudy"/>
              <a:buNone/>
            </a:pPr>
            <a:r>
              <a:rPr lang="en-US">
                <a:solidFill>
                  <a:srgbClr val="84412C"/>
                </a:solidFill>
              </a:rPr>
              <a:t>MINUN PUUNI</a:t>
            </a:r>
            <a:endParaRPr/>
          </a:p>
        </p:txBody>
      </p:sp>
      <p:grpSp>
        <p:nvGrpSpPr>
          <p:cNvPr id="174" name="Google Shape;174;p5"/>
          <p:cNvGrpSpPr/>
          <p:nvPr/>
        </p:nvGrpSpPr>
        <p:grpSpPr>
          <a:xfrm>
            <a:off x="1134596" y="2609793"/>
            <a:ext cx="3731738" cy="3731738"/>
            <a:chOff x="447920" y="0"/>
            <a:chExt cx="3731738" cy="3731738"/>
          </a:xfrm>
        </p:grpSpPr>
        <p:sp>
          <p:nvSpPr>
            <p:cNvPr id="175" name="Google Shape;175;p5"/>
            <p:cNvSpPr/>
            <p:nvPr/>
          </p:nvSpPr>
          <p:spPr>
            <a:xfrm>
              <a:off x="447920" y="0"/>
              <a:ext cx="3731738" cy="3731738"/>
            </a:xfrm>
            <a:prstGeom prst="diamond">
              <a:avLst/>
            </a:prstGeom>
            <a:solidFill>
              <a:srgbClr val="CDE3D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5"/>
            <p:cNvSpPr/>
            <p:nvPr/>
          </p:nvSpPr>
          <p:spPr>
            <a:xfrm>
              <a:off x="802435" y="354515"/>
              <a:ext cx="1455377" cy="1455377"/>
            </a:xfrm>
            <a:prstGeom prst="roundRect">
              <a:avLst>
                <a:gd fmla="val 16667" name="adj"/>
              </a:avLst>
            </a:prstGeom>
            <a:solidFill>
              <a:srgbClr val="39B093"/>
            </a:solidFill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5"/>
            <p:cNvSpPr txBox="1"/>
            <p:nvPr/>
          </p:nvSpPr>
          <p:spPr>
            <a:xfrm>
              <a:off x="873481" y="425561"/>
              <a:ext cx="1313285" cy="13132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Sorts Mill Goudy"/>
                <a:buNone/>
              </a:pPr>
              <a:r>
                <a:rPr lang="en-US" sz="1600">
                  <a:solidFill>
                    <a:schemeClr val="lt1"/>
                  </a:solidFill>
                  <a:latin typeface="Sorts Mill Goudy"/>
                  <a:ea typeface="Sorts Mill Goudy"/>
                  <a:cs typeface="Sorts Mill Goudy"/>
                  <a:sym typeface="Sorts Mill Goudy"/>
                </a:rPr>
                <a:t>Mikä tekee minusta minut?</a:t>
              </a:r>
              <a:endParaRPr/>
            </a:p>
          </p:txBody>
        </p:sp>
        <p:sp>
          <p:nvSpPr>
            <p:cNvPr id="178" name="Google Shape;178;p5"/>
            <p:cNvSpPr/>
            <p:nvPr/>
          </p:nvSpPr>
          <p:spPr>
            <a:xfrm>
              <a:off x="2369765" y="354515"/>
              <a:ext cx="1455377" cy="1455377"/>
            </a:xfrm>
            <a:prstGeom prst="roundRect">
              <a:avLst>
                <a:gd fmla="val 16667" name="adj"/>
              </a:avLst>
            </a:prstGeom>
            <a:solidFill>
              <a:srgbClr val="39B093"/>
            </a:solidFill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5"/>
            <p:cNvSpPr txBox="1"/>
            <p:nvPr/>
          </p:nvSpPr>
          <p:spPr>
            <a:xfrm>
              <a:off x="2440811" y="425561"/>
              <a:ext cx="1313285" cy="13132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Sorts Mill Goudy"/>
                <a:buNone/>
              </a:pPr>
              <a:r>
                <a:rPr lang="en-US" sz="1600">
                  <a:solidFill>
                    <a:schemeClr val="lt1"/>
                  </a:solidFill>
                  <a:latin typeface="Sorts Mill Goudy"/>
                  <a:ea typeface="Sorts Mill Goudy"/>
                  <a:cs typeface="Sorts Mill Goudy"/>
                  <a:sym typeface="Sorts Mill Goudy"/>
                </a:rPr>
                <a:t>Mitä asioita jo osaan?</a:t>
              </a:r>
              <a:endParaRPr/>
            </a:p>
          </p:txBody>
        </p:sp>
        <p:sp>
          <p:nvSpPr>
            <p:cNvPr id="180" name="Google Shape;180;p5"/>
            <p:cNvSpPr/>
            <p:nvPr/>
          </p:nvSpPr>
          <p:spPr>
            <a:xfrm>
              <a:off x="802435" y="1921845"/>
              <a:ext cx="1455377" cy="1455377"/>
            </a:xfrm>
            <a:prstGeom prst="roundRect">
              <a:avLst>
                <a:gd fmla="val 16667" name="adj"/>
              </a:avLst>
            </a:prstGeom>
            <a:solidFill>
              <a:srgbClr val="39B093"/>
            </a:solidFill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5"/>
            <p:cNvSpPr txBox="1"/>
            <p:nvPr/>
          </p:nvSpPr>
          <p:spPr>
            <a:xfrm>
              <a:off x="873481" y="1992891"/>
              <a:ext cx="1313285" cy="13132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Sorts Mill Goudy"/>
                <a:buNone/>
              </a:pPr>
              <a:r>
                <a:rPr lang="en-US" sz="1600">
                  <a:solidFill>
                    <a:schemeClr val="lt1"/>
                  </a:solidFill>
                  <a:latin typeface="Sorts Mill Goudy"/>
                  <a:ea typeface="Sorts Mill Goudy"/>
                  <a:cs typeface="Sorts Mill Goudy"/>
                  <a:sym typeface="Sorts Mill Goudy"/>
                </a:rPr>
                <a:t>Mitä haluan vielä oppia?</a:t>
              </a:r>
              <a:endParaRPr/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2369765" y="1921845"/>
              <a:ext cx="1455377" cy="1455377"/>
            </a:xfrm>
            <a:prstGeom prst="roundRect">
              <a:avLst>
                <a:gd fmla="val 16667" name="adj"/>
              </a:avLst>
            </a:prstGeom>
            <a:solidFill>
              <a:srgbClr val="39B093"/>
            </a:solidFill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5"/>
            <p:cNvSpPr txBox="1"/>
            <p:nvPr/>
          </p:nvSpPr>
          <p:spPr>
            <a:xfrm>
              <a:off x="2440811" y="1992891"/>
              <a:ext cx="1313285" cy="13132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Sorts Mill Goudy"/>
                <a:buNone/>
              </a:pPr>
              <a:r>
                <a:rPr lang="en-US" sz="1600">
                  <a:solidFill>
                    <a:schemeClr val="lt1"/>
                  </a:solidFill>
                  <a:latin typeface="Sorts Mill Goudy"/>
                  <a:ea typeface="Sorts Mill Goudy"/>
                  <a:cs typeface="Sorts Mill Goudy"/>
                  <a:sym typeface="Sorts Mill Goudy"/>
                </a:rPr>
                <a:t>Mitkä ovat lempiasioitasi?</a:t>
              </a:r>
              <a:endParaRPr/>
            </a:p>
          </p:txBody>
        </p:sp>
      </p:grpSp>
      <p:pic>
        <p:nvPicPr>
          <p:cNvPr descr="Puu ja haaroja" id="184" name="Google Shape;18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94756" y="1032481"/>
            <a:ext cx="6110567" cy="5176468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5"/>
          <p:cNvSpPr txBox="1"/>
          <p:nvPr/>
        </p:nvSpPr>
        <p:spPr>
          <a:xfrm>
            <a:off x="6058439" y="2709600"/>
            <a:ext cx="118324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rohkea</a:t>
            </a:r>
            <a:endParaRPr b="1" sz="20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86" name="Google Shape;186;p5"/>
          <p:cNvSpPr txBox="1"/>
          <p:nvPr/>
        </p:nvSpPr>
        <p:spPr>
          <a:xfrm>
            <a:off x="7241685" y="1615745"/>
            <a:ext cx="183792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musikaalinen</a:t>
            </a:r>
            <a:endParaRPr b="1" sz="20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87" name="Google Shape;187;p5"/>
          <p:cNvSpPr txBox="1"/>
          <p:nvPr/>
        </p:nvSpPr>
        <p:spPr>
          <a:xfrm>
            <a:off x="6581642" y="3314385"/>
            <a:ext cx="154009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luotettava</a:t>
            </a:r>
            <a:endParaRPr b="1" sz="20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88" name="Google Shape;188;p5"/>
          <p:cNvSpPr txBox="1"/>
          <p:nvPr/>
        </p:nvSpPr>
        <p:spPr>
          <a:xfrm>
            <a:off x="7472430" y="2385599"/>
            <a:ext cx="1376429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rehellinen</a:t>
            </a:r>
            <a:endParaRPr b="1" sz="20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89" name="Google Shape;189;p5"/>
          <p:cNvSpPr txBox="1"/>
          <p:nvPr/>
        </p:nvSpPr>
        <p:spPr>
          <a:xfrm>
            <a:off x="9079604" y="2185544"/>
            <a:ext cx="173864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urheilullinen</a:t>
            </a:r>
            <a:endParaRPr sz="20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90" name="Google Shape;190;p5"/>
          <p:cNvSpPr txBox="1"/>
          <p:nvPr/>
        </p:nvSpPr>
        <p:spPr>
          <a:xfrm>
            <a:off x="9001795" y="3109710"/>
            <a:ext cx="2186724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hyvä kuuntelija</a:t>
            </a:r>
            <a:endParaRPr b="1" sz="20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91" name="Google Shape;191;p5"/>
          <p:cNvSpPr txBox="1"/>
          <p:nvPr/>
        </p:nvSpPr>
        <p:spPr>
          <a:xfrm>
            <a:off x="879858" y="1815800"/>
            <a:ext cx="382782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Jokainen täyttää oman puunsa. Voit käyttää apuna alta löytyviä kysymyksiä ☺</a:t>
            </a:r>
            <a:endParaRPr sz="18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2023-06-07T09:53:41Z</dcterms:created>
  <dc:creator>Kauppinen, Annaleena</dc:creator>
</cp:coreProperties>
</file>