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Gill Sans MT Condensed" panose="020B0506020104020203" pitchFamily="34" charset="0"/>
      <p:regular r:id="rId14"/>
    </p:embeddedFont>
    <p:embeddedFont>
      <p:font typeface="Gloria Hallelujah" panose="020B0604020202020204" charset="0"/>
      <p:regular r:id="rId15"/>
    </p:embeddedFont>
    <p:embeddedFont>
      <p:font typeface="Handy Casual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726A3E-4897-565C-D5E1-7D17B9D02871}" v="40" dt="2026-06-08T09:49:51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6.svg"/><Relationship Id="rId7" Type="http://schemas.openxmlformats.org/officeDocument/2006/relationships/image" Target="../media/image37.svg"/><Relationship Id="rId12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29.svg"/><Relationship Id="rId10" Type="http://schemas.openxmlformats.org/officeDocument/2006/relationships/image" Target="../media/image40.png"/><Relationship Id="rId4" Type="http://schemas.openxmlformats.org/officeDocument/2006/relationships/image" Target="../media/image27.svg"/><Relationship Id="rId9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OomP9JRlcM" TargetMode="Externa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44.svg"/><Relationship Id="rId2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10" Type="http://schemas.openxmlformats.org/officeDocument/2006/relationships/image" Target="../media/image24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9.sv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sv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7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5970886" y="282183"/>
            <a:ext cx="6244085" cy="9566148"/>
          </a:xfrm>
          <a:custGeom>
            <a:avLst/>
            <a:gdLst/>
            <a:ahLst/>
            <a:cxnLst/>
            <a:rect l="l" t="t" r="r" b="b"/>
            <a:pathLst>
              <a:path w="6244085" h="9566148">
                <a:moveTo>
                  <a:pt x="0" y="0"/>
                </a:moveTo>
                <a:lnTo>
                  <a:pt x="6244085" y="0"/>
                </a:lnTo>
                <a:lnTo>
                  <a:pt x="6244085" y="9566147"/>
                </a:lnTo>
                <a:lnTo>
                  <a:pt x="0" y="95661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 rot="-2787714">
            <a:off x="6547506" y="2765225"/>
            <a:ext cx="840307" cy="765444"/>
          </a:xfrm>
          <a:custGeom>
            <a:avLst/>
            <a:gdLst/>
            <a:ahLst/>
            <a:cxnLst/>
            <a:rect l="l" t="t" r="r" b="b"/>
            <a:pathLst>
              <a:path w="840307" h="765444">
                <a:moveTo>
                  <a:pt x="0" y="0"/>
                </a:moveTo>
                <a:lnTo>
                  <a:pt x="840307" y="0"/>
                </a:lnTo>
                <a:lnTo>
                  <a:pt x="840307" y="765444"/>
                </a:lnTo>
                <a:lnTo>
                  <a:pt x="0" y="765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 rot="7917325">
            <a:off x="10652559" y="2727365"/>
            <a:ext cx="840307" cy="765444"/>
          </a:xfrm>
          <a:custGeom>
            <a:avLst/>
            <a:gdLst/>
            <a:ahLst/>
            <a:cxnLst/>
            <a:rect l="l" t="t" r="r" b="b"/>
            <a:pathLst>
              <a:path w="840307" h="765444">
                <a:moveTo>
                  <a:pt x="0" y="0"/>
                </a:moveTo>
                <a:lnTo>
                  <a:pt x="840307" y="0"/>
                </a:lnTo>
                <a:lnTo>
                  <a:pt x="840307" y="765444"/>
                </a:lnTo>
                <a:lnTo>
                  <a:pt x="0" y="7654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9090" t="-29090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4020086" y="826756"/>
            <a:ext cx="1169750" cy="1169750"/>
          </a:xfrm>
          <a:custGeom>
            <a:avLst/>
            <a:gdLst/>
            <a:ahLst/>
            <a:cxnLst/>
            <a:rect l="l" t="t" r="r" b="b"/>
            <a:pathLst>
              <a:path w="1169750" h="1169750">
                <a:moveTo>
                  <a:pt x="0" y="0"/>
                </a:moveTo>
                <a:lnTo>
                  <a:pt x="1169750" y="0"/>
                </a:lnTo>
                <a:lnTo>
                  <a:pt x="1169750" y="1169750"/>
                </a:lnTo>
                <a:lnTo>
                  <a:pt x="0" y="11697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6445738" y="636503"/>
            <a:ext cx="1352584" cy="1360003"/>
          </a:xfrm>
          <a:custGeom>
            <a:avLst/>
            <a:gdLst/>
            <a:ahLst/>
            <a:cxnLst/>
            <a:rect l="l" t="t" r="r" b="b"/>
            <a:pathLst>
              <a:path w="1352584" h="1360003">
                <a:moveTo>
                  <a:pt x="0" y="0"/>
                </a:moveTo>
                <a:lnTo>
                  <a:pt x="1352584" y="0"/>
                </a:lnTo>
                <a:lnTo>
                  <a:pt x="1352584" y="1360003"/>
                </a:lnTo>
                <a:lnTo>
                  <a:pt x="0" y="13600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2173689" y="636503"/>
            <a:ext cx="1360003" cy="1360003"/>
          </a:xfrm>
          <a:custGeom>
            <a:avLst/>
            <a:gdLst/>
            <a:ahLst/>
            <a:cxnLst/>
            <a:rect l="l" t="t" r="r" b="b"/>
            <a:pathLst>
              <a:path w="1360003" h="1360003">
                <a:moveTo>
                  <a:pt x="0" y="0"/>
                </a:moveTo>
                <a:lnTo>
                  <a:pt x="1360002" y="0"/>
                </a:lnTo>
                <a:lnTo>
                  <a:pt x="1360002" y="1360003"/>
                </a:lnTo>
                <a:lnTo>
                  <a:pt x="0" y="13600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14662896" y="655553"/>
            <a:ext cx="1001792" cy="1260836"/>
          </a:xfrm>
          <a:custGeom>
            <a:avLst/>
            <a:gdLst/>
            <a:ahLst/>
            <a:cxnLst/>
            <a:rect l="l" t="t" r="r" b="b"/>
            <a:pathLst>
              <a:path w="1001792" h="1260836">
                <a:moveTo>
                  <a:pt x="0" y="0"/>
                </a:moveTo>
                <a:lnTo>
                  <a:pt x="1001792" y="0"/>
                </a:lnTo>
                <a:lnTo>
                  <a:pt x="1001792" y="1260836"/>
                </a:lnTo>
                <a:lnTo>
                  <a:pt x="0" y="12608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>
            <a:off x="708645" y="655553"/>
            <a:ext cx="689307" cy="1285148"/>
          </a:xfrm>
          <a:custGeom>
            <a:avLst/>
            <a:gdLst/>
            <a:ahLst/>
            <a:cxnLst/>
            <a:rect l="l" t="t" r="r" b="b"/>
            <a:pathLst>
              <a:path w="689307" h="1285148">
                <a:moveTo>
                  <a:pt x="0" y="0"/>
                </a:moveTo>
                <a:lnTo>
                  <a:pt x="689307" y="0"/>
                </a:lnTo>
                <a:lnTo>
                  <a:pt x="689307" y="1285148"/>
                </a:lnTo>
                <a:lnTo>
                  <a:pt x="0" y="12851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>
            <a:off x="12851583" y="636503"/>
            <a:ext cx="1174701" cy="1387634"/>
          </a:xfrm>
          <a:custGeom>
            <a:avLst/>
            <a:gdLst/>
            <a:ahLst/>
            <a:cxnLst/>
            <a:rect l="l" t="t" r="r" b="b"/>
            <a:pathLst>
              <a:path w="1174701" h="1387634">
                <a:moveTo>
                  <a:pt x="0" y="0"/>
                </a:moveTo>
                <a:lnTo>
                  <a:pt x="1174701" y="0"/>
                </a:lnTo>
                <a:lnTo>
                  <a:pt x="1174701" y="1387634"/>
                </a:lnTo>
                <a:lnTo>
                  <a:pt x="0" y="13876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/>
          <p:cNvSpPr/>
          <p:nvPr/>
        </p:nvSpPr>
        <p:spPr>
          <a:xfrm>
            <a:off x="1219200" y="4285410"/>
            <a:ext cx="3826152" cy="4193044"/>
          </a:xfrm>
          <a:custGeom>
            <a:avLst/>
            <a:gdLst/>
            <a:ahLst/>
            <a:cxnLst/>
            <a:rect l="l" t="t" r="r" b="b"/>
            <a:pathLst>
              <a:path w="3826152" h="4193044">
                <a:moveTo>
                  <a:pt x="0" y="0"/>
                </a:moveTo>
                <a:lnTo>
                  <a:pt x="3826153" y="0"/>
                </a:lnTo>
                <a:lnTo>
                  <a:pt x="3826153" y="4193044"/>
                </a:lnTo>
                <a:lnTo>
                  <a:pt x="0" y="419304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TextBox 13"/>
          <p:cNvSpPr txBox="1"/>
          <p:nvPr/>
        </p:nvSpPr>
        <p:spPr>
          <a:xfrm>
            <a:off x="6452383" y="3992381"/>
            <a:ext cx="5185841" cy="318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241"/>
              </a:lnSpc>
            </a:pPr>
            <a:r>
              <a:rPr lang="en-US" sz="1262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DIGITURVA-TAITOJA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144500" y="428541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5" name="TextBox 15"/>
          <p:cNvSpPr txBox="1"/>
          <p:nvPr/>
        </p:nvSpPr>
        <p:spPr>
          <a:xfrm>
            <a:off x="6681730" y="7411377"/>
            <a:ext cx="4956494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97"/>
              </a:lnSpc>
            </a:pPr>
            <a:r>
              <a:rPr lang="en-US" sz="4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3. -</a:t>
            </a:r>
            <a:r>
              <a:rPr lang="en-US" sz="4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luokkalaisille</a:t>
            </a:r>
            <a:endParaRPr lang="en-US" sz="4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342448" y="2738512"/>
            <a:ext cx="3567756" cy="6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47"/>
              </a:lnSpc>
            </a:pPr>
            <a:r>
              <a:rPr lang="en-US" sz="413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POHDITAAN YHDESSÄ!</a:t>
            </a:r>
          </a:p>
        </p:txBody>
      </p:sp>
      <p:pic>
        <p:nvPicPr>
          <p:cNvPr id="18" name="Kuva 17" descr="Kuva, joka sisältää kohteen teksti, Fontti, kuvakaappaus, logo&#10;&#10;Tekoälyn generoima sisältö voi olla virheellistä.">
            <a:extLst>
              <a:ext uri="{FF2B5EF4-FFF2-40B4-BE49-F238E27FC236}">
                <a16:creationId xmlns:a16="http://schemas.microsoft.com/office/drawing/2014/main" id="{DAA9EEC7-0242-7F1C-265D-1BD83F6FA5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t="4307" r="29202" b="73603"/>
          <a:stretch/>
        </p:blipFill>
        <p:spPr>
          <a:xfrm>
            <a:off x="373200" y="9008100"/>
            <a:ext cx="3132000" cy="9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898004" y="4554205"/>
            <a:ext cx="3224443" cy="4704095"/>
          </a:xfrm>
          <a:custGeom>
            <a:avLst/>
            <a:gdLst/>
            <a:ahLst/>
            <a:cxnLst/>
            <a:rect l="l" t="t" r="r" b="b"/>
            <a:pathLst>
              <a:path w="3224443" h="4704095">
                <a:moveTo>
                  <a:pt x="0" y="0"/>
                </a:moveTo>
                <a:lnTo>
                  <a:pt x="3224443" y="0"/>
                </a:lnTo>
                <a:lnTo>
                  <a:pt x="3224443" y="4704095"/>
                </a:lnTo>
                <a:lnTo>
                  <a:pt x="0" y="47040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4214891" y="4554205"/>
            <a:ext cx="3224443" cy="4704095"/>
          </a:xfrm>
          <a:custGeom>
            <a:avLst/>
            <a:gdLst/>
            <a:ahLst/>
            <a:cxnLst/>
            <a:rect l="l" t="t" r="r" b="b"/>
            <a:pathLst>
              <a:path w="3224443" h="4704095">
                <a:moveTo>
                  <a:pt x="0" y="0"/>
                </a:moveTo>
                <a:lnTo>
                  <a:pt x="3224443" y="0"/>
                </a:lnTo>
                <a:lnTo>
                  <a:pt x="3224443" y="4704095"/>
                </a:lnTo>
                <a:lnTo>
                  <a:pt x="0" y="47040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7531778" y="4554205"/>
            <a:ext cx="3224443" cy="4704095"/>
          </a:xfrm>
          <a:custGeom>
            <a:avLst/>
            <a:gdLst/>
            <a:ahLst/>
            <a:cxnLst/>
            <a:rect l="l" t="t" r="r" b="b"/>
            <a:pathLst>
              <a:path w="3224443" h="4704095">
                <a:moveTo>
                  <a:pt x="0" y="0"/>
                </a:moveTo>
                <a:lnTo>
                  <a:pt x="3224444" y="0"/>
                </a:lnTo>
                <a:lnTo>
                  <a:pt x="3224444" y="4704095"/>
                </a:lnTo>
                <a:lnTo>
                  <a:pt x="0" y="47040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10848666" y="4554205"/>
            <a:ext cx="3224443" cy="4704095"/>
          </a:xfrm>
          <a:custGeom>
            <a:avLst/>
            <a:gdLst/>
            <a:ahLst/>
            <a:cxnLst/>
            <a:rect l="l" t="t" r="r" b="b"/>
            <a:pathLst>
              <a:path w="3224443" h="4704095">
                <a:moveTo>
                  <a:pt x="0" y="0"/>
                </a:moveTo>
                <a:lnTo>
                  <a:pt x="3224443" y="0"/>
                </a:lnTo>
                <a:lnTo>
                  <a:pt x="3224443" y="4704095"/>
                </a:lnTo>
                <a:lnTo>
                  <a:pt x="0" y="47040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4165553" y="4554205"/>
            <a:ext cx="3224443" cy="4704095"/>
          </a:xfrm>
          <a:custGeom>
            <a:avLst/>
            <a:gdLst/>
            <a:ahLst/>
            <a:cxnLst/>
            <a:rect l="l" t="t" r="r" b="b"/>
            <a:pathLst>
              <a:path w="3224443" h="4704095">
                <a:moveTo>
                  <a:pt x="0" y="0"/>
                </a:moveTo>
                <a:lnTo>
                  <a:pt x="3224443" y="0"/>
                </a:lnTo>
                <a:lnTo>
                  <a:pt x="3224443" y="4704095"/>
                </a:lnTo>
                <a:lnTo>
                  <a:pt x="0" y="47040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5094009" y="7689376"/>
            <a:ext cx="1466208" cy="1466208"/>
          </a:xfrm>
          <a:custGeom>
            <a:avLst/>
            <a:gdLst/>
            <a:ahLst/>
            <a:cxnLst/>
            <a:rect l="l" t="t" r="r" b="b"/>
            <a:pathLst>
              <a:path w="1466208" h="1466208">
                <a:moveTo>
                  <a:pt x="0" y="0"/>
                </a:moveTo>
                <a:lnTo>
                  <a:pt x="1466208" y="0"/>
                </a:lnTo>
                <a:lnTo>
                  <a:pt x="1466208" y="1466208"/>
                </a:lnTo>
                <a:lnTo>
                  <a:pt x="0" y="1466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15140137" y="7689376"/>
            <a:ext cx="1466208" cy="1466208"/>
          </a:xfrm>
          <a:custGeom>
            <a:avLst/>
            <a:gdLst/>
            <a:ahLst/>
            <a:cxnLst/>
            <a:rect l="l" t="t" r="r" b="b"/>
            <a:pathLst>
              <a:path w="1466208" h="1466208">
                <a:moveTo>
                  <a:pt x="0" y="0"/>
                </a:moveTo>
                <a:lnTo>
                  <a:pt x="1466208" y="0"/>
                </a:lnTo>
                <a:lnTo>
                  <a:pt x="1466208" y="1466208"/>
                </a:lnTo>
                <a:lnTo>
                  <a:pt x="0" y="14662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>
            <a:off x="1865514" y="7333283"/>
            <a:ext cx="1585070" cy="1915492"/>
          </a:xfrm>
          <a:custGeom>
            <a:avLst/>
            <a:gdLst/>
            <a:ahLst/>
            <a:cxnLst/>
            <a:rect l="l" t="t" r="r" b="b"/>
            <a:pathLst>
              <a:path w="1585070" h="1915492">
                <a:moveTo>
                  <a:pt x="0" y="0"/>
                </a:moveTo>
                <a:lnTo>
                  <a:pt x="1585070" y="0"/>
                </a:lnTo>
                <a:lnTo>
                  <a:pt x="1585070" y="1915492"/>
                </a:lnTo>
                <a:lnTo>
                  <a:pt x="0" y="19154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>
            <a:off x="8225552" y="6881976"/>
            <a:ext cx="1727763" cy="2366799"/>
          </a:xfrm>
          <a:custGeom>
            <a:avLst/>
            <a:gdLst/>
            <a:ahLst/>
            <a:cxnLst/>
            <a:rect l="l" t="t" r="r" b="b"/>
            <a:pathLst>
              <a:path w="1727763" h="2366799">
                <a:moveTo>
                  <a:pt x="0" y="0"/>
                </a:moveTo>
                <a:lnTo>
                  <a:pt x="1727764" y="0"/>
                </a:lnTo>
                <a:lnTo>
                  <a:pt x="1727764" y="2366799"/>
                </a:lnTo>
                <a:lnTo>
                  <a:pt x="0" y="23667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/>
          <p:cNvSpPr/>
          <p:nvPr/>
        </p:nvSpPr>
        <p:spPr>
          <a:xfrm>
            <a:off x="12008298" y="7730808"/>
            <a:ext cx="1124482" cy="1415251"/>
          </a:xfrm>
          <a:custGeom>
            <a:avLst/>
            <a:gdLst/>
            <a:ahLst/>
            <a:cxnLst/>
            <a:rect l="l" t="t" r="r" b="b"/>
            <a:pathLst>
              <a:path w="1124482" h="1415251">
                <a:moveTo>
                  <a:pt x="0" y="0"/>
                </a:moveTo>
                <a:lnTo>
                  <a:pt x="1124482" y="0"/>
                </a:lnTo>
                <a:lnTo>
                  <a:pt x="1124482" y="1415251"/>
                </a:lnTo>
                <a:lnTo>
                  <a:pt x="0" y="14152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TextBox 13"/>
          <p:cNvSpPr txBox="1"/>
          <p:nvPr/>
        </p:nvSpPr>
        <p:spPr>
          <a:xfrm>
            <a:off x="838200" y="1220876"/>
            <a:ext cx="16491991" cy="228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59"/>
              </a:lnSpc>
              <a:spcBef>
                <a:spcPct val="0"/>
              </a:spcBef>
            </a:pPr>
            <a:r>
              <a:rPr lang="en-US" sz="9030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JOS KOHTAAT HUONOA KÄYTÖSTÄ TAI HÄMMENTÄVÄÄ SISÄLTÖÄ DIGIMAAILMASSA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2124" y="5517515"/>
            <a:ext cx="255850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Kerro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aikuiselle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netissä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kohtaamistasi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ikävyyksistä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547863" y="5524500"/>
            <a:ext cx="288866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Estä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epämiellyttävät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nettituttavuudet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 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867959" y="5517515"/>
            <a:ext cx="25585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vastaa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ikäviin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viesteihin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593991" y="5517515"/>
            <a:ext cx="25585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Kerro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aina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aikuiselle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jos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et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tiedä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miten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toimia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184847" y="5530056"/>
            <a:ext cx="2558500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Harjoittele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kuvakaappauksen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ottamista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älylaitteella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jos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käytät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sellaista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marL="0" lvl="0" indent="0" algn="l">
              <a:lnSpc>
                <a:spcPts val="32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5400000">
            <a:off x="3636826" y="-1964352"/>
            <a:ext cx="10287000" cy="14215704"/>
          </a:xfrm>
          <a:custGeom>
            <a:avLst/>
            <a:gdLst/>
            <a:ahLst/>
            <a:cxnLst/>
            <a:rect l="l" t="t" r="r" b="b"/>
            <a:pathLst>
              <a:path w="10287000" h="14215704">
                <a:moveTo>
                  <a:pt x="0" y="0"/>
                </a:moveTo>
                <a:lnTo>
                  <a:pt x="10287000" y="0"/>
                </a:lnTo>
                <a:lnTo>
                  <a:pt x="10287000" y="14215704"/>
                </a:lnTo>
                <a:lnTo>
                  <a:pt x="0" y="142157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3013053" y="5968298"/>
            <a:ext cx="3220089" cy="3290002"/>
          </a:xfrm>
          <a:custGeom>
            <a:avLst/>
            <a:gdLst/>
            <a:ahLst/>
            <a:cxnLst/>
            <a:rect l="l" t="t" r="r" b="b"/>
            <a:pathLst>
              <a:path w="3220089" h="3290002">
                <a:moveTo>
                  <a:pt x="0" y="0"/>
                </a:moveTo>
                <a:lnTo>
                  <a:pt x="3220089" y="0"/>
                </a:lnTo>
                <a:lnTo>
                  <a:pt x="3220089" y="3290002"/>
                </a:lnTo>
                <a:lnTo>
                  <a:pt x="0" y="329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4122868" y="2065667"/>
            <a:ext cx="9646748" cy="3314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834"/>
              </a:lnSpc>
              <a:spcBef>
                <a:spcPct val="0"/>
              </a:spcBef>
            </a:pPr>
            <a:r>
              <a:rPr lang="en-US" sz="11883" u="sng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  <a:hlinkClick r:id="rId5" tooltip="https://www.youtube.com/watch?v=vOomP9JRlcM"/>
              </a:rPr>
              <a:t>VIDEO DIGITURVATAIDOISTA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43997" y="7564089"/>
            <a:ext cx="4800005" cy="84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endParaRPr sz="3600" dirty="0">
              <a:latin typeface="Gill Sans MT Condensed" panose="020B0506020104020203" pitchFamily="34" charset="0"/>
            </a:endParaRPr>
          </a:p>
          <a:p>
            <a:pPr algn="ctr">
              <a:lnSpc>
                <a:spcPts val="322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lähde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: www.turvataitokasvatus.fi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0C959-D4F6-E0AA-ECCC-F822E579B1AB}"/>
              </a:ext>
            </a:extLst>
          </p:cNvPr>
          <p:cNvSpPr txBox="1"/>
          <p:nvPr/>
        </p:nvSpPr>
        <p:spPr>
          <a:xfrm>
            <a:off x="6598920" y="8724900"/>
            <a:ext cx="55778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https://www.youtube.com/watch?v=vOomP9JRlcM</a:t>
            </a:r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631413" y="-528448"/>
            <a:ext cx="3789050" cy="5236125"/>
          </a:xfrm>
          <a:custGeom>
            <a:avLst/>
            <a:gdLst/>
            <a:ahLst/>
            <a:cxnLst/>
            <a:rect l="l" t="t" r="r" b="b"/>
            <a:pathLst>
              <a:path w="3789050" h="5236125">
                <a:moveTo>
                  <a:pt x="0" y="0"/>
                </a:moveTo>
                <a:lnTo>
                  <a:pt x="3789050" y="0"/>
                </a:lnTo>
                <a:lnTo>
                  <a:pt x="3789050" y="5236125"/>
                </a:lnTo>
                <a:lnTo>
                  <a:pt x="0" y="52361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6716603" y="4163714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2"/>
                </a:lnTo>
                <a:lnTo>
                  <a:pt x="0" y="1959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090284" y="4300310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6716603" y="6698031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2"/>
                </a:lnTo>
                <a:lnTo>
                  <a:pt x="0" y="1959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1023899" y="6669456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2"/>
                </a:lnTo>
                <a:lnTo>
                  <a:pt x="0" y="1959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1259091" y="1665670"/>
            <a:ext cx="6881389" cy="8621330"/>
          </a:xfrm>
          <a:custGeom>
            <a:avLst/>
            <a:gdLst/>
            <a:ahLst/>
            <a:cxnLst/>
            <a:rect l="l" t="t" r="r" b="b"/>
            <a:pathLst>
              <a:path w="6881389" h="8621330">
                <a:moveTo>
                  <a:pt x="0" y="0"/>
                </a:moveTo>
                <a:lnTo>
                  <a:pt x="6881389" y="0"/>
                </a:lnTo>
                <a:lnTo>
                  <a:pt x="6881389" y="8621330"/>
                </a:lnTo>
                <a:lnTo>
                  <a:pt x="0" y="862133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4429184" y="1625296"/>
            <a:ext cx="4193507" cy="101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98"/>
              </a:lnSpc>
              <a:spcBef>
                <a:spcPct val="0"/>
              </a:spcBef>
            </a:pPr>
            <a:r>
              <a:rPr lang="en-US" sz="722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KERRATAAN!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28909" y="4914970"/>
            <a:ext cx="4230182" cy="725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Miten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voit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pitää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huolta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omista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rajoista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digimaailmassa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76715" y="5017538"/>
            <a:ext cx="4481933" cy="725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Mitä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voit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tehdä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jos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vastaan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tulee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jotain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pelottavaa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hämmentävää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03034" y="7415259"/>
            <a:ext cx="4481933" cy="1084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Kenelle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voit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kertoa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jos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kohtaat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digimaailmassa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jotain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epäilyttävää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uhkaavaa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0330" y="7405866"/>
            <a:ext cx="4481933" cy="725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Miten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toisia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tulee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kohdella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digimaailmassa</a:t>
            </a:r>
            <a:r>
              <a:rPr lang="en-US" sz="2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5400000">
            <a:off x="4854017" y="-1253567"/>
            <a:ext cx="9258300" cy="12794133"/>
          </a:xfrm>
          <a:custGeom>
            <a:avLst/>
            <a:gdLst/>
            <a:ahLst/>
            <a:cxnLst/>
            <a:rect l="l" t="t" r="r" b="b"/>
            <a:pathLst>
              <a:path w="9258300" h="12794133">
                <a:moveTo>
                  <a:pt x="0" y="0"/>
                </a:moveTo>
                <a:lnTo>
                  <a:pt x="9258300" y="0"/>
                </a:lnTo>
                <a:lnTo>
                  <a:pt x="9258300" y="12794134"/>
                </a:lnTo>
                <a:lnTo>
                  <a:pt x="0" y="127941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75326" y="5143500"/>
            <a:ext cx="4361069" cy="35760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50364" y="2719526"/>
            <a:ext cx="7135853" cy="253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MUTTA ENSIN PELATAAN!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200150" y="2750274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2192299" y="2750274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200150" y="4935461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12192299" y="4935461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200150" y="7120648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12192299" y="7120648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 rot="-2541555" flipV="1">
            <a:off x="10483427" y="3883397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2"/>
                </a:moveTo>
                <a:lnTo>
                  <a:pt x="1434503" y="394702"/>
                </a:lnTo>
                <a:lnTo>
                  <a:pt x="1434503" y="0"/>
                </a:lnTo>
                <a:lnTo>
                  <a:pt x="0" y="0"/>
                </a:lnTo>
                <a:lnTo>
                  <a:pt x="0" y="3947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 rot="8100000" flipV="1">
            <a:off x="6319153" y="7376272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3"/>
                </a:moveTo>
                <a:lnTo>
                  <a:pt x="1434503" y="394703"/>
                </a:lnTo>
                <a:lnTo>
                  <a:pt x="1434503" y="0"/>
                </a:lnTo>
                <a:lnTo>
                  <a:pt x="0" y="0"/>
                </a:lnTo>
                <a:lnTo>
                  <a:pt x="0" y="39470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 rot="1544684" flipV="1">
            <a:off x="10285749" y="7340908"/>
            <a:ext cx="1579205" cy="434517"/>
          </a:xfrm>
          <a:custGeom>
            <a:avLst/>
            <a:gdLst/>
            <a:ahLst/>
            <a:cxnLst/>
            <a:rect l="l" t="t" r="r" b="b"/>
            <a:pathLst>
              <a:path w="1579205" h="434517">
                <a:moveTo>
                  <a:pt x="0" y="434517"/>
                </a:moveTo>
                <a:lnTo>
                  <a:pt x="1579204" y="434517"/>
                </a:lnTo>
                <a:lnTo>
                  <a:pt x="1579204" y="0"/>
                </a:lnTo>
                <a:lnTo>
                  <a:pt x="0" y="0"/>
                </a:lnTo>
                <a:lnTo>
                  <a:pt x="0" y="43451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/>
          <p:cNvSpPr/>
          <p:nvPr/>
        </p:nvSpPr>
        <p:spPr>
          <a:xfrm rot="-9680185" flipV="1">
            <a:off x="6372129" y="3773059"/>
            <a:ext cx="1579205" cy="434517"/>
          </a:xfrm>
          <a:custGeom>
            <a:avLst/>
            <a:gdLst/>
            <a:ahLst/>
            <a:cxnLst/>
            <a:rect l="l" t="t" r="r" b="b"/>
            <a:pathLst>
              <a:path w="1579205" h="434517">
                <a:moveTo>
                  <a:pt x="0" y="434518"/>
                </a:moveTo>
                <a:lnTo>
                  <a:pt x="1579205" y="434518"/>
                </a:lnTo>
                <a:lnTo>
                  <a:pt x="1579205" y="0"/>
                </a:lnTo>
                <a:lnTo>
                  <a:pt x="0" y="0"/>
                </a:lnTo>
                <a:lnTo>
                  <a:pt x="0" y="43451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Freeform 13"/>
          <p:cNvSpPr/>
          <p:nvPr/>
        </p:nvSpPr>
        <p:spPr>
          <a:xfrm rot="-689002" flipV="1">
            <a:off x="10483427" y="5717895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3"/>
                </a:moveTo>
                <a:lnTo>
                  <a:pt x="1434503" y="394703"/>
                </a:lnTo>
                <a:lnTo>
                  <a:pt x="1434503" y="0"/>
                </a:lnTo>
                <a:lnTo>
                  <a:pt x="0" y="0"/>
                </a:lnTo>
                <a:lnTo>
                  <a:pt x="0" y="39470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4" name="Freeform 14"/>
          <p:cNvSpPr/>
          <p:nvPr/>
        </p:nvSpPr>
        <p:spPr>
          <a:xfrm rot="10110997" flipV="1">
            <a:off x="6319153" y="5633210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2"/>
                </a:moveTo>
                <a:lnTo>
                  <a:pt x="1434503" y="394702"/>
                </a:lnTo>
                <a:lnTo>
                  <a:pt x="1434503" y="0"/>
                </a:lnTo>
                <a:lnTo>
                  <a:pt x="0" y="0"/>
                </a:lnTo>
                <a:lnTo>
                  <a:pt x="0" y="3947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5" name="Freeform 15"/>
          <p:cNvSpPr/>
          <p:nvPr/>
        </p:nvSpPr>
        <p:spPr>
          <a:xfrm>
            <a:off x="7939969" y="4448833"/>
            <a:ext cx="2524373" cy="3321544"/>
          </a:xfrm>
          <a:custGeom>
            <a:avLst/>
            <a:gdLst/>
            <a:ahLst/>
            <a:cxnLst/>
            <a:rect l="l" t="t" r="r" b="b"/>
            <a:pathLst>
              <a:path w="2524373" h="3321544">
                <a:moveTo>
                  <a:pt x="0" y="0"/>
                </a:moveTo>
                <a:lnTo>
                  <a:pt x="2524373" y="0"/>
                </a:lnTo>
                <a:lnTo>
                  <a:pt x="2524373" y="3321544"/>
                </a:lnTo>
                <a:lnTo>
                  <a:pt x="0" y="33215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6" name="TextBox 16"/>
          <p:cNvSpPr txBox="1"/>
          <p:nvPr/>
        </p:nvSpPr>
        <p:spPr>
          <a:xfrm>
            <a:off x="6705653" y="2027473"/>
            <a:ext cx="5237209" cy="619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9"/>
              </a:lnSpc>
            </a:pPr>
            <a:r>
              <a:rPr lang="en-US" sz="5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entä</a:t>
            </a:r>
            <a:r>
              <a:rPr lang="en-US" sz="5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digiturvataidot</a:t>
            </a:r>
            <a:r>
              <a:rPr lang="en-US" sz="5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45083" y="740836"/>
            <a:ext cx="7197834" cy="934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84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MITÄ OVAT TURVATAIDOT?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7265" y="3745504"/>
            <a:ext cx="4680565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sanoa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“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63753" y="3725439"/>
            <a:ext cx="3911887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sanoa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“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4380" y="5926104"/>
            <a:ext cx="4506335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lähteä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pois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663753" y="5940695"/>
            <a:ext cx="3911887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lähteä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pois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7907" y="8041910"/>
            <a:ext cx="4199279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kertoa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aikuiselle</a:t>
            </a: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663753" y="8051435"/>
            <a:ext cx="3911887" cy="41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kertoa</a:t>
            </a: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aikuiselle</a:t>
            </a: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451787" y="1756899"/>
            <a:ext cx="4351520" cy="95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4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TURVATAIDOT, </a:t>
            </a:r>
            <a:r>
              <a:rPr lang="en-US" sz="4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esimerkkejä</a:t>
            </a:r>
            <a:endParaRPr lang="en-US" sz="48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450095" y="1756899"/>
            <a:ext cx="4596998" cy="951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480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DIGITURVATAIDOT, esimerkkejä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17666C37-47F5-FDA1-220C-A735B1A78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258921" y="1960795"/>
            <a:ext cx="15770158" cy="6365409"/>
          </a:xfrm>
          <a:custGeom>
            <a:avLst/>
            <a:gdLst/>
            <a:ahLst/>
            <a:cxnLst/>
            <a:rect l="l" t="t" r="r" b="b"/>
            <a:pathLst>
              <a:path w="15770158" h="6365409">
                <a:moveTo>
                  <a:pt x="0" y="0"/>
                </a:moveTo>
                <a:lnTo>
                  <a:pt x="15770158" y="0"/>
                </a:lnTo>
                <a:lnTo>
                  <a:pt x="15770158" y="6365410"/>
                </a:lnTo>
                <a:lnTo>
                  <a:pt x="0" y="63654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5022637" y="4666415"/>
            <a:ext cx="3265363" cy="3940107"/>
          </a:xfrm>
          <a:custGeom>
            <a:avLst/>
            <a:gdLst/>
            <a:ahLst/>
            <a:cxnLst/>
            <a:rect l="l" t="t" r="r" b="b"/>
            <a:pathLst>
              <a:path w="3265363" h="3940107">
                <a:moveTo>
                  <a:pt x="0" y="0"/>
                </a:moveTo>
                <a:lnTo>
                  <a:pt x="3265363" y="0"/>
                </a:lnTo>
                <a:lnTo>
                  <a:pt x="3265363" y="3940107"/>
                </a:lnTo>
                <a:lnTo>
                  <a:pt x="0" y="3940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388047" y="664146"/>
            <a:ext cx="17511906" cy="871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99"/>
              </a:lnSpc>
              <a:spcBef>
                <a:spcPct val="0"/>
              </a:spcBef>
            </a:pPr>
            <a:r>
              <a:rPr lang="en-US" sz="67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TURVATAIDOT ON TÄRKEITÄ SEKÄ LIVENÄ ETTÄ DIGIMAAILMASSA!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02939" y="4267991"/>
            <a:ext cx="11219698" cy="175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9"/>
              </a:lnSpc>
            </a:pP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Turvataidot</a:t>
            </a: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vahvistuvat</a:t>
            </a: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harjoittelemalla</a:t>
            </a:r>
            <a:endParaRPr lang="en-US" sz="7200" dirty="0">
              <a:solidFill>
                <a:srgbClr val="000000"/>
              </a:solidFill>
              <a:latin typeface="Gill Sans MT Condensed" panose="020B0506020104020203" pitchFamily="34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6669"/>
              </a:lnSpc>
            </a:pP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ja ne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auttavat</a:t>
            </a: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sinua</a:t>
            </a: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suojelemaan</a:t>
            </a:r>
            <a:r>
              <a:rPr lang="en-US" sz="7200" dirty="0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Open Sans"/>
                <a:cs typeface="Open Sans"/>
                <a:sym typeface="Open Sans"/>
              </a:rPr>
              <a:t>itseäsi</a:t>
            </a:r>
            <a:endParaRPr lang="en-US" sz="7200" dirty="0">
              <a:solidFill>
                <a:srgbClr val="000000"/>
              </a:solidFill>
              <a:latin typeface="Gill Sans MT Condensed" panose="020B0506020104020203" pitchFamily="34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200150" y="2750274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2192299" y="2750274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200150" y="4935461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12192299" y="4935461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200150" y="7120648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12192299" y="7120648"/>
            <a:ext cx="4854794" cy="1959571"/>
          </a:xfrm>
          <a:custGeom>
            <a:avLst/>
            <a:gdLst/>
            <a:ahLst/>
            <a:cxnLst/>
            <a:rect l="l" t="t" r="r" b="b"/>
            <a:pathLst>
              <a:path w="4854794" h="1959571">
                <a:moveTo>
                  <a:pt x="0" y="0"/>
                </a:moveTo>
                <a:lnTo>
                  <a:pt x="4854794" y="0"/>
                </a:lnTo>
                <a:lnTo>
                  <a:pt x="4854794" y="1959571"/>
                </a:lnTo>
                <a:lnTo>
                  <a:pt x="0" y="1959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 rot="-2541555" flipV="1">
            <a:off x="10483427" y="3883397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2"/>
                </a:moveTo>
                <a:lnTo>
                  <a:pt x="1434503" y="394702"/>
                </a:lnTo>
                <a:lnTo>
                  <a:pt x="1434503" y="0"/>
                </a:lnTo>
                <a:lnTo>
                  <a:pt x="0" y="0"/>
                </a:lnTo>
                <a:lnTo>
                  <a:pt x="0" y="3947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 rot="8100000" flipV="1">
            <a:off x="6319153" y="7376272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3"/>
                </a:moveTo>
                <a:lnTo>
                  <a:pt x="1434503" y="394703"/>
                </a:lnTo>
                <a:lnTo>
                  <a:pt x="1434503" y="0"/>
                </a:lnTo>
                <a:lnTo>
                  <a:pt x="0" y="0"/>
                </a:lnTo>
                <a:lnTo>
                  <a:pt x="0" y="39470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 rot="1544684" flipV="1">
            <a:off x="10285749" y="7340908"/>
            <a:ext cx="1579205" cy="434517"/>
          </a:xfrm>
          <a:custGeom>
            <a:avLst/>
            <a:gdLst/>
            <a:ahLst/>
            <a:cxnLst/>
            <a:rect l="l" t="t" r="r" b="b"/>
            <a:pathLst>
              <a:path w="1579205" h="434517">
                <a:moveTo>
                  <a:pt x="0" y="434517"/>
                </a:moveTo>
                <a:lnTo>
                  <a:pt x="1579204" y="434517"/>
                </a:lnTo>
                <a:lnTo>
                  <a:pt x="1579204" y="0"/>
                </a:lnTo>
                <a:lnTo>
                  <a:pt x="0" y="0"/>
                </a:lnTo>
                <a:lnTo>
                  <a:pt x="0" y="434517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/>
          <p:cNvSpPr/>
          <p:nvPr/>
        </p:nvSpPr>
        <p:spPr>
          <a:xfrm rot="-9680185" flipV="1">
            <a:off x="6372129" y="3773059"/>
            <a:ext cx="1579205" cy="434517"/>
          </a:xfrm>
          <a:custGeom>
            <a:avLst/>
            <a:gdLst/>
            <a:ahLst/>
            <a:cxnLst/>
            <a:rect l="l" t="t" r="r" b="b"/>
            <a:pathLst>
              <a:path w="1579205" h="434517">
                <a:moveTo>
                  <a:pt x="0" y="434518"/>
                </a:moveTo>
                <a:lnTo>
                  <a:pt x="1579205" y="434518"/>
                </a:lnTo>
                <a:lnTo>
                  <a:pt x="1579205" y="0"/>
                </a:lnTo>
                <a:lnTo>
                  <a:pt x="0" y="0"/>
                </a:lnTo>
                <a:lnTo>
                  <a:pt x="0" y="434518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Freeform 13"/>
          <p:cNvSpPr/>
          <p:nvPr/>
        </p:nvSpPr>
        <p:spPr>
          <a:xfrm rot="-689002" flipV="1">
            <a:off x="10483427" y="5717895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3"/>
                </a:moveTo>
                <a:lnTo>
                  <a:pt x="1434503" y="394703"/>
                </a:lnTo>
                <a:lnTo>
                  <a:pt x="1434503" y="0"/>
                </a:lnTo>
                <a:lnTo>
                  <a:pt x="0" y="0"/>
                </a:lnTo>
                <a:lnTo>
                  <a:pt x="0" y="39470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4" name="Freeform 14"/>
          <p:cNvSpPr/>
          <p:nvPr/>
        </p:nvSpPr>
        <p:spPr>
          <a:xfrm rot="10110997" flipV="1">
            <a:off x="6319153" y="5633210"/>
            <a:ext cx="1434503" cy="394703"/>
          </a:xfrm>
          <a:custGeom>
            <a:avLst/>
            <a:gdLst/>
            <a:ahLst/>
            <a:cxnLst/>
            <a:rect l="l" t="t" r="r" b="b"/>
            <a:pathLst>
              <a:path w="1434503" h="394703">
                <a:moveTo>
                  <a:pt x="0" y="394702"/>
                </a:moveTo>
                <a:lnTo>
                  <a:pt x="1434503" y="394702"/>
                </a:lnTo>
                <a:lnTo>
                  <a:pt x="1434503" y="0"/>
                </a:lnTo>
                <a:lnTo>
                  <a:pt x="0" y="0"/>
                </a:lnTo>
                <a:lnTo>
                  <a:pt x="0" y="39470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5" name="Freeform 15"/>
          <p:cNvSpPr/>
          <p:nvPr/>
        </p:nvSpPr>
        <p:spPr>
          <a:xfrm>
            <a:off x="8111962" y="4709845"/>
            <a:ext cx="2491170" cy="3332668"/>
          </a:xfrm>
          <a:custGeom>
            <a:avLst/>
            <a:gdLst/>
            <a:ahLst/>
            <a:cxnLst/>
            <a:rect l="l" t="t" r="r" b="b"/>
            <a:pathLst>
              <a:path w="2491170" h="3332668">
                <a:moveTo>
                  <a:pt x="0" y="0"/>
                </a:moveTo>
                <a:lnTo>
                  <a:pt x="2491170" y="0"/>
                </a:lnTo>
                <a:lnTo>
                  <a:pt x="2491170" y="3332669"/>
                </a:lnTo>
                <a:lnTo>
                  <a:pt x="0" y="33326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6" name="TextBox 16"/>
          <p:cNvSpPr txBox="1"/>
          <p:nvPr/>
        </p:nvSpPr>
        <p:spPr>
          <a:xfrm>
            <a:off x="4968562" y="736962"/>
            <a:ext cx="8711390" cy="934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84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DIGIHYVINVOINTI, MITÄ SE ON?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7265" y="3673576"/>
            <a:ext cx="4680565" cy="40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</a:pP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En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käytä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älylaitteita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liikaa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663753" y="3363489"/>
            <a:ext cx="3911887" cy="1146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Käytän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vain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sovelluksia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jotka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on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minun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ikäiselleni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tarkoitettu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74380" y="5883376"/>
            <a:ext cx="4506335" cy="403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Älylaitteet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eivät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häiritse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untani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663753" y="5759720"/>
            <a:ext cx="3911887" cy="77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Saan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apua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jos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kohtaan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jotain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ikävää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netissä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27907" y="7797480"/>
            <a:ext cx="4199279" cy="77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5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Minulla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on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muutakin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kivaa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tekemistä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kuin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olla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älylaitteella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96800" y="7678357"/>
            <a:ext cx="4252647" cy="1146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6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Aikuiset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auttavat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harjoittelemaan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digimaailmassa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toimimista</a:t>
            </a: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08591" y="1634580"/>
            <a:ext cx="538370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4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Se on </a:t>
            </a:r>
            <a:r>
              <a:rPr lang="en-US" sz="4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esimerkiksi</a:t>
            </a:r>
            <a:r>
              <a:rPr lang="en-US" sz="4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tätä</a:t>
            </a:r>
            <a:r>
              <a:rPr lang="en-US" sz="48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1261512" y="3397395"/>
            <a:ext cx="15314128" cy="6181339"/>
          </a:xfrm>
          <a:custGeom>
            <a:avLst/>
            <a:gdLst/>
            <a:ahLst/>
            <a:cxnLst/>
            <a:rect l="l" t="t" r="r" b="b"/>
            <a:pathLst>
              <a:path w="15314128" h="6181339">
                <a:moveTo>
                  <a:pt x="0" y="0"/>
                </a:moveTo>
                <a:lnTo>
                  <a:pt x="15314128" y="0"/>
                </a:lnTo>
                <a:lnTo>
                  <a:pt x="15314128" y="6181339"/>
                </a:lnTo>
                <a:lnTo>
                  <a:pt x="0" y="61813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12446114" y="4698904"/>
            <a:ext cx="3778590" cy="3769144"/>
          </a:xfrm>
          <a:custGeom>
            <a:avLst/>
            <a:gdLst/>
            <a:ahLst/>
            <a:cxnLst/>
            <a:rect l="l" t="t" r="r" b="b"/>
            <a:pathLst>
              <a:path w="3778590" h="3769144">
                <a:moveTo>
                  <a:pt x="0" y="0"/>
                </a:moveTo>
                <a:lnTo>
                  <a:pt x="3778590" y="0"/>
                </a:lnTo>
                <a:lnTo>
                  <a:pt x="3778590" y="3769144"/>
                </a:lnTo>
                <a:lnTo>
                  <a:pt x="0" y="37691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1770761" y="757647"/>
            <a:ext cx="4761377" cy="2374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11"/>
              </a:lnSpc>
              <a:spcBef>
                <a:spcPct val="0"/>
              </a:spcBef>
            </a:pPr>
            <a:r>
              <a:rPr lang="en-US" sz="6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ÄLYLAITTEIDEN KÄYTÖN SUOSITUKSET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23666" y="4755515"/>
            <a:ext cx="10415934" cy="4600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60"/>
              </a:lnSpc>
            </a:pP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</a:p>
          <a:p>
            <a:pPr algn="just">
              <a:lnSpc>
                <a:spcPts val="2860"/>
              </a:lnSpc>
            </a:pP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•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Ruutuaikaa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enintään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tunti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päivässä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lyhyissä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jaksoissa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>
              <a:lnSpc>
                <a:spcPts val="2860"/>
              </a:lnSpc>
            </a:pP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• 3.-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luokkalainen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tarvitse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omaa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älylaitetta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•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Harvoin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vähän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enemmän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esimerkiksi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perheen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leffailta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pelihetki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kaverien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kanssa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>
              <a:lnSpc>
                <a:spcPts val="2860"/>
              </a:lnSpc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just">
              <a:lnSpc>
                <a:spcPts val="2860"/>
              </a:lnSpc>
            </a:pP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• Alle 13-vuotiaille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ollenkaan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somea</a:t>
            </a:r>
            <a:r>
              <a:rPr lang="en-US" sz="32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  <a:p>
            <a:pPr marL="0" lvl="0" indent="0" algn="just">
              <a:lnSpc>
                <a:spcPts val="2860"/>
              </a:lnSpc>
              <a:spcBef>
                <a:spcPct val="0"/>
              </a:spcBef>
            </a:pPr>
            <a:endParaRPr lang="en-US" sz="32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81104" y="1437432"/>
            <a:ext cx="10736135" cy="1396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310"/>
              </a:lnSpc>
            </a:pPr>
            <a:r>
              <a:rPr lang="en-US" sz="6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Paljonko</a:t>
            </a:r>
            <a:r>
              <a:rPr lang="en-US" sz="6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3.-luokkalainen </a:t>
            </a:r>
            <a:r>
              <a:rPr lang="en-US" sz="6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</a:t>
            </a:r>
            <a:r>
              <a:rPr lang="en-US" sz="6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käyttää</a:t>
            </a:r>
            <a:r>
              <a:rPr lang="en-US" sz="6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älylaitteita</a:t>
            </a:r>
            <a:r>
              <a:rPr lang="en-US" sz="6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päivässä</a:t>
            </a:r>
            <a:r>
              <a:rPr lang="en-US" sz="6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30292" y="8715279"/>
            <a:ext cx="4645348" cy="77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Aikuisten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tehtävä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on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auttaa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sinua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käyttämään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älylaitteita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sopivasti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 ja </a:t>
            </a:r>
            <a:r>
              <a:rPr lang="en-US" sz="22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turvallisesti</a:t>
            </a:r>
            <a:r>
              <a:rPr lang="en-US" sz="2200" dirty="0">
                <a:solidFill>
                  <a:srgbClr val="000000"/>
                </a:solidFill>
                <a:latin typeface="Gill Sans MT Condensed" panose="020B0506020104020203" pitchFamily="34" charset="0"/>
                <a:ea typeface="Handy Casual"/>
                <a:cs typeface="Handy Casual"/>
                <a:sym typeface="Handy Casu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219930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7" y="0"/>
                </a:lnTo>
                <a:lnTo>
                  <a:pt x="4555427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688533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6" y="0"/>
                </a:lnTo>
                <a:lnTo>
                  <a:pt x="4555426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12789541" y="2778258"/>
            <a:ext cx="3483384" cy="4114800"/>
          </a:xfrm>
          <a:custGeom>
            <a:avLst/>
            <a:gdLst/>
            <a:ahLst/>
            <a:cxnLst/>
            <a:rect l="l" t="t" r="r" b="b"/>
            <a:pathLst>
              <a:path w="3483384" h="4114800">
                <a:moveTo>
                  <a:pt x="0" y="0"/>
                </a:moveTo>
                <a:lnTo>
                  <a:pt x="3483384" y="0"/>
                </a:lnTo>
                <a:lnTo>
                  <a:pt x="3483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14673327" y="6893058"/>
            <a:ext cx="2357755" cy="2357755"/>
          </a:xfrm>
          <a:custGeom>
            <a:avLst/>
            <a:gdLst/>
            <a:ahLst/>
            <a:cxnLst/>
            <a:rect l="l" t="t" r="r" b="b"/>
            <a:pathLst>
              <a:path w="2357755" h="2357755">
                <a:moveTo>
                  <a:pt x="0" y="0"/>
                </a:moveTo>
                <a:lnTo>
                  <a:pt x="2357755" y="0"/>
                </a:lnTo>
                <a:lnTo>
                  <a:pt x="2357755" y="2357755"/>
                </a:lnTo>
                <a:lnTo>
                  <a:pt x="0" y="235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2702760" y="847312"/>
            <a:ext cx="13149444" cy="122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0"/>
              </a:lnSpc>
              <a:spcBef>
                <a:spcPct val="0"/>
              </a:spcBef>
            </a:pPr>
            <a:r>
              <a:rPr lang="en-US" sz="92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ÄLYLAITTEET JA DIGIMAAILMA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65941" y="3791585"/>
            <a:ext cx="361459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Viestitteletkö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jonkun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kanssa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digimaailmassa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 </a:t>
            </a:r>
          </a:p>
          <a:p>
            <a:pPr algn="l">
              <a:lnSpc>
                <a:spcPts val="4759"/>
              </a:lnSpc>
            </a:pPr>
            <a:endParaRPr lang="en-US" sz="44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4759"/>
              </a:lnSpc>
            </a:pPr>
            <a:endParaRPr lang="en-US" sz="44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Kenen?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71438" y="3715385"/>
            <a:ext cx="3614595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Otatko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älylaitteella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kuvia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		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videoita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endParaRPr lang="en-US" sz="44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571438" y="6826383"/>
            <a:ext cx="361459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Lähetteletkö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kuvia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videoita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toisille</a:t>
            </a:r>
            <a:r>
              <a:rPr lang="en-US" sz="44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219930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7" y="0"/>
                </a:lnTo>
                <a:lnTo>
                  <a:pt x="4555427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/>
          <p:nvPr/>
        </p:nvSpPr>
        <p:spPr>
          <a:xfrm>
            <a:off x="2702760" y="847312"/>
            <a:ext cx="13149444" cy="122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0"/>
              </a:lnSpc>
              <a:spcBef>
                <a:spcPct val="0"/>
              </a:spcBef>
            </a:pPr>
            <a:r>
              <a:rPr lang="en-US" sz="92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TURVALLISESTI DIGIMAAILMASSA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84368" y="3979598"/>
            <a:ext cx="3614595" cy="390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7"/>
              </a:lnSpc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Älä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jaa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yksityisiä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tietoja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ulkopuolisille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Näitä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ovat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esim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puhelinnumero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kotiosoite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käyttäjätunnukset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ja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salasanat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 </a:t>
            </a:r>
          </a:p>
          <a:p>
            <a:pPr algn="l">
              <a:lnSpc>
                <a:spcPts val="3757"/>
              </a:lnSpc>
            </a:pP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>
              <a:lnSpc>
                <a:spcPts val="3757"/>
              </a:lnSpc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88533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6" y="0"/>
                </a:lnTo>
                <a:lnTo>
                  <a:pt x="4555426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7355752" y="3979598"/>
            <a:ext cx="3614595" cy="3900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57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Mieti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aina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kuvia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videoita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toisille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lähettäessäsi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ovatko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ne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sellaisia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että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voisit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ne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näyttää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äidille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mummolle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parhaalle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kaverille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 Jos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niin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niitä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kannata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lähettää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>
            <a:off x="11571366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7" y="0"/>
                </a:lnTo>
                <a:lnTo>
                  <a:pt x="4555427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12046316" y="3979598"/>
            <a:ext cx="3614595" cy="1464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57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Mieti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onko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sinulla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lupa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kuvan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videon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lähettämiseen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muille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46316" y="6334525"/>
            <a:ext cx="3614595" cy="195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57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Kerran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lähetettyä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kuvaa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tai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videota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ei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saa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digimaailmasta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koskaan</a:t>
            </a:r>
            <a:r>
              <a:rPr lang="en-US" sz="36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pois… 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63772" y="656812"/>
            <a:ext cx="1215712" cy="1745800"/>
          </a:xfrm>
          <a:custGeom>
            <a:avLst/>
            <a:gdLst/>
            <a:ahLst/>
            <a:cxnLst/>
            <a:rect l="l" t="t" r="r" b="b"/>
            <a:pathLst>
              <a:path w="1215712" h="1745800">
                <a:moveTo>
                  <a:pt x="0" y="0"/>
                </a:moveTo>
                <a:lnTo>
                  <a:pt x="1215712" y="0"/>
                </a:lnTo>
                <a:lnTo>
                  <a:pt x="1215712" y="1745801"/>
                </a:lnTo>
                <a:lnTo>
                  <a:pt x="0" y="17458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/>
          <p:cNvSpPr/>
          <p:nvPr/>
        </p:nvSpPr>
        <p:spPr>
          <a:xfrm>
            <a:off x="16071279" y="752193"/>
            <a:ext cx="966246" cy="1650420"/>
          </a:xfrm>
          <a:custGeom>
            <a:avLst/>
            <a:gdLst/>
            <a:ahLst/>
            <a:cxnLst/>
            <a:rect l="l" t="t" r="r" b="b"/>
            <a:pathLst>
              <a:path w="966246" h="1650420">
                <a:moveTo>
                  <a:pt x="0" y="0"/>
                </a:moveTo>
                <a:lnTo>
                  <a:pt x="966246" y="0"/>
                </a:lnTo>
                <a:lnTo>
                  <a:pt x="966246" y="1650420"/>
                </a:lnTo>
                <a:lnTo>
                  <a:pt x="0" y="16504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E1375E8-E4F4-DEDA-7313-59166E9CB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lnSpc>
                <a:spcPts val="3640"/>
              </a:lnSpc>
            </a:pPr>
            <a:endParaRPr lang="en-US" dirty="0">
              <a:solidFill>
                <a:srgbClr val="000000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19930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7" y="0"/>
                </a:lnTo>
                <a:lnTo>
                  <a:pt x="4555427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6885337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6" y="0"/>
                </a:lnTo>
                <a:lnTo>
                  <a:pt x="4555426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/>
          <p:nvPr/>
        </p:nvSpPr>
        <p:spPr>
          <a:xfrm>
            <a:off x="2783826" y="5775378"/>
            <a:ext cx="3845477" cy="3715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Pilkkaavia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kuvia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videoita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ja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tekstejä</a:t>
            </a:r>
            <a:endParaRPr lang="en-US" sz="4000" dirty="0">
              <a:solidFill>
                <a:srgbClr val="000000"/>
              </a:solidFill>
              <a:latin typeface="Gill Sans MT Condensed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3640"/>
              </a:lnSpc>
            </a:pPr>
            <a:r>
              <a:rPr lang="en-US" sz="4000" dirty="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 </a:t>
            </a:r>
          </a:p>
          <a:p>
            <a:pPr algn="l">
              <a:lnSpc>
                <a:spcPts val="3640"/>
              </a:lnSpc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3640"/>
              </a:lnSpc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3640"/>
              </a:lnSpc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3640"/>
              </a:lnSpc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571366" y="2612452"/>
            <a:ext cx="4555426" cy="6645848"/>
          </a:xfrm>
          <a:custGeom>
            <a:avLst/>
            <a:gdLst/>
            <a:ahLst/>
            <a:cxnLst/>
            <a:rect l="l" t="t" r="r" b="b"/>
            <a:pathLst>
              <a:path w="4555426" h="6645848">
                <a:moveTo>
                  <a:pt x="0" y="0"/>
                </a:moveTo>
                <a:lnTo>
                  <a:pt x="4555427" y="0"/>
                </a:lnTo>
                <a:lnTo>
                  <a:pt x="4555427" y="6645848"/>
                </a:lnTo>
                <a:lnTo>
                  <a:pt x="0" y="66458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0072523" y="7216082"/>
            <a:ext cx="1204015" cy="1903582"/>
          </a:xfrm>
          <a:custGeom>
            <a:avLst/>
            <a:gdLst/>
            <a:ahLst/>
            <a:cxnLst/>
            <a:rect l="l" t="t" r="r" b="b"/>
            <a:pathLst>
              <a:path w="1204015" h="1903582">
                <a:moveTo>
                  <a:pt x="0" y="0"/>
                </a:moveTo>
                <a:lnTo>
                  <a:pt x="1204015" y="0"/>
                </a:lnTo>
                <a:lnTo>
                  <a:pt x="1204015" y="1903582"/>
                </a:lnTo>
                <a:lnTo>
                  <a:pt x="0" y="19035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8856455" y="7615586"/>
            <a:ext cx="920793" cy="920793"/>
          </a:xfrm>
          <a:custGeom>
            <a:avLst/>
            <a:gdLst/>
            <a:ahLst/>
            <a:cxnLst/>
            <a:rect l="l" t="t" r="r" b="b"/>
            <a:pathLst>
              <a:path w="920793" h="920793">
                <a:moveTo>
                  <a:pt x="0" y="0"/>
                </a:moveTo>
                <a:lnTo>
                  <a:pt x="920793" y="0"/>
                </a:lnTo>
                <a:lnTo>
                  <a:pt x="920793" y="920793"/>
                </a:lnTo>
                <a:lnTo>
                  <a:pt x="0" y="9207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5283019" y="7420630"/>
            <a:ext cx="1307043" cy="1837670"/>
          </a:xfrm>
          <a:custGeom>
            <a:avLst/>
            <a:gdLst/>
            <a:ahLst/>
            <a:cxnLst/>
            <a:rect l="l" t="t" r="r" b="b"/>
            <a:pathLst>
              <a:path w="1551133" h="2180854">
                <a:moveTo>
                  <a:pt x="0" y="0"/>
                </a:moveTo>
                <a:lnTo>
                  <a:pt x="1551133" y="0"/>
                </a:lnTo>
                <a:lnTo>
                  <a:pt x="1551133" y="2180854"/>
                </a:lnTo>
                <a:lnTo>
                  <a:pt x="0" y="21808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TextBox 10"/>
          <p:cNvSpPr txBox="1"/>
          <p:nvPr/>
        </p:nvSpPr>
        <p:spPr>
          <a:xfrm>
            <a:off x="2702760" y="847312"/>
            <a:ext cx="13149444" cy="1224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0"/>
              </a:lnSpc>
              <a:spcBef>
                <a:spcPct val="0"/>
              </a:spcBef>
            </a:pPr>
            <a:r>
              <a:rPr lang="en-US" sz="92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HUONO KÄYTÖS DIGIMAAILMASSA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99266" y="3731578"/>
            <a:ext cx="3614595" cy="186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Kiusaaminen on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kiusaamista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tapahtuipa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se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missä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tahansa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!</a:t>
            </a: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70185" y="3750998"/>
            <a:ext cx="3614595" cy="3254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Ulkopuolelle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jättämistä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toisten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tietojen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jakamista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ilman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lupaa</a:t>
            </a:r>
            <a:endParaRPr lang="en-US" sz="4000" dirty="0">
              <a:solidFill>
                <a:srgbClr val="000000"/>
              </a:solidFill>
              <a:latin typeface="Gill Sans MT Condensed"/>
              <a:ea typeface="Gloria Hallelujah"/>
              <a:cs typeface="Gloria Hallelujah"/>
              <a:sym typeface="Gloria Hallelujah"/>
            </a:endParaRPr>
          </a:p>
          <a:p>
            <a:pPr algn="l">
              <a:lnSpc>
                <a:spcPts val="3640"/>
              </a:lnSpc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  <a:p>
            <a:pPr>
              <a:lnSpc>
                <a:spcPts val="3640"/>
              </a:lnSpc>
            </a:pPr>
            <a:r>
              <a:rPr lang="en-US" sz="400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 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Estämistä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ja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viesteillä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pommittamista</a:t>
            </a:r>
            <a:endParaRPr lang="en-US" sz="4000" dirty="0">
              <a:solidFill>
                <a:srgbClr val="000000"/>
              </a:solidFill>
              <a:latin typeface="Gill Sans MT Condensed"/>
              <a:ea typeface="Gloria Hallelujah"/>
              <a:cs typeface="Gloria Hallelujah"/>
              <a:sym typeface="Gloria Hallelujah"/>
            </a:endParaRPr>
          </a:p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Gill Sans MT Condensed" panose="020B0506020104020203" pitchFamily="34" charset="0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55138" y="3750998"/>
            <a:ext cx="3614595" cy="2330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Gill Sans MT Condensed" panose="020B0506020104020203" pitchFamily="34" charset="0"/>
                <a:ea typeface="Gloria Hallelujah"/>
                <a:cs typeface="Gloria Hallelujah"/>
                <a:sym typeface="Gloria Hallelujah"/>
              </a:rPr>
              <a:t>Ole siis myös digimaailmassa kiva kaveri! Kerro aikuiselle, jos kohtaat siellä kiusaamista!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9E8A207-2B31-C925-8121-6E4526B75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8" name="Kuva 17" descr="Ystävyys koira">
            <a:extLst>
              <a:ext uri="{FF2B5EF4-FFF2-40B4-BE49-F238E27FC236}">
                <a16:creationId xmlns:a16="http://schemas.microsoft.com/office/drawing/2014/main" id="{98D1FF33-7B46-DF4E-9393-E52F3B5C4C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752" y="6211762"/>
            <a:ext cx="3810000" cy="381000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A4A9FB08-6433-06CF-182E-315B5E2BEB72}"/>
              </a:ext>
            </a:extLst>
          </p:cNvPr>
          <p:cNvSpPr txBox="1"/>
          <p:nvPr/>
        </p:nvSpPr>
        <p:spPr>
          <a:xfrm>
            <a:off x="2592068" y="6998322"/>
            <a:ext cx="248063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Juorujen</a:t>
            </a:r>
            <a:r>
              <a:rPr lang="en-US" sz="4000" dirty="0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Gill Sans MT Condensed"/>
                <a:ea typeface="Gloria Hallelujah"/>
                <a:cs typeface="Gloria Hallelujah"/>
                <a:sym typeface="Gloria Hallelujah"/>
              </a:rPr>
              <a:t>levittämistä</a:t>
            </a:r>
            <a:endParaRPr lang="en-US" sz="4000" dirty="0">
              <a:solidFill>
                <a:srgbClr val="000000"/>
              </a:solidFill>
              <a:latin typeface="Gill Sans MT Condensed"/>
              <a:ea typeface="Gloria Hallelujah"/>
              <a:cs typeface="Gloria Hallelujah"/>
              <a:sym typeface="Gloria Hallelujah"/>
            </a:endParaRPr>
          </a:p>
          <a:p>
            <a:endParaRPr lang="fi-FI" sz="4000" dirty="0">
              <a:latin typeface="Gill Sans MT Condensed" panose="020B05060201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419</Words>
  <Application>Microsoft Office PowerPoint</Application>
  <PresentationFormat>Custom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Paucek and Lage</dc:title>
  <cp:lastModifiedBy>Heikkinen Pauliina</cp:lastModifiedBy>
  <cp:revision>30</cp:revision>
  <dcterms:created xsi:type="dcterms:W3CDTF">2006-08-16T00:00:00Z</dcterms:created>
  <dcterms:modified xsi:type="dcterms:W3CDTF">2026-06-08T09:51:56Z</dcterms:modified>
  <dc:identifier>DAG7MeTm4V0</dc:identifier>
</cp:coreProperties>
</file>