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Sorts Mill Goudy"/>
      <p:regular r:id="rId10"/>
      <p: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jhS3jnPkNJ7LArB521CuT8uMCe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1" Type="http://schemas.openxmlformats.org/officeDocument/2006/relationships/font" Target="fonts/SortsMillGoudy-italic.fntdata"/><Relationship Id="rId10" Type="http://schemas.openxmlformats.org/officeDocument/2006/relationships/font" Target="fonts/SortsMillGoudy-regular.fntdata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/>
          <p:nvPr>
            <p:ph idx="2" type="pic"/>
          </p:nvPr>
        </p:nvSpPr>
        <p:spPr>
          <a:xfrm>
            <a:off x="228599" y="237744"/>
            <a:ext cx="7696201" cy="6382512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sp>
      <p:sp>
        <p:nvSpPr>
          <p:cNvPr id="108" name="Google Shape;108;p16"/>
          <p:cNvSpPr txBox="1"/>
          <p:nvPr>
            <p:ph idx="10" type="dt"/>
          </p:nvPr>
        </p:nvSpPr>
        <p:spPr>
          <a:xfrm>
            <a:off x="5662337" y="6035040"/>
            <a:ext cx="2071963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6"/>
          <p:cNvSpPr txBox="1"/>
          <p:nvPr>
            <p:ph idx="11" type="ftr"/>
          </p:nvPr>
        </p:nvSpPr>
        <p:spPr>
          <a:xfrm>
            <a:off x="612648" y="6035040"/>
            <a:ext cx="458800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6"/>
          <p:cNvSpPr txBox="1"/>
          <p:nvPr>
            <p:ph idx="12" type="sldNum"/>
          </p:nvPr>
        </p:nvSpPr>
        <p:spPr>
          <a:xfrm>
            <a:off x="10396728" y="6035040"/>
            <a:ext cx="1225296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 txBox="1"/>
          <p:nvPr>
            <p:ph type="title"/>
          </p:nvPr>
        </p:nvSpPr>
        <p:spPr>
          <a:xfrm>
            <a:off x="8477250" y="603504"/>
            <a:ext cx="314477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8477250" y="2386584"/>
            <a:ext cx="3144774" cy="3511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 rot="5400000">
            <a:off x="4171188" y="-1001268"/>
            <a:ext cx="3849624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1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8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18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8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8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7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3" name="Google Shape;43;p7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" name="Google Shape;44;p7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5" name="Google Shape;45;p7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6" name="Google Shape;46;p7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b="0"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9" name="Google Shape;59;p10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0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0"/>
          <p:cNvSpPr txBox="1"/>
          <p:nvPr>
            <p:ph type="title"/>
          </p:nvPr>
        </p:nvSpPr>
        <p:spPr>
          <a:xfrm>
            <a:off x="1629156" y="2275165"/>
            <a:ext cx="8933688" cy="2406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63" name="Google Shape;63;p10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64" name="Google Shape;64;p10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" name="Google Shape;65;p10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" name="Google Shape;66;p10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1629156" y="4682062"/>
            <a:ext cx="893978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5318760" y="1344502"/>
            <a:ext cx="1554480" cy="498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1629157" y="5177408"/>
            <a:ext cx="566013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604504" y="5177408"/>
            <a:ext cx="1958339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06680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646176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1069848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i="0" sz="19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1" name="Google Shape;81;p12"/>
          <p:cNvSpPr txBox="1"/>
          <p:nvPr>
            <p:ph idx="2" type="body"/>
          </p:nvPr>
        </p:nvSpPr>
        <p:spPr>
          <a:xfrm>
            <a:off x="1069848" y="2792472"/>
            <a:ext cx="4663440" cy="316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2" name="Google Shape;82;p12"/>
          <p:cNvSpPr txBox="1"/>
          <p:nvPr>
            <p:ph idx="3" type="body"/>
          </p:nvPr>
        </p:nvSpPr>
        <p:spPr>
          <a:xfrm>
            <a:off x="6458712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3" name="Google Shape;83;p12"/>
          <p:cNvSpPr txBox="1"/>
          <p:nvPr>
            <p:ph idx="4" type="body"/>
          </p:nvPr>
        </p:nvSpPr>
        <p:spPr>
          <a:xfrm>
            <a:off x="6458712" y="2792471"/>
            <a:ext cx="4663440" cy="3164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 txBox="1"/>
          <p:nvPr>
            <p:ph type="title"/>
          </p:nvPr>
        </p:nvSpPr>
        <p:spPr>
          <a:xfrm>
            <a:off x="8458200" y="607392"/>
            <a:ext cx="316196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 cap="non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685800" y="609600"/>
            <a:ext cx="6858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900"/>
              <a:buChar char="◦"/>
              <a:defRPr sz="19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101" name="Google Shape;101;p15"/>
          <p:cNvSpPr txBox="1"/>
          <p:nvPr>
            <p:ph idx="2" type="body"/>
          </p:nvPr>
        </p:nvSpPr>
        <p:spPr>
          <a:xfrm>
            <a:off x="8458200" y="2336800"/>
            <a:ext cx="3161963" cy="36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2" name="Google Shape;102;p15"/>
          <p:cNvSpPr txBox="1"/>
          <p:nvPr>
            <p:ph idx="10" type="dt"/>
          </p:nvPr>
        </p:nvSpPr>
        <p:spPr>
          <a:xfrm>
            <a:off x="5588000" y="6035040"/>
            <a:ext cx="1955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5"/>
          <p:cNvSpPr txBox="1"/>
          <p:nvPr>
            <p:ph idx="11" type="ftr"/>
          </p:nvPr>
        </p:nvSpPr>
        <p:spPr>
          <a:xfrm>
            <a:off x="685801" y="6035040"/>
            <a:ext cx="45847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5"/>
          <p:cNvSpPr txBox="1"/>
          <p:nvPr>
            <p:ph idx="12" type="sldNum"/>
          </p:nvPr>
        </p:nvSpPr>
        <p:spPr>
          <a:xfrm>
            <a:off x="10396728" y="6035040"/>
            <a:ext cx="122343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0" name="Google Shape;130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fi-FI" sz="4400">
                <a:solidFill>
                  <a:schemeClr val="lt1"/>
                </a:solidFill>
              </a:rPr>
              <a:t>REPULLINEN TURVATAITOHITTEJÄ</a:t>
            </a:r>
            <a:endParaRPr/>
          </a:p>
        </p:txBody>
      </p:sp>
      <p:sp>
        <p:nvSpPr>
          <p:cNvPr id="135" name="Google Shape;135;p1"/>
          <p:cNvSpPr txBox="1"/>
          <p:nvPr>
            <p:ph idx="1" type="subTitle"/>
          </p:nvPr>
        </p:nvSpPr>
        <p:spPr>
          <a:xfrm>
            <a:off x="764275" y="5783001"/>
            <a:ext cx="10656310" cy="4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-FI">
                <a:solidFill>
                  <a:schemeClr val="lt1"/>
                </a:solidFill>
              </a:rPr>
              <a:t>Jämäkkyystaidot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40" name="Google Shape;140;p2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0" y="-8301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4000">
                <a:srgbClr val="000000">
                  <a:alpha val="20000"/>
                </a:srgbClr>
              </a:gs>
              <a:gs pos="50000">
                <a:srgbClr val="000000">
                  <a:alpha val="29803"/>
                </a:srgbClr>
              </a:gs>
              <a:gs pos="78000">
                <a:srgbClr val="000000">
                  <a:alpha val="29803"/>
                </a:srgbClr>
              </a:gs>
              <a:gs pos="100000">
                <a:srgbClr val="000000">
                  <a:alpha val="4000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2" name="Google Shape;142;p2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fi-FI" sz="4400">
                <a:solidFill>
                  <a:schemeClr val="lt1"/>
                </a:solidFill>
              </a:rPr>
              <a:t>TOISEN RAJAT -HARJOITUS</a:t>
            </a:r>
            <a:endParaRPr/>
          </a:p>
        </p:txBody>
      </p:sp>
      <p:sp>
        <p:nvSpPr>
          <p:cNvPr id="143" name="Google Shape;143;p2"/>
          <p:cNvSpPr txBox="1"/>
          <p:nvPr/>
        </p:nvSpPr>
        <p:spPr>
          <a:xfrm>
            <a:off x="1862050" y="324202"/>
            <a:ext cx="83321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Char char="•"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Mitä oma tila ja omat rajat tarkoittavat? Mitä oikeus yksityisyyteen tarkoittaa?</a:t>
            </a:r>
            <a:endParaRPr/>
          </a:p>
        </p:txBody>
      </p:sp>
      <p:sp>
        <p:nvSpPr>
          <p:cNvPr id="144" name="Google Shape;144;p2"/>
          <p:cNvSpPr txBox="1"/>
          <p:nvPr/>
        </p:nvSpPr>
        <p:spPr>
          <a:xfrm>
            <a:off x="1856509" y="634547"/>
            <a:ext cx="83321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Char char="•"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Mitä sinulle saa tehdä? Mitä sinulle ei saa tehdä?</a:t>
            </a:r>
            <a:endParaRPr/>
          </a:p>
        </p:txBody>
      </p:sp>
      <p:sp>
        <p:nvSpPr>
          <p:cNvPr id="145" name="Google Shape;145;p2"/>
          <p:cNvSpPr txBox="1"/>
          <p:nvPr/>
        </p:nvSpPr>
        <p:spPr>
          <a:xfrm>
            <a:off x="1850967" y="944890"/>
            <a:ext cx="83321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Char char="•"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Mihin ei kannata suostua, vaikka joku yrittäisi houkutella tai painostaa?</a:t>
            </a:r>
            <a:endParaRPr/>
          </a:p>
        </p:txBody>
      </p:sp>
      <p:sp>
        <p:nvSpPr>
          <p:cNvPr id="146" name="Google Shape;146;p2"/>
          <p:cNvSpPr txBox="1"/>
          <p:nvPr/>
        </p:nvSpPr>
        <p:spPr>
          <a:xfrm>
            <a:off x="1845426" y="1280167"/>
            <a:ext cx="83321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Char char="•"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Onko joskus tarpeen suostua johonkin, mitä itse ei haluaisi tehdä? Mitä sellaisia tilanteita on?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51" name="Google Shape;151;p3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3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4000">
                <a:srgbClr val="000000">
                  <a:alpha val="20000"/>
                </a:srgbClr>
              </a:gs>
              <a:gs pos="50000">
                <a:srgbClr val="000000">
                  <a:alpha val="29803"/>
                </a:srgbClr>
              </a:gs>
              <a:gs pos="78000">
                <a:srgbClr val="000000">
                  <a:alpha val="29803"/>
                </a:srgbClr>
              </a:gs>
              <a:gs pos="100000">
                <a:srgbClr val="000000">
                  <a:alpha val="4000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3" name="Google Shape;153;p3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fi-FI" sz="4400">
                <a:solidFill>
                  <a:schemeClr val="lt1"/>
                </a:solidFill>
              </a:rPr>
              <a:t>PIAN TARINA</a:t>
            </a:r>
            <a:endParaRPr/>
          </a:p>
        </p:txBody>
      </p:sp>
      <p:sp>
        <p:nvSpPr>
          <p:cNvPr id="154" name="Google Shape;154;p3"/>
          <p:cNvSpPr txBox="1"/>
          <p:nvPr/>
        </p:nvSpPr>
        <p:spPr>
          <a:xfrm>
            <a:off x="372723" y="922719"/>
            <a:ext cx="1120530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JÄMÄKÄSTI TOIMIMINEN EI AINA OLE HELPPOA, JOSKUS SIIHEN VOI SAADA MYÖS KAVERILTA APUA ☺</a:t>
            </a:r>
            <a:endParaRPr b="0" i="0" sz="16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59" name="Google Shape;159;p4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4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4000">
                <a:srgbClr val="000000">
                  <a:alpha val="20000"/>
                </a:srgbClr>
              </a:gs>
              <a:gs pos="50000">
                <a:srgbClr val="000000">
                  <a:alpha val="29803"/>
                </a:srgbClr>
              </a:gs>
              <a:gs pos="78000">
                <a:srgbClr val="000000">
                  <a:alpha val="29803"/>
                </a:srgbClr>
              </a:gs>
              <a:gs pos="100000">
                <a:srgbClr val="000000">
                  <a:alpha val="4000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1" name="Google Shape;161;p4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fi-FI" sz="4400">
                <a:solidFill>
                  <a:schemeClr val="lt1"/>
                </a:solidFill>
              </a:rPr>
              <a:t>ÄRJÄISYHARJOITUS</a:t>
            </a:r>
            <a:endParaRPr/>
          </a:p>
        </p:txBody>
      </p:sp>
      <p:sp>
        <p:nvSpPr>
          <p:cNvPr id="162" name="Google Shape;162;p4"/>
          <p:cNvSpPr txBox="1"/>
          <p:nvPr>
            <p:ph idx="1" type="subTitle"/>
          </p:nvPr>
        </p:nvSpPr>
        <p:spPr>
          <a:xfrm>
            <a:off x="764275" y="5783001"/>
            <a:ext cx="10656310" cy="4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-FI">
                <a:solidFill>
                  <a:schemeClr val="lt1"/>
                </a:solidFill>
              </a:rPr>
              <a:t>HARJOITELLAAN JÄMÄKKYYTTÄ!</a:t>
            </a:r>
            <a:endParaRPr/>
          </a:p>
        </p:txBody>
      </p:sp>
      <p:sp>
        <p:nvSpPr>
          <p:cNvPr id="163" name="Google Shape;163;p4"/>
          <p:cNvSpPr txBox="1"/>
          <p:nvPr/>
        </p:nvSpPr>
        <p:spPr>
          <a:xfrm>
            <a:off x="1769811" y="1003750"/>
            <a:ext cx="834652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-FI" sz="16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MUISTA, ETTÄ ON VAIKEAA OLLA JÄMÄKKÄ, JOS HYMYILEE TAI NAURAA SAMALLA! </a:t>
            </a:r>
            <a:endParaRPr/>
          </a:p>
          <a:p>
            <a:pPr indent="-2222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