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fSC9hkQRdoBB0YhgzsvD1jWVm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9" name="Google Shape;1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amakuva ja kuvateksti">
  <p:cSld name="Panoraamakuva ja kuva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teksti">
  <p:cSld name="Otsikko ja kuvateksti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naus ja kuvateksti">
  <p:cSld name="Lainaus ja kuvateksti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1" name="Google Shape;101;p2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fi-FI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fi-FI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imikortti">
  <p:cSld name="Nimikortti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araketta">
  <p:cSld name="3 saraketta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uvan sarake">
  <p:cSld name="3 kuvan sarak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6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26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6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26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6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26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C7EE"/>
            </a:gs>
            <a:gs pos="100000">
              <a:srgbClr val="87ABDA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 descr="\\DROBO-FS\QuickDrops\JB\PPTX NG\Droplets\LightingOverlay.png"/>
          <p:cNvPicPr preferRelativeResize="0"/>
          <p:nvPr/>
        </p:nvPicPr>
        <p:blipFill rotWithShape="1">
          <a:blip r:embed="rId19">
            <a:alphaModFix amt="80000"/>
          </a:blip>
          <a:srcRect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sWBzsjRs-G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urvataitokasvatus.fi/documents/23152206/0/Digiarjen+suositukset+perheille.pdf/27aa2ac7-c7fa-4808-93b8-c8c8fae777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02589" y="-685147"/>
            <a:ext cx="14319849" cy="800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2092569" y="1947079"/>
            <a:ext cx="8044962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</a:pPr>
            <a:r>
              <a:rPr lang="fi-FI" sz="6000" b="1" dirty="0">
                <a:latin typeface="Arial Rounded"/>
                <a:ea typeface="Arial Rounded"/>
                <a:cs typeface="Arial Rounded"/>
                <a:sym typeface="Arial Rounded"/>
              </a:rPr>
              <a:t>HUOLTAJIENILTA</a:t>
            </a:r>
            <a:endParaRPr sz="6000"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7" name="Google Shape;157;p1"/>
          <p:cNvSpPr txBox="1"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i-FI" sz="3200">
                <a:latin typeface="Arial"/>
                <a:ea typeface="Arial"/>
                <a:cs typeface="Arial"/>
                <a:sym typeface="Arial"/>
              </a:rPr>
              <a:t>1. LUOKKALAISTEN HUOLTAJILLE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6538" y="4716416"/>
            <a:ext cx="3127519" cy="1066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385" y="9215"/>
            <a:ext cx="12252385" cy="684878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br>
              <a:rPr lang="fi-FI" b="1"/>
            </a:br>
            <a:br>
              <a:rPr lang="fi-FI" b="1"/>
            </a:br>
            <a:endParaRPr b="1"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2502816" y="2214694"/>
            <a:ext cx="718636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i-FI" sz="4000" b="1" dirty="0"/>
              <a:t>KIITOS!</a:t>
            </a:r>
            <a:endParaRPr dirty="0"/>
          </a:p>
          <a:p>
            <a:pPr marL="228600" lvl="0" indent="-101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i-FI" sz="3600" dirty="0"/>
              <a:t>Olkaa yhteydessä, mikäli joku asia mietityttää – mietitään sitä yhdessä!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39715" y="-518745"/>
            <a:ext cx="14384215" cy="782563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1692788" y="2243008"/>
            <a:ext cx="8566884" cy="156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fi-FI" dirty="0"/>
              <a:t> </a:t>
            </a:r>
            <a:r>
              <a:rPr lang="fi-FI" b="1" dirty="0"/>
              <a:t>PERUSOPETUKSEN OPISKELUHUOLTO</a:t>
            </a:r>
            <a:endParaRPr b="1" dirty="0"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1607404" y="3815500"/>
            <a:ext cx="8689976" cy="99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i-FI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https://www.youtube.com/watch?v=sWBzsjRs-Gg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pic>
        <p:nvPicPr>
          <p:cNvPr id="166" name="Google Shape;16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08616" y="4343639"/>
            <a:ext cx="3127519" cy="1292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20173" y="0"/>
            <a:ext cx="14492378" cy="70995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36741" y="2462480"/>
            <a:ext cx="10084279" cy="133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fi-FI" sz="3300" b="1" dirty="0"/>
              <a:t>OPISKELUHUOLLON TOIMIJAT KOULULLA</a:t>
            </a:r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1770980" y="3319082"/>
            <a:ext cx="9667163" cy="261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000"/>
            </a:pPr>
            <a:r>
              <a:rPr lang="fi-FI" sz="2400" dirty="0">
                <a:solidFill>
                  <a:srgbClr val="262626"/>
                </a:solidFill>
              </a:rPr>
              <a:t>Kouluterveydenhoitaja 	</a:t>
            </a:r>
            <a:endParaRPr lang="fi-FI" sz="2400" dirty="0"/>
          </a:p>
          <a:p>
            <a:pPr indent="-457200">
              <a:spcBef>
                <a:spcPts val="0"/>
              </a:spcBef>
              <a:buSzPts val="2000"/>
            </a:pPr>
            <a:r>
              <a:rPr lang="fi-FI" sz="2400" dirty="0">
                <a:solidFill>
                  <a:srgbClr val="262626"/>
                </a:solidFill>
              </a:rPr>
              <a:t>Koulukuraattori 	</a:t>
            </a:r>
            <a:endParaRPr lang="fi-FI" sz="2400" dirty="0"/>
          </a:p>
          <a:p>
            <a:pPr indent="-457200">
              <a:spcBef>
                <a:spcPts val="0"/>
              </a:spcBef>
              <a:buSzPts val="2000"/>
            </a:pPr>
            <a:r>
              <a:rPr lang="fi-FI" sz="2400" dirty="0">
                <a:solidFill>
                  <a:srgbClr val="262626"/>
                </a:solidFill>
              </a:rPr>
              <a:t>Psykologi 		</a:t>
            </a:r>
            <a:endParaRPr lang="fi-FI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13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fi-FI"/>
              <a:t>OPPILASHUOLTO KOULUSSA</a:t>
            </a:r>
            <a:endParaRPr/>
          </a:p>
        </p:txBody>
      </p:sp>
      <p:pic>
        <p:nvPicPr>
          <p:cNvPr id="179" name="Google Shape;17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75613" y="-1745915"/>
            <a:ext cx="12667613" cy="940617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 txBox="1">
            <a:spLocks noGrp="1"/>
          </p:cNvSpPr>
          <p:nvPr>
            <p:ph type="body" idx="2"/>
          </p:nvPr>
        </p:nvSpPr>
        <p:spPr>
          <a:xfrm>
            <a:off x="2327696" y="1323445"/>
            <a:ext cx="7246189" cy="444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i-FI" dirty="0"/>
              <a:t>Opiskeluhuoltotyö kuuluu kaikille koulun aikuisille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i-FI" dirty="0"/>
              <a:t>Opiskeluhuolto: yhteisöllinen ja yksilökohtainen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i-FI" dirty="0"/>
              <a:t>Kouluterveydenhoitajaan, aluepsykologiin ja koulukuraattoriin voi olla yhteydessä, kun on huolta oppilaan hyvinvoinnista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i-FI" dirty="0"/>
              <a:t>Myös koulun rehtori, apulaisrehtorit ja erityisopettajat tekevät tiivistä yhteistyötä opiskeluhuollossa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i-FI" dirty="0"/>
              <a:t>Yhteystiedot löytyvät koulutiedotteesta, koulun ja kunnan nettisivuilta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385" y="9215"/>
            <a:ext cx="12252385" cy="684878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0" y="1858780"/>
            <a:ext cx="10364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endParaRPr sz="2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i-FI" sz="2600" b="1" dirty="0"/>
              <a:t>KOULUTERVEYDENHOITAJA JA -LÄÄKÄRI</a:t>
            </a:r>
            <a:endParaRPr sz="2600" b="1" dirty="0"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1490771" y="2561681"/>
            <a:ext cx="8501100" cy="3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fi-FI" sz="1500" dirty="0"/>
              <a:t>Terveydenhoitajan terveystarkastukset ja rokotuksista huolehtiminen</a:t>
            </a:r>
          </a:p>
          <a:p>
            <a:pPr marL="13716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fi-FI" sz="1500" dirty="0"/>
              <a:t>Koululääkärin tarkastus 1.-, 5.- ja 8. -luokalla</a:t>
            </a:r>
          </a:p>
          <a:p>
            <a:pPr marL="13716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fi-FI" sz="1500" dirty="0"/>
              <a:t>Terveen kasvun ja kehityksen tukeminen</a:t>
            </a:r>
          </a:p>
          <a:p>
            <a:pPr marL="13716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fi-FI" sz="1400" dirty="0"/>
              <a:t>Välitöntä hoitoa vaativat tapaturmat ja sairastumiset,  mikäli terveydenhoitaja on koululla</a:t>
            </a:r>
          </a:p>
          <a:p>
            <a:pPr marL="13716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fi-FI" sz="1500" dirty="0"/>
              <a:t>Terveydenhoitajan luo saa tulla ilman ajanvarausta missä vain mieltä painavissa asioissa</a:t>
            </a:r>
          </a:p>
          <a:p>
            <a:pPr marL="13716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fi-FI" sz="1500" dirty="0"/>
              <a:t>Koululääkärille kuuluu ADHD-diagnosointi ja -hoito sekä mielialaan liittyvät asiat. Oppilaan sairaanhoito tapahtuu terveyskeskuksella.</a:t>
            </a:r>
          </a:p>
          <a:p>
            <a:pPr marL="13716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fi-FI" sz="1500" dirty="0"/>
              <a:t>Oppilashuollollinen yhteistyö oppilaan, vanhempien ja koulun kaikkien</a:t>
            </a:r>
            <a:br>
              <a:rPr lang="fi-FI" sz="1500" dirty="0"/>
            </a:br>
            <a:r>
              <a:rPr lang="fi-FI" sz="1500" dirty="0"/>
              <a:t>aikuisten kanssa</a:t>
            </a:r>
          </a:p>
          <a:p>
            <a:pPr marL="41275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fi-FI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8023" y="-276045"/>
            <a:ext cx="14069185" cy="7686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-1122417" y="1418851"/>
            <a:ext cx="1036445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fi-FI" b="1" dirty="0"/>
              <a:t>KOULUKURAATTORI</a:t>
            </a:r>
            <a:endParaRPr b="1" dirty="0"/>
          </a:p>
        </p:txBody>
      </p:sp>
      <p:sp>
        <p:nvSpPr>
          <p:cNvPr id="194" name="Google Shape;194;p5"/>
          <p:cNvSpPr txBox="1">
            <a:spLocks noGrp="1"/>
          </p:cNvSpPr>
          <p:nvPr>
            <p:ph type="body" idx="2"/>
          </p:nvPr>
        </p:nvSpPr>
        <p:spPr>
          <a:xfrm>
            <a:off x="2160439" y="2329394"/>
            <a:ext cx="8126100" cy="4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62626"/>
                </a:solidFill>
              </a:rPr>
              <a:t>Koulukuraattori tekee koulun sosiaalityötä</a:t>
            </a:r>
            <a:endParaRPr sz="1600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62626"/>
                </a:solidFill>
              </a:rPr>
              <a:t>Koulukuraattori auttaa, kun jokin asia mietityttää:</a:t>
            </a:r>
            <a:endParaRPr sz="1600" dirty="0"/>
          </a:p>
          <a:p>
            <a:pPr marL="734378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262626"/>
                </a:solidFill>
              </a:rPr>
              <a:t>käyttäytyminen, sääntöjen rikkominen, runsaat poissaolot</a:t>
            </a:r>
            <a:endParaRPr sz="1600" dirty="0"/>
          </a:p>
          <a:p>
            <a:pPr marL="734378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262626"/>
                </a:solidFill>
              </a:rPr>
              <a:t>motivaatio/asenne</a:t>
            </a:r>
            <a:endParaRPr sz="1600" dirty="0"/>
          </a:p>
          <a:p>
            <a:pPr marL="734378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262626"/>
                </a:solidFill>
              </a:rPr>
              <a:t>haasteet vuorovaikutuksessa, väkivalta</a:t>
            </a:r>
          </a:p>
          <a:p>
            <a:pPr marL="734378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262626"/>
                </a:solidFill>
              </a:rPr>
              <a:t>haasteet ihmissuhteissa</a:t>
            </a:r>
            <a:endParaRPr sz="1600" dirty="0"/>
          </a:p>
          <a:p>
            <a:pPr marL="734378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262626"/>
                </a:solidFill>
              </a:rPr>
              <a:t>perhetilanteet ja erilaiset muutokset</a:t>
            </a:r>
            <a:endParaRPr sz="1600" dirty="0"/>
          </a:p>
          <a:p>
            <a:pPr marL="734378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fi-FI" sz="1600" dirty="0">
                <a:solidFill>
                  <a:srgbClr val="262626"/>
                </a:solidFill>
              </a:rPr>
              <a:t>päihteet</a:t>
            </a:r>
            <a:endParaRPr sz="1600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62626"/>
                </a:solidFill>
              </a:rPr>
              <a:t>Koulukuraattori tapaa oppilaita koululla, keskustelee vanhempien kanssa, tekee yhteistyötä</a:t>
            </a:r>
            <a:br>
              <a:rPr lang="fi-FI" sz="1600" dirty="0">
                <a:solidFill>
                  <a:srgbClr val="262626"/>
                </a:solidFill>
              </a:rPr>
            </a:br>
            <a:r>
              <a:rPr lang="fi-FI" sz="1600" dirty="0">
                <a:solidFill>
                  <a:srgbClr val="262626"/>
                </a:solidFill>
              </a:rPr>
              <a:t>koulun väen sekä muiden yhteistyötahojen kanssa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386" y="9215"/>
            <a:ext cx="12252385" cy="684878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-830159" y="1366679"/>
            <a:ext cx="103644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fi-FI" b="1" dirty="0"/>
              <a:t>KOULUPSYKOLOGI</a:t>
            </a:r>
            <a:endParaRPr b="1" dirty="0"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2504390" y="2328722"/>
            <a:ext cx="7070104" cy="40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i-FI" sz="1600" dirty="0"/>
              <a:t>Psykologin luona voi käydä juttelemassa, kun jokin asia</a:t>
            </a:r>
            <a:br>
              <a:rPr lang="fi-FI" sz="1600" dirty="0"/>
            </a:br>
            <a:r>
              <a:rPr lang="fi-FI" sz="1600" dirty="0"/>
              <a:t>huolettaa tai mietityttää.  Asia voi liittyä esim.:</a:t>
            </a:r>
            <a:endParaRPr sz="1600"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</a:pPr>
            <a:r>
              <a:rPr lang="fi-FI" sz="1600" dirty="0"/>
              <a:t>Mielialaan ja tunne-elämään</a:t>
            </a:r>
            <a:endParaRPr sz="1600"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</a:pPr>
            <a:r>
              <a:rPr lang="fi-FI" sz="1600" dirty="0"/>
              <a:t>Jaksamiseen ja stressiin</a:t>
            </a:r>
            <a:endParaRPr sz="1600"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</a:pPr>
            <a:r>
              <a:rPr lang="fi-FI" sz="1600" dirty="0"/>
              <a:t>itsetuntoon</a:t>
            </a:r>
            <a:endParaRPr sz="1600"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</a:pPr>
            <a:r>
              <a:rPr lang="fi-FI" sz="1600" dirty="0"/>
              <a:t>vaikeuksiin oppimisessa ja koulunkäynnissä</a:t>
            </a:r>
            <a:endParaRPr sz="1600" dirty="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</a:pPr>
            <a:r>
              <a:rPr lang="fi-FI" sz="1600" dirty="0"/>
              <a:t>keskittymiseen ja oman toiminnan ohjaukseen</a:t>
            </a:r>
            <a:endParaRPr sz="16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i-FI" sz="1600" dirty="0"/>
              <a:t>Psykologi voi olla opettajien apuna suunnittelemassa tukea oppimiseen ja voi tehdä psykologisia tutkimuksia</a:t>
            </a:r>
            <a:endParaRPr sz="16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i-FI" sz="1600" dirty="0"/>
              <a:t>Psykologi tapaa oppilaita koululla, keskustelee vanhempien kanssa, tekee yhteistyötä koulun väen sekä muiden yhteistyötahojen kanssa</a:t>
            </a: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20173" y="-69011"/>
            <a:ext cx="14492378" cy="70995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-1384766" y="1659472"/>
            <a:ext cx="10084279" cy="101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fi-FI" b="1" dirty="0"/>
              <a:t>HYVÄPAHA KÄNNYKKÄ</a:t>
            </a:r>
            <a:endParaRPr b="1" dirty="0"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1"/>
          </p:nvPr>
        </p:nvSpPr>
        <p:spPr>
          <a:xfrm>
            <a:off x="1518248" y="2381513"/>
            <a:ext cx="9759351" cy="324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90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 sz="1500" dirty="0">
                <a:solidFill>
                  <a:srgbClr val="262626"/>
                </a:solidFill>
              </a:rPr>
              <a:t>Uusi älykännykkä – lapsi ei osaa olla yksin vastuussa älylaitteista</a:t>
            </a:r>
            <a:endParaRPr lang="fi-FI" sz="1500" dirty="0"/>
          </a:p>
          <a:p>
            <a:pPr marL="228600" lvl="0" indent="-2190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 sz="1500" dirty="0">
                <a:solidFill>
                  <a:srgbClr val="262626"/>
                </a:solidFill>
              </a:rPr>
              <a:t>Sovellukset, lataukset ja pelit; ikärajat on tarkoitettu noudatettavaksi</a:t>
            </a:r>
            <a:endParaRPr lang="fi-FI" sz="1500" dirty="0"/>
          </a:p>
          <a:p>
            <a:pPr marL="228600" lvl="0" indent="-2190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 sz="1500" dirty="0">
                <a:solidFill>
                  <a:srgbClr val="262626"/>
                </a:solidFill>
              </a:rPr>
              <a:t>”Varhain on parhain” –digiturvan näkökulmasta</a:t>
            </a:r>
          </a:p>
          <a:p>
            <a:pPr marL="228600" lvl="0" indent="-2190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 sz="1500" dirty="0">
                <a:solidFill>
                  <a:srgbClr val="262626"/>
                </a:solidFill>
              </a:rPr>
              <a:t>Yhdessä sovitut käytännöt:</a:t>
            </a:r>
            <a:endParaRPr lang="fi-FI" sz="1500" dirty="0"/>
          </a:p>
          <a:p>
            <a:pPr marL="685800" lvl="1" indent="-22002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 sz="1500" dirty="0">
                <a:solidFill>
                  <a:srgbClr val="262626"/>
                </a:solidFill>
              </a:rPr>
              <a:t>Laitteen käyttö yhdessä aikuisen kanssa </a:t>
            </a:r>
            <a:endParaRPr lang="fi-FI" sz="1500" dirty="0"/>
          </a:p>
          <a:p>
            <a:pPr marL="685800" lvl="1" indent="-22002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 sz="1500" dirty="0">
                <a:solidFill>
                  <a:srgbClr val="262626"/>
                </a:solidFill>
              </a:rPr>
              <a:t>Esim. yöaikaan ja ruokailuun liittyvät sopimukset</a:t>
            </a:r>
            <a:endParaRPr lang="fi-FI" sz="1500" dirty="0"/>
          </a:p>
          <a:p>
            <a:pPr marL="685800" lvl="1" indent="-22002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 sz="1500" dirty="0">
                <a:solidFill>
                  <a:srgbClr val="262626"/>
                </a:solidFill>
              </a:rPr>
              <a:t>Erilaiset käyttöä valvovat sopimukset</a:t>
            </a:r>
            <a:endParaRPr lang="fi-FI" sz="1500" dirty="0"/>
          </a:p>
          <a:p>
            <a:pPr marL="685800" lvl="1" indent="-22002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 sz="1500" dirty="0">
                <a:solidFill>
                  <a:srgbClr val="262626"/>
                </a:solidFill>
              </a:rPr>
              <a:t>Ole itse hyvä esimerkki</a:t>
            </a:r>
            <a:endParaRPr lang="fi-FI" sz="1500" dirty="0"/>
          </a:p>
          <a:p>
            <a:pPr marL="685800" lvl="1" indent="-22002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 sz="1500" dirty="0">
                <a:solidFill>
                  <a:srgbClr val="262626"/>
                </a:solidFill>
              </a:rPr>
              <a:t>Asiallinen käytös myös “</a:t>
            </a:r>
            <a:r>
              <a:rPr lang="fi-FI" sz="1500" dirty="0" err="1">
                <a:solidFill>
                  <a:srgbClr val="262626"/>
                </a:solidFill>
              </a:rPr>
              <a:t>online</a:t>
            </a:r>
            <a:r>
              <a:rPr lang="fi-FI" sz="1500" dirty="0">
                <a:solidFill>
                  <a:srgbClr val="262626"/>
                </a:solidFill>
              </a:rPr>
              <a:t>” on tärkeää opettaa lapsille</a:t>
            </a:r>
            <a:endParaRPr lang="fi-FI" sz="15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BF62CE5-190C-1664-A24F-6CE764416ACF}"/>
              </a:ext>
            </a:extLst>
          </p:cNvPr>
          <p:cNvSpPr txBox="1"/>
          <p:nvPr/>
        </p:nvSpPr>
        <p:spPr>
          <a:xfrm>
            <a:off x="6309676" y="3425150"/>
            <a:ext cx="2909738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fi-FI" sz="1600" b="1" dirty="0">
                <a:solidFill>
                  <a:srgbClr val="262626"/>
                </a:solidFill>
              </a:rPr>
              <a:t>’’Jos kaikki on hyvin, luottakaa siihen, että kaikki on hyvin ☺’’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385" y="9215"/>
            <a:ext cx="12252385" cy="684878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003325" y="1776261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br>
              <a:rPr lang="fi-FI" b="1" dirty="0"/>
            </a:br>
            <a:br>
              <a:rPr lang="fi-FI" b="1" dirty="0"/>
            </a:br>
            <a:r>
              <a:rPr lang="fi-FI" b="1" dirty="0"/>
              <a:t>Linkkivinkki Oulusta ☺</a:t>
            </a:r>
            <a:endParaRPr b="1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2630075" y="2715883"/>
            <a:ext cx="711095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u="sng" dirty="0">
              <a:solidFill>
                <a:srgbClr val="ED87A6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u="sng" dirty="0">
              <a:solidFill>
                <a:srgbClr val="ED87A6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i-FI" sz="24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https://www.turvataitokasvatus.fi/documents/23152206/0/Digiarjen+suositukset+perheille.pdf/27aa2ac7-c7fa-4808-93b8-c8c8fae77764</a:t>
            </a:r>
            <a:endParaRPr sz="2400" dirty="0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Pisara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389</Words>
  <Application>Microsoft Office PowerPoint</Application>
  <PresentationFormat>Laajakuva</PresentationFormat>
  <Paragraphs>61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Arial Rounded</vt:lpstr>
      <vt:lpstr>Courier New</vt:lpstr>
      <vt:lpstr>Twentieth Century</vt:lpstr>
      <vt:lpstr>Pisara</vt:lpstr>
      <vt:lpstr>HUOLTAJIENILTA</vt:lpstr>
      <vt:lpstr> PERUSOPETUKSEN OPISKELUHUOLTO</vt:lpstr>
      <vt:lpstr>OPISKELUHUOLLON TOIMIJAT KOULULLA</vt:lpstr>
      <vt:lpstr>OPPILASHUOLTO KOULUSSA</vt:lpstr>
      <vt:lpstr> KOULUTERVEYDENHOITAJA JA -LÄÄKÄRI</vt:lpstr>
      <vt:lpstr>KOULUKURAATTORI</vt:lpstr>
      <vt:lpstr> KOULUPSYKOLOGI</vt:lpstr>
      <vt:lpstr>HYVÄPAHA KÄNNYKKÄ</vt:lpstr>
      <vt:lpstr>  Linkkivinkki Oulusta ☺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HUOLTAJIENILTA</dc:title>
  <dc:creator>Kauppinen, Annaleena</dc:creator>
  <cp:lastModifiedBy>Turunen Lotta</cp:lastModifiedBy>
  <cp:revision>3</cp:revision>
  <dcterms:created xsi:type="dcterms:W3CDTF">2021-06-15T09:46:00Z</dcterms:created>
  <dcterms:modified xsi:type="dcterms:W3CDTF">2024-03-11T13:57:12Z</dcterms:modified>
</cp:coreProperties>
</file>