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Sorts Mill Goudy"/>
      <p:regular r:id="rId12"/>
      <p: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CWVRrQrhBQKtUfvkiNGaLWgoc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SortsMillGoudy-italic.fntdata"/><Relationship Id="rId12" Type="http://schemas.openxmlformats.org/officeDocument/2006/relationships/font" Target="fonts/SortsMillGoudy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10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0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" name="Google Shape;19;p10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10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10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10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10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10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8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8"/>
          <p:cNvSpPr txBox="1"/>
          <p:nvPr>
            <p:ph type="title"/>
          </p:nvPr>
        </p:nvSpPr>
        <p:spPr>
          <a:xfrm>
            <a:off x="8458200" y="607392"/>
            <a:ext cx="3161963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 cap="non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8"/>
          <p:cNvSpPr txBox="1"/>
          <p:nvPr>
            <p:ph idx="1" type="body"/>
          </p:nvPr>
        </p:nvSpPr>
        <p:spPr>
          <a:xfrm>
            <a:off x="685800" y="609600"/>
            <a:ext cx="6858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900"/>
              <a:buChar char="◦"/>
              <a:defRPr sz="19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110" name="Google Shape;110;p18"/>
          <p:cNvSpPr txBox="1"/>
          <p:nvPr>
            <p:ph idx="2" type="body"/>
          </p:nvPr>
        </p:nvSpPr>
        <p:spPr>
          <a:xfrm>
            <a:off x="8458200" y="2336800"/>
            <a:ext cx="3161963" cy="36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11" name="Google Shape;111;p18"/>
          <p:cNvSpPr txBox="1"/>
          <p:nvPr>
            <p:ph idx="10" type="dt"/>
          </p:nvPr>
        </p:nvSpPr>
        <p:spPr>
          <a:xfrm>
            <a:off x="5588000" y="6035040"/>
            <a:ext cx="1955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8"/>
          <p:cNvSpPr txBox="1"/>
          <p:nvPr>
            <p:ph idx="11" type="ftr"/>
          </p:nvPr>
        </p:nvSpPr>
        <p:spPr>
          <a:xfrm>
            <a:off x="685801" y="6035040"/>
            <a:ext cx="45847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2" type="sldNum"/>
          </p:nvPr>
        </p:nvSpPr>
        <p:spPr>
          <a:xfrm>
            <a:off x="10396728" y="6035040"/>
            <a:ext cx="122343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 txBox="1"/>
          <p:nvPr>
            <p:ph idx="1" type="body"/>
          </p:nvPr>
        </p:nvSpPr>
        <p:spPr>
          <a:xfrm rot="5400000">
            <a:off x="4171188" y="-1001268"/>
            <a:ext cx="3849624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19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9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9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0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0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11"/>
          <p:cNvSpPr/>
          <p:nvPr>
            <p:ph idx="2" type="pic"/>
          </p:nvPr>
        </p:nvSpPr>
        <p:spPr>
          <a:xfrm>
            <a:off x="228599" y="237744"/>
            <a:ext cx="7696201" cy="6382512"/>
          </a:xfrm>
          <a:prstGeom prst="rect">
            <a:avLst/>
          </a:prstGeom>
          <a:solidFill>
            <a:srgbClr val="82D6C2"/>
          </a:solidFill>
          <a:ln>
            <a:noFill/>
          </a:ln>
        </p:spPr>
      </p:sp>
      <p:sp>
        <p:nvSpPr>
          <p:cNvPr id="40" name="Google Shape;40;p11"/>
          <p:cNvSpPr txBox="1"/>
          <p:nvPr>
            <p:ph idx="10" type="dt"/>
          </p:nvPr>
        </p:nvSpPr>
        <p:spPr>
          <a:xfrm>
            <a:off x="5662337" y="6035040"/>
            <a:ext cx="2071963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1" type="ftr"/>
          </p:nvPr>
        </p:nvSpPr>
        <p:spPr>
          <a:xfrm>
            <a:off x="612648" y="6035040"/>
            <a:ext cx="458800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2" type="sldNum"/>
          </p:nvPr>
        </p:nvSpPr>
        <p:spPr>
          <a:xfrm>
            <a:off x="10396728" y="6035040"/>
            <a:ext cx="1225296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1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1"/>
          <p:cNvSpPr txBox="1"/>
          <p:nvPr>
            <p:ph type="title"/>
          </p:nvPr>
        </p:nvSpPr>
        <p:spPr>
          <a:xfrm>
            <a:off x="8477250" y="603504"/>
            <a:ext cx="314477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8477250" y="2386584"/>
            <a:ext cx="3144774" cy="3511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4" name="Google Shape;54;p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9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" name="Google Shape;57;p9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58" name="Google Shape;58;p9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" name="Google Shape;59;p9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0" name="Google Shape;60;p9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1" name="Google Shape;61;p9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b="0"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1629156" y="2275165"/>
            <a:ext cx="8933688" cy="2406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2" name="Google Shape;72;p13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1629156" y="4682062"/>
            <a:ext cx="893978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5318760" y="1344502"/>
            <a:ext cx="1554480" cy="498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629157" y="5177408"/>
            <a:ext cx="566013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04504" y="5177408"/>
            <a:ext cx="1958339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" type="body"/>
          </p:nvPr>
        </p:nvSpPr>
        <p:spPr>
          <a:xfrm>
            <a:off x="106680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3" name="Google Shape;83;p14"/>
          <p:cNvSpPr txBox="1"/>
          <p:nvPr>
            <p:ph idx="2" type="body"/>
          </p:nvPr>
        </p:nvSpPr>
        <p:spPr>
          <a:xfrm>
            <a:off x="646176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4" name="Google Shape;84;p14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4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1069848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i="0" sz="19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0" name="Google Shape;90;p15"/>
          <p:cNvSpPr txBox="1"/>
          <p:nvPr>
            <p:ph idx="2" type="body"/>
          </p:nvPr>
        </p:nvSpPr>
        <p:spPr>
          <a:xfrm>
            <a:off x="1069848" y="2792472"/>
            <a:ext cx="4663440" cy="3163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1" name="Google Shape;91;p15"/>
          <p:cNvSpPr txBox="1"/>
          <p:nvPr>
            <p:ph idx="3" type="body"/>
          </p:nvPr>
        </p:nvSpPr>
        <p:spPr>
          <a:xfrm>
            <a:off x="6458712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2" name="Google Shape;92;p15"/>
          <p:cNvSpPr txBox="1"/>
          <p:nvPr>
            <p:ph idx="4" type="body"/>
          </p:nvPr>
        </p:nvSpPr>
        <p:spPr>
          <a:xfrm>
            <a:off x="6458712" y="2792471"/>
            <a:ext cx="4663440" cy="3164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3" name="Google Shape;93;p15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8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8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8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8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0" name="Google Shape;30;p7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4" name="Google Shape;34;p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5" name="Google Shape;35;p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30" name="Google Shape;130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en-US" sz="4400">
                <a:solidFill>
                  <a:schemeClr val="lt1"/>
                </a:solidFill>
              </a:rPr>
              <a:t>Turvataidot 1lk</a:t>
            </a:r>
            <a:endParaRPr/>
          </a:p>
        </p:txBody>
      </p:sp>
      <p:sp>
        <p:nvSpPr>
          <p:cNvPr id="135" name="Google Shape;135;p1"/>
          <p:cNvSpPr txBox="1"/>
          <p:nvPr>
            <p:ph idx="1" type="subTitle"/>
          </p:nvPr>
        </p:nvSpPr>
        <p:spPr>
          <a:xfrm>
            <a:off x="764275" y="5783001"/>
            <a:ext cx="10656310" cy="4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solidFill>
                  <a:schemeClr val="lt1"/>
                </a:solidFill>
              </a:rPr>
              <a:t>Fyysinen turvallisuus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1" name="Google Shape;141;p2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4" name="Google Shape;144;p2"/>
          <p:cNvSpPr/>
          <p:nvPr/>
        </p:nvSpPr>
        <p:spPr>
          <a:xfrm>
            <a:off x="473982" y="488542"/>
            <a:ext cx="11244036" cy="58809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cxnSp>
        <p:nvCxnSpPr>
          <p:cNvPr id="145" name="Google Shape;145;p2"/>
          <p:cNvCxnSpPr/>
          <p:nvPr/>
        </p:nvCxnSpPr>
        <p:spPr>
          <a:xfrm>
            <a:off x="4684442" y="2057401"/>
            <a:ext cx="0" cy="2743200"/>
          </a:xfrm>
          <a:prstGeom prst="straightConnector1">
            <a:avLst/>
          </a:prstGeom>
          <a:noFill/>
          <a:ln cap="flat" cmpd="sng" w="158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6" name="Google Shape;146;p2"/>
          <p:cNvSpPr/>
          <p:nvPr/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cap="sq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"/>
          <p:cNvSpPr txBox="1"/>
          <p:nvPr>
            <p:ph type="title"/>
          </p:nvPr>
        </p:nvSpPr>
        <p:spPr>
          <a:xfrm>
            <a:off x="866451" y="1000375"/>
            <a:ext cx="3642000" cy="48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Sorts Mill Goudy"/>
              <a:buNone/>
            </a:pPr>
            <a:r>
              <a:rPr lang="en-US" sz="4000">
                <a:solidFill>
                  <a:srgbClr val="FFFFFF"/>
                </a:solidFill>
              </a:rPr>
              <a:t>MUKAVA</a:t>
            </a:r>
            <a:br>
              <a:rPr lang="en-US" sz="4000">
                <a:solidFill>
                  <a:srgbClr val="FFFFFF"/>
                </a:solidFill>
              </a:rPr>
            </a:br>
            <a:r>
              <a:rPr lang="en-US" sz="4000">
                <a:solidFill>
                  <a:srgbClr val="FFFFFF"/>
                </a:solidFill>
              </a:rPr>
              <a:t>KOSKETUS</a:t>
            </a:r>
            <a:br>
              <a:rPr lang="en-US" sz="4000">
                <a:solidFill>
                  <a:srgbClr val="FFFFFF"/>
                </a:solidFill>
              </a:rPr>
            </a:br>
            <a:r>
              <a:rPr lang="en-US" sz="4000">
                <a:solidFill>
                  <a:srgbClr val="FFFFFF"/>
                </a:solidFill>
              </a:rPr>
              <a:t>KIERTÄMÄÄN</a:t>
            </a:r>
            <a:br>
              <a:rPr lang="en-US" sz="4400">
                <a:solidFill>
                  <a:srgbClr val="FFFFFF"/>
                </a:solidFill>
              </a:rPr>
            </a:br>
            <a:endParaRPr sz="4400">
              <a:solidFill>
                <a:srgbClr val="FFFFFF"/>
              </a:solidFill>
            </a:endParaRPr>
          </a:p>
        </p:txBody>
      </p:sp>
      <p:sp>
        <p:nvSpPr>
          <p:cNvPr id="148" name="Google Shape;148;p2"/>
          <p:cNvSpPr txBox="1"/>
          <p:nvPr>
            <p:ph idx="1" type="body"/>
          </p:nvPr>
        </p:nvSpPr>
        <p:spPr>
          <a:xfrm>
            <a:off x="4963691" y="1000370"/>
            <a:ext cx="6212310" cy="4857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2000">
                <a:solidFill>
                  <a:srgbClr val="FFFFFF"/>
                </a:solidFill>
              </a:rPr>
              <a:t>Pehmolelu laitetaan kiertämään lapselta toiselle. Jokainen saa vuoronperään koskettaa sitä jollakin mukavalla tavalla. Millaisesta kosketuksesta sinun pehmolelusi pitäisi?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4" name="Google Shape;154;p3"/>
          <p:cNvSpPr/>
          <p:nvPr/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5" name="Google Shape;155;p3"/>
          <p:cNvSpPr/>
          <p:nvPr/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3"/>
          <p:cNvSpPr/>
          <p:nvPr/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3"/>
          <p:cNvSpPr txBox="1"/>
          <p:nvPr>
            <p:ph type="title"/>
          </p:nvPr>
        </p:nvSpPr>
        <p:spPr>
          <a:xfrm>
            <a:off x="964666" y="863326"/>
            <a:ext cx="3491832" cy="17676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Sorts Mill Goudy"/>
              <a:buNone/>
            </a:pPr>
            <a:r>
              <a:rPr lang="en-US" sz="4400"/>
              <a:t>Vihreän ja punaisen valon kosketuksia</a:t>
            </a:r>
            <a:endParaRPr/>
          </a:p>
        </p:txBody>
      </p:sp>
      <p:sp>
        <p:nvSpPr>
          <p:cNvPr id="158" name="Google Shape;158;p3"/>
          <p:cNvSpPr/>
          <p:nvPr/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3"/>
          <p:cNvSpPr txBox="1"/>
          <p:nvPr>
            <p:ph idx="1" type="body"/>
          </p:nvPr>
        </p:nvSpPr>
        <p:spPr>
          <a:xfrm>
            <a:off x="6403656" y="936416"/>
            <a:ext cx="4870512" cy="4985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Mukavia ja hyvälle mielelle tekeviä kosketuksia voidaan sanoa vihreän valon kosketuksiksi. </a:t>
            </a:r>
            <a:endParaRPr sz="2000"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Epämukavilta ja kurjilta tuntuvia kosketuksia voidaan sanoa punaisen valon kosketuksiksi.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</a:pPr>
            <a:r>
              <a:rPr lang="en-US" sz="2000"/>
              <a:t> </a:t>
            </a:r>
            <a:r>
              <a:rPr b="1" lang="en-US" sz="2000"/>
              <a:t>Minkälaiset kosketukset voisivat olla </a:t>
            </a:r>
            <a:r>
              <a:rPr b="1" lang="en-US" sz="2000">
                <a:solidFill>
                  <a:srgbClr val="00B050"/>
                </a:solidFill>
              </a:rPr>
              <a:t>vihreän</a:t>
            </a:r>
            <a:r>
              <a:rPr b="1" lang="en-US" sz="2000"/>
              <a:t> valon kosketuksia?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</a:pPr>
            <a:r>
              <a:rPr b="1" lang="en-US" sz="2000"/>
              <a:t> Minkälaiset kosketukset voisivat olla </a:t>
            </a:r>
            <a:r>
              <a:rPr b="1" lang="en-US" sz="2000">
                <a:solidFill>
                  <a:srgbClr val="FF0000"/>
                </a:solidFill>
              </a:rPr>
              <a:t>punaisen</a:t>
            </a:r>
            <a:r>
              <a:rPr b="1" lang="en-US" sz="2000"/>
              <a:t> valon kosketuksia?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</p:txBody>
      </p:sp>
      <p:pic>
        <p:nvPicPr>
          <p:cNvPr id="161" name="Google Shape;16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2973" y="2794413"/>
            <a:ext cx="1428398" cy="2882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66" name="Google Shape;166;p4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0" y="-533388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4"/>
          <p:cNvSpPr/>
          <p:nvPr/>
        </p:nvSpPr>
        <p:spPr>
          <a:xfrm rot="-5400000">
            <a:off x="-1103377" y="1100316"/>
            <a:ext cx="6858003" cy="465734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48000">
                <a:srgbClr val="000000">
                  <a:alpha val="23921"/>
                </a:srgbClr>
              </a:gs>
              <a:gs pos="85000">
                <a:srgbClr val="000000">
                  <a:alpha val="44705"/>
                </a:srgbClr>
              </a:gs>
              <a:gs pos="100000">
                <a:srgbClr val="000000">
                  <a:alpha val="44705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8" name="Google Shape;168;p4"/>
          <p:cNvSpPr txBox="1"/>
          <p:nvPr>
            <p:ph type="ctrTitle"/>
          </p:nvPr>
        </p:nvSpPr>
        <p:spPr>
          <a:xfrm>
            <a:off x="643466" y="643467"/>
            <a:ext cx="5452529" cy="35692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orts Mill Goudy"/>
              <a:buNone/>
            </a:pPr>
            <a:r>
              <a:rPr lang="en-US" sz="6000">
                <a:solidFill>
                  <a:schemeClr val="lt1"/>
                </a:solidFill>
              </a:rPr>
              <a:t>Vihreä vai punainen valo?</a:t>
            </a:r>
            <a:endParaRPr/>
          </a:p>
        </p:txBody>
      </p:sp>
      <p:sp>
        <p:nvSpPr>
          <p:cNvPr id="169" name="Google Shape;169;p4"/>
          <p:cNvSpPr txBox="1"/>
          <p:nvPr>
            <p:ph idx="1" type="subTitle"/>
          </p:nvPr>
        </p:nvSpPr>
        <p:spPr>
          <a:xfrm>
            <a:off x="643466" y="3372392"/>
            <a:ext cx="10329334" cy="26855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3200">
                <a:solidFill>
                  <a:schemeClr val="lt1"/>
                </a:solidFill>
              </a:rPr>
              <a:t>Harjoitus 1: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sz="3200">
                <a:solidFill>
                  <a:schemeClr val="lt1"/>
                </a:solidFill>
              </a:rPr>
              <a:t>Vihreä vai punainen valo?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sz="3200">
                <a:solidFill>
                  <a:schemeClr val="lt1"/>
                </a:solidFill>
              </a:rPr>
              <a:t>Harjoitus 2: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</a:pPr>
            <a:r>
              <a:rPr lang="en-US" sz="3200">
                <a:solidFill>
                  <a:schemeClr val="lt1"/>
                </a:solidFill>
              </a:rPr>
              <a:t>Vihreän vai punaisen valon kosketus? </a:t>
            </a:r>
            <a:endParaRPr/>
          </a:p>
        </p:txBody>
      </p:sp>
      <p:sp>
        <p:nvSpPr>
          <p:cNvPr id="170" name="Google Shape;170;p4"/>
          <p:cNvSpPr/>
          <p:nvPr/>
        </p:nvSpPr>
        <p:spPr>
          <a:xfrm rot="5400000">
            <a:off x="6731935" y="1397930"/>
            <a:ext cx="6858003" cy="40621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48000">
                <a:srgbClr val="000000">
                  <a:alpha val="23921"/>
                </a:srgbClr>
              </a:gs>
              <a:gs pos="85000">
                <a:srgbClr val="000000">
                  <a:alpha val="44705"/>
                </a:srgbClr>
              </a:gs>
              <a:gs pos="100000">
                <a:srgbClr val="000000">
                  <a:alpha val="44705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"/>
          <p:cNvSpPr txBox="1"/>
          <p:nvPr>
            <p:ph type="title"/>
          </p:nvPr>
        </p:nvSpPr>
        <p:spPr>
          <a:xfrm>
            <a:off x="6579450" y="727627"/>
            <a:ext cx="4957553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</a:pPr>
            <a:r>
              <a:rPr lang="en-US"/>
              <a:t>Miten selviydyn?</a:t>
            </a:r>
            <a:endParaRPr/>
          </a:p>
        </p:txBody>
      </p:sp>
      <p:sp>
        <p:nvSpPr>
          <p:cNvPr id="176" name="Google Shape;176;p5"/>
          <p:cNvSpPr/>
          <p:nvPr/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5"/>
          <p:cNvSpPr/>
          <p:nvPr/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cap="sq" cmpd="sng" w="9525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Kuva, joka sisältää kohteen teksti, luonnos, Piirrokset, kuvitus&#10;&#10;Kuvaus luotu automaattisesti" id="178" name="Google Shape;17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1859" y="1476170"/>
            <a:ext cx="4927875" cy="3695906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5"/>
          <p:cNvSpPr txBox="1"/>
          <p:nvPr>
            <p:ph idx="1" type="body"/>
          </p:nvPr>
        </p:nvSpPr>
        <p:spPr>
          <a:xfrm>
            <a:off x="6252381" y="2538919"/>
            <a:ext cx="5482419" cy="3496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rPr lang="en-US"/>
              <a:t>Kuinka toimin ikävässä/oudolta tuntuvassa tilanteessa?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700"/>
              <a:buNone/>
            </a:pPr>
            <a:r>
              <a:rPr lang="en-US"/>
              <a:t>Kuinka toimin jos minua kiusataan?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700"/>
              <a:buNone/>
            </a:pPr>
            <a:r>
              <a:rPr lang="en-US"/>
              <a:t>Harjoitus ”Miten selviydyn”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84" name="Google Shape;184;p6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-176625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6"/>
          <p:cNvSpPr/>
          <p:nvPr/>
        </p:nvSpPr>
        <p:spPr>
          <a:xfrm>
            <a:off x="0" y="937549"/>
            <a:ext cx="12191999" cy="505813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0000">
                <a:srgbClr val="000000">
                  <a:alpha val="14901"/>
                </a:srgbClr>
              </a:gs>
              <a:gs pos="50000">
                <a:srgbClr val="000000">
                  <a:alpha val="29803"/>
                </a:srgbClr>
              </a:gs>
              <a:gs pos="80000">
                <a:srgbClr val="000000">
                  <a:alpha val="1490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6" name="Google Shape;186;p6"/>
          <p:cNvSpPr txBox="1"/>
          <p:nvPr>
            <p:ph type="ctrTitle"/>
          </p:nvPr>
        </p:nvSpPr>
        <p:spPr>
          <a:xfrm>
            <a:off x="1374320" y="1875429"/>
            <a:ext cx="9443357" cy="27538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</a:pPr>
            <a:r>
              <a:rPr lang="en-US"/>
              <a:t>Saako kätellä tai halata? -leikki</a:t>
            </a:r>
            <a:endParaRPr/>
          </a:p>
        </p:txBody>
      </p:sp>
      <p:sp>
        <p:nvSpPr>
          <p:cNvPr id="187" name="Google Shape;187;p6"/>
          <p:cNvSpPr txBox="1"/>
          <p:nvPr>
            <p:ph idx="1" type="subTitle"/>
          </p:nvPr>
        </p:nvSpPr>
        <p:spPr>
          <a:xfrm>
            <a:off x="1523999" y="4970903"/>
            <a:ext cx="9144000" cy="15455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latin typeface="Calibri"/>
                <a:ea typeface="Calibri"/>
                <a:cs typeface="Calibri"/>
                <a:sym typeface="Calibri"/>
              </a:rPr>
              <a:t>Liikutaan musiikin tahdissa. Musiikin pysähtyessä käännytään lähintä kaveria vasten ja kysytään ”Saanko kätellä?” tai ”Saanko halata?”. Kuunnellaan mitä kaveri vastaa ja toimitaan vastauksen mukaisesti: halataan, jos toinen antaa luvan ja kielteisen vastauksen kohdalla vastataan kauniisti ”Ei haittaa”. </a:t>
            </a: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