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60" r:id="rId8"/>
    <p:sldId id="275" r:id="rId9"/>
    <p:sldId id="261" r:id="rId10"/>
    <p:sldId id="276" r:id="rId11"/>
    <p:sldId id="262" r:id="rId12"/>
    <p:sldId id="277" r:id="rId13"/>
    <p:sldId id="263" r:id="rId14"/>
    <p:sldId id="267" r:id="rId15"/>
    <p:sldId id="279" r:id="rId16"/>
    <p:sldId id="266" r:id="rId17"/>
    <p:sldId id="265" r:id="rId18"/>
    <p:sldId id="264" r:id="rId19"/>
    <p:sldId id="269" r:id="rId20"/>
    <p:sldId id="270" r:id="rId21"/>
    <p:sldId id="268" r:id="rId22"/>
    <p:sldId id="271" r:id="rId23"/>
    <p:sldId id="272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1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5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1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7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7F47CF-67C9-420C-80A5-E2069FF0C2DF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0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1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2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8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4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4/19/2016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3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gerplate.com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     </a:t>
            </a:r>
            <a:r>
              <a:rPr lang="fi-FI" dirty="0" err="1" smtClean="0"/>
              <a:t>ÄLLät</a:t>
            </a:r>
            <a:r>
              <a:rPr lang="fi-FI" dirty="0" smtClean="0"/>
              <a:t> tutuiksi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rot="21420000">
            <a:off x="983076" y="3505740"/>
            <a:ext cx="9734879" cy="550333"/>
          </a:xfrm>
        </p:spPr>
        <p:txBody>
          <a:bodyPr/>
          <a:lstStyle/>
          <a:p>
            <a:r>
              <a:rPr lang="fi-FI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Etelä-Siilinjärven koulujen </a:t>
            </a:r>
            <a:r>
              <a:rPr lang="fi-FI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ops</a:t>
            </a:r>
            <a:r>
              <a:rPr lang="fi-FI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-koulutus </a:t>
            </a:r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13.4.2016</a:t>
            </a:r>
            <a:endParaRPr lang="fi-FI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3"/>
            <a:ext cx="10318940" cy="6879293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16" y="314760"/>
            <a:ext cx="11629623" cy="1609344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dirty="0">
                <a:solidFill>
                  <a:schemeClr val="bg1"/>
                </a:solidFill>
              </a:rPr>
              <a:t>L3  Itsestä huolehtiminen  ja Arjen ta</a:t>
            </a:r>
            <a:r>
              <a:rPr lang="fi-FI" dirty="0"/>
              <a:t>idot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41059" y="2323349"/>
            <a:ext cx="4754880" cy="3977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100" b="1" dirty="0">
                <a:latin typeface="+mj-lt"/>
              </a:rPr>
              <a:t>KEMIA</a:t>
            </a:r>
            <a:r>
              <a:rPr lang="fi-FI" sz="2100" dirty="0">
                <a:latin typeface="+mj-lt"/>
              </a:rPr>
              <a:t> </a:t>
            </a:r>
          </a:p>
          <a:p>
            <a:r>
              <a:rPr lang="fi-FI" dirty="0">
                <a:latin typeface="Bookman Old Style" panose="02050604050505020204" pitchFamily="18" charset="0"/>
              </a:rPr>
              <a:t> kemikaalit</a:t>
            </a:r>
          </a:p>
          <a:p>
            <a:pPr marL="0" indent="0">
              <a:buNone/>
            </a:pPr>
            <a:r>
              <a:rPr lang="fi-FI" dirty="0">
                <a:latin typeface="Bookman Old Style" panose="02050604050505020204" pitchFamily="18" charset="0"/>
              </a:rPr>
              <a:t> </a:t>
            </a:r>
            <a:r>
              <a:rPr lang="fi-FI" sz="2100" b="1" dirty="0">
                <a:latin typeface="+mj-lt"/>
              </a:rPr>
              <a:t>KOTITALOUS</a:t>
            </a:r>
          </a:p>
          <a:p>
            <a:r>
              <a:rPr lang="fi-FI" dirty="0">
                <a:latin typeface="Bookman Old Style" panose="02050604050505020204" pitchFamily="18" charset="0"/>
              </a:rPr>
              <a:t>perusraaka-aineiden käyttäminen hyvin</a:t>
            </a:r>
          </a:p>
          <a:p>
            <a:r>
              <a:rPr lang="fi-FI" dirty="0">
                <a:latin typeface="Bookman Old Style" panose="02050604050505020204" pitchFamily="18" charset="0"/>
              </a:rPr>
              <a:t>vaatehuolto</a:t>
            </a:r>
          </a:p>
          <a:p>
            <a:pPr marL="0" indent="0">
              <a:buNone/>
            </a:pPr>
            <a:r>
              <a:rPr lang="fi-FI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BIOLOGIA, MAANTIETO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i-FI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kestävä kehitys, kierrätys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i-FI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missä tuote on valmistettu </a:t>
            </a:r>
            <a:r>
              <a:rPr lang="fi-FI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i-FI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100" b="1" dirty="0">
                <a:latin typeface="+mj-lt"/>
              </a:rPr>
              <a:t>RETKET</a:t>
            </a:r>
          </a:p>
          <a:p>
            <a:r>
              <a:rPr lang="fi-FI" dirty="0">
                <a:latin typeface="Bookman Old Style" panose="02050604050505020204" pitchFamily="18" charset="0"/>
              </a:rPr>
              <a:t>pukeutuminen</a:t>
            </a:r>
          </a:p>
          <a:p>
            <a:r>
              <a:rPr lang="fi-FI" dirty="0">
                <a:latin typeface="Bookman Old Style" panose="02050604050505020204" pitchFamily="18" charset="0"/>
              </a:rPr>
              <a:t>leirikoulut</a:t>
            </a:r>
          </a:p>
        </p:txBody>
      </p:sp>
    </p:spTree>
    <p:extLst>
      <p:ext uri="{BB962C8B-B14F-4D97-AF65-F5344CB8AC3E}">
        <p14:creationId xmlns:p14="http://schemas.microsoft.com/office/powerpoint/2010/main" val="1819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0" y="4704"/>
            <a:ext cx="8998039" cy="6853296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627" y="0"/>
            <a:ext cx="10396882" cy="163787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  <a:r>
              <a:rPr lang="fi-FI" sz="4000" dirty="0"/>
              <a:t>L3 </a:t>
            </a:r>
            <a:r>
              <a:rPr lang="fi-FI" sz="4000" dirty="0" smtClean="0"/>
              <a:t>   </a:t>
            </a:r>
            <a:r>
              <a:rPr lang="fi-FI" sz="4000" dirty="0"/>
              <a:t>Itsestä huolehtiminen  </a:t>
            </a:r>
            <a:r>
              <a:rPr lang="fi-FI" sz="4000" dirty="0" smtClean="0"/>
              <a:t>ja </a:t>
            </a:r>
            <a:r>
              <a:rPr lang="fi-FI" sz="4000" dirty="0"/>
              <a:t>Arjen taidot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3627" y="1532586"/>
            <a:ext cx="5088714" cy="406972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fi-FI" sz="5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fi-FI" sz="5600" b="1" dirty="0" smtClean="0">
                <a:latin typeface="+mj-lt"/>
              </a:rPr>
              <a:t>LIIKUNTA</a:t>
            </a:r>
            <a:endParaRPr lang="fi-FI" sz="5600" b="1" dirty="0">
              <a:latin typeface="+mj-lt"/>
            </a:endParaRPr>
          </a:p>
          <a:p>
            <a:r>
              <a:rPr lang="fi-FI" sz="5600" cap="none" dirty="0" smtClean="0">
                <a:latin typeface="Bookman Old Style" panose="02050604050505020204" pitchFamily="18" charset="0"/>
              </a:rPr>
              <a:t>leikit</a:t>
            </a:r>
          </a:p>
          <a:p>
            <a:r>
              <a:rPr lang="fi-FI" sz="5600" cap="none" dirty="0" smtClean="0">
                <a:latin typeface="Bookman Old Style" panose="02050604050505020204" pitchFamily="18" charset="0"/>
              </a:rPr>
              <a:t>matkat eri paikkoihin</a:t>
            </a:r>
          </a:p>
          <a:p>
            <a:r>
              <a:rPr lang="fi-FI" sz="5600" cap="none" dirty="0" smtClean="0">
                <a:latin typeface="Bookman Old Style" panose="02050604050505020204" pitchFamily="18" charset="0"/>
              </a:rPr>
              <a:t>säännöt</a:t>
            </a:r>
          </a:p>
          <a:p>
            <a:r>
              <a:rPr lang="fi-FI" sz="5600" cap="none" dirty="0" smtClean="0">
                <a:latin typeface="Bookman Old Style" panose="02050604050505020204" pitchFamily="18" charset="0"/>
              </a:rPr>
              <a:t>pyöräily</a:t>
            </a:r>
          </a:p>
          <a:p>
            <a:r>
              <a:rPr lang="fi-FI" sz="5600" cap="none" dirty="0" smtClean="0">
                <a:latin typeface="Bookman Old Style" panose="02050604050505020204" pitchFamily="18" charset="0"/>
              </a:rPr>
              <a:t>välitunnit</a:t>
            </a:r>
          </a:p>
          <a:p>
            <a:r>
              <a:rPr lang="fi-FI" sz="5600" cap="none" dirty="0" smtClean="0">
                <a:latin typeface="Bookman Old Style" panose="02050604050505020204" pitchFamily="18" charset="0"/>
              </a:rPr>
              <a:t>luistinten nauhat</a:t>
            </a:r>
          </a:p>
          <a:p>
            <a:r>
              <a:rPr lang="fi-FI" sz="5600" cap="none" dirty="0" smtClean="0">
                <a:latin typeface="Bookman Old Style" panose="02050604050505020204" pitchFamily="18" charset="0"/>
              </a:rPr>
              <a:t>vuoron odottaminen</a:t>
            </a:r>
          </a:p>
          <a:p>
            <a:r>
              <a:rPr lang="fi-FI" sz="5600" cap="none" dirty="0" smtClean="0">
                <a:latin typeface="Bookman Old Style" panose="02050604050505020204" pitchFamily="18" charset="0"/>
              </a:rPr>
              <a:t>tunnetilojen hallinta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3549" cy="6896355"/>
          </a:xfr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4322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300" b="1" dirty="0">
                <a:latin typeface="+mj-lt"/>
              </a:rPr>
              <a:t>ÄIDINKIELI</a:t>
            </a:r>
          </a:p>
          <a:p>
            <a:r>
              <a:rPr lang="fi-FI" dirty="0">
                <a:latin typeface="Bookman Old Style" panose="02050604050505020204" pitchFamily="18" charset="0"/>
              </a:rPr>
              <a:t>draama, ilmaisutaito</a:t>
            </a:r>
          </a:p>
          <a:p>
            <a:r>
              <a:rPr lang="fi-FI" dirty="0">
                <a:latin typeface="Bookman Old Style" panose="02050604050505020204" pitchFamily="18" charset="0"/>
              </a:rPr>
              <a:t>elämyksellisyys</a:t>
            </a:r>
          </a:p>
          <a:p>
            <a:r>
              <a:rPr lang="fi-FI" dirty="0">
                <a:latin typeface="Bookman Old Style" panose="02050604050505020204" pitchFamily="18" charset="0"/>
              </a:rPr>
              <a:t>yhteistoiminnallisuus</a:t>
            </a:r>
          </a:p>
          <a:p>
            <a:r>
              <a:rPr lang="fi-FI" dirty="0">
                <a:latin typeface="Bookman Old Style" panose="02050604050505020204" pitchFamily="18" charset="0"/>
              </a:rPr>
              <a:t>keskustelu</a:t>
            </a:r>
          </a:p>
          <a:p>
            <a:r>
              <a:rPr lang="fi-FI" dirty="0">
                <a:latin typeface="Bookman Old Style" panose="02050604050505020204" pitchFamily="18" charset="0"/>
              </a:rPr>
              <a:t>kuunteleminen</a:t>
            </a:r>
          </a:p>
          <a:p>
            <a:r>
              <a:rPr lang="fi-FI" dirty="0">
                <a:latin typeface="Bookman Old Style" panose="02050604050505020204" pitchFamily="18" charset="0"/>
              </a:rPr>
              <a:t>neuvottelu</a:t>
            </a:r>
          </a:p>
          <a:p>
            <a:r>
              <a:rPr lang="fi-FI" dirty="0">
                <a:latin typeface="Bookman Old Style" panose="02050604050505020204" pitchFamily="18" charset="0"/>
              </a:rPr>
              <a:t>vuorovaikutustaidot </a:t>
            </a:r>
            <a:endParaRPr lang="fi-FI" dirty="0" smtClean="0">
              <a:latin typeface="Bookman Old Style" panose="02050604050505020204" pitchFamily="18" charset="0"/>
            </a:endParaRPr>
          </a:p>
          <a:p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KIELET</a:t>
            </a:r>
          </a:p>
          <a:p>
            <a:r>
              <a:rPr lang="fi-FI" dirty="0">
                <a:latin typeface="Bookman Old Style" panose="02050604050505020204" pitchFamily="18" charset="0"/>
              </a:rPr>
              <a:t>vuorovaikutustaidot</a:t>
            </a:r>
          </a:p>
          <a:p>
            <a:r>
              <a:rPr lang="fi-FI" dirty="0">
                <a:latin typeface="Bookman Old Style" panose="02050604050505020204" pitchFamily="18" charset="0"/>
              </a:rPr>
              <a:t>useimmat aihepiirit esille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4851" y="484632"/>
            <a:ext cx="11578107" cy="1609344"/>
          </a:xfrm>
        </p:spPr>
        <p:txBody>
          <a:bodyPr>
            <a:normAutofit/>
          </a:bodyPr>
          <a:lstStyle/>
          <a:p>
            <a:r>
              <a:rPr lang="fi-FI" sz="4800" dirty="0"/>
              <a:t>L3    Itsestä huolehtiminen  ja Arjen taidot</a:t>
            </a:r>
          </a:p>
        </p:txBody>
      </p:sp>
    </p:spTree>
    <p:extLst>
      <p:ext uri="{BB962C8B-B14F-4D97-AF65-F5344CB8AC3E}">
        <p14:creationId xmlns:p14="http://schemas.microsoft.com/office/powerpoint/2010/main" val="13696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2" y="0"/>
            <a:ext cx="9144000" cy="6858000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48517" y="1983347"/>
            <a:ext cx="5545499" cy="4056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 smtClean="0">
              <a:latin typeface="+mj-lt"/>
            </a:endParaRPr>
          </a:p>
          <a:p>
            <a:pPr marL="0" indent="0">
              <a:buNone/>
            </a:pPr>
            <a:r>
              <a:rPr lang="fi-FI" sz="2400" b="1" dirty="0" smtClean="0">
                <a:latin typeface="+mj-lt"/>
              </a:rPr>
              <a:t>ALLEKIRJOITUKSESTA HUOLEHTIMINEN</a:t>
            </a:r>
            <a:endParaRPr lang="fi-FI" sz="2400" b="1" dirty="0">
              <a:latin typeface="+mj-lt"/>
            </a:endParaRPr>
          </a:p>
          <a:p>
            <a:pPr marL="0" indent="0">
              <a:buNone/>
            </a:pPr>
            <a:r>
              <a:rPr lang="fi-FI" sz="2400" b="1" dirty="0">
                <a:latin typeface="+mj-lt"/>
              </a:rPr>
              <a:t>TILANNESIDONNAINEN </a:t>
            </a:r>
            <a:r>
              <a:rPr lang="fi-FI" sz="2400" b="1" dirty="0" smtClean="0">
                <a:latin typeface="+mj-lt"/>
              </a:rPr>
              <a:t>KÄYTTÄYTYMINEN</a:t>
            </a:r>
            <a:endParaRPr lang="fi-FI" sz="2400" b="1" dirty="0">
              <a:latin typeface="+mj-lt"/>
            </a:endParaRPr>
          </a:p>
          <a:p>
            <a:pPr marL="0" indent="0">
              <a:buNone/>
            </a:pPr>
            <a:r>
              <a:rPr lang="fi-FI" sz="2400" b="1" dirty="0">
                <a:latin typeface="+mj-lt"/>
              </a:rPr>
              <a:t>TUNTEIDEN </a:t>
            </a:r>
            <a:r>
              <a:rPr lang="fi-FI" sz="2400" b="1" dirty="0" smtClean="0">
                <a:latin typeface="+mj-lt"/>
              </a:rPr>
              <a:t>HALLINTA</a:t>
            </a:r>
          </a:p>
          <a:p>
            <a:pPr marL="0" indent="0">
              <a:buNone/>
            </a:pPr>
            <a:r>
              <a:rPr lang="fi-FI" sz="2400" b="1" dirty="0" smtClean="0">
                <a:latin typeface="+mj-lt"/>
              </a:rPr>
              <a:t>PETTYMYKSEN SIETÄMINEN</a:t>
            </a:r>
          </a:p>
          <a:p>
            <a:pPr marL="0" indent="0">
              <a:buNone/>
            </a:pPr>
            <a:r>
              <a:rPr lang="fi-FI" sz="2400" b="1" dirty="0">
                <a:latin typeface="+mj-lt"/>
              </a:rPr>
              <a:t>POISTUMISHARJOITUKSET</a:t>
            </a:r>
          </a:p>
          <a:p>
            <a:pPr marL="0" indent="0">
              <a:buNone/>
            </a:pPr>
            <a:r>
              <a:rPr lang="fi-FI" sz="2400" b="1" dirty="0">
                <a:latin typeface="+mj-lt"/>
              </a:rPr>
              <a:t>JOUKKOLIIKENTEEN KÄYTTÖ</a:t>
            </a:r>
          </a:p>
          <a:p>
            <a:pPr marL="0" indent="0">
              <a:buNone/>
            </a:pPr>
            <a:endParaRPr lang="fi-FI" sz="1600" dirty="0">
              <a:latin typeface="Bookman Old Style" panose="0205060405050502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4296" y="1777285"/>
            <a:ext cx="5088714" cy="427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cap="none" dirty="0" smtClean="0">
                <a:latin typeface="+mj-lt"/>
              </a:rPr>
              <a:t>AJANHALLINTA </a:t>
            </a:r>
          </a:p>
          <a:p>
            <a:r>
              <a:rPr lang="fi-FI" sz="1700" cap="none" dirty="0" smtClean="0">
                <a:latin typeface="Bookman Old Style" panose="02050604050505020204" pitchFamily="18" charset="0"/>
              </a:rPr>
              <a:t> </a:t>
            </a:r>
            <a:r>
              <a:rPr lang="fi-FI" sz="17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700" cap="none" dirty="0" smtClean="0">
                <a:latin typeface="Bookman Old Style" panose="02050604050505020204" pitchFamily="18" charset="0"/>
              </a:rPr>
              <a:t> vastuun kantaminen </a:t>
            </a:r>
            <a:r>
              <a:rPr lang="fi-FI" sz="17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700" cap="none" dirty="0" smtClean="0">
                <a:latin typeface="Bookman Old Style" panose="02050604050505020204" pitchFamily="18" charset="0"/>
              </a:rPr>
              <a:t> kodin ja koulun välillä on lapsi, jolla pitäisi olla rooli myös vastuunkannossa</a:t>
            </a:r>
          </a:p>
          <a:p>
            <a:pPr lvl="0"/>
            <a:r>
              <a:rPr lang="fi-FI" sz="1700" cap="none" dirty="0" smtClean="0">
                <a:latin typeface="Bookman Old Style" panose="02050604050505020204" pitchFamily="18" charset="0"/>
              </a:rPr>
              <a:t>lapsi pystyy huolehtimaan itsekin läksyistään poissaoloaikana</a:t>
            </a:r>
          </a:p>
          <a:p>
            <a:pPr marL="0" indent="0">
              <a:buNone/>
            </a:pPr>
            <a:r>
              <a:rPr lang="fi-FI" sz="1800" b="1" cap="none" dirty="0" smtClean="0">
                <a:latin typeface="+mj-lt"/>
              </a:rPr>
              <a:t>YHTEISKUNTAOPPI</a:t>
            </a:r>
          </a:p>
          <a:p>
            <a:r>
              <a:rPr lang="fi-FI" sz="1700" cap="none" dirty="0" smtClean="0">
                <a:latin typeface="Bookman Old Style" panose="02050604050505020204" pitchFamily="18" charset="0"/>
              </a:rPr>
              <a:t>rahaliikenteen ja velvoitteiden hoitaminen</a:t>
            </a:r>
          </a:p>
          <a:p>
            <a:pPr marL="0" indent="0">
              <a:buNone/>
            </a:pPr>
            <a:r>
              <a:rPr lang="fi-FI" sz="1800" b="1" dirty="0">
                <a:latin typeface="+mj-lt"/>
              </a:rPr>
              <a:t>YLT</a:t>
            </a:r>
          </a:p>
          <a:p>
            <a:r>
              <a:rPr lang="fi-FI" sz="1700" cap="none" dirty="0" smtClean="0">
                <a:latin typeface="Bookman Old Style" panose="02050604050505020204" pitchFamily="18" charset="0"/>
              </a:rPr>
              <a:t>liikennesäännöt</a:t>
            </a:r>
          </a:p>
          <a:p>
            <a:pPr marL="0" indent="0">
              <a:buNone/>
            </a:pPr>
            <a:endParaRPr lang="fi-FI" cap="none" dirty="0">
              <a:latin typeface="Bookman Old Style" panose="02050604050505020204" pitchFamily="18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3335" y="180304"/>
            <a:ext cx="11256134" cy="1262130"/>
          </a:xfrm>
        </p:spPr>
        <p:txBody>
          <a:bodyPr>
            <a:noAutofit/>
          </a:bodyPr>
          <a:lstStyle/>
          <a:p>
            <a:r>
              <a:rPr lang="fi-FI" sz="4800" dirty="0"/>
              <a:t> </a:t>
            </a:r>
            <a:r>
              <a:rPr lang="fi-FI" sz="4800" dirty="0" smtClean="0"/>
              <a:t>L3 Itsestä huolehtiminen   ja </a:t>
            </a:r>
            <a:r>
              <a:rPr lang="fi-FI" sz="4800" dirty="0"/>
              <a:t>Arjen taidot</a:t>
            </a:r>
          </a:p>
        </p:txBody>
      </p:sp>
    </p:spTree>
    <p:extLst>
      <p:ext uri="{BB962C8B-B14F-4D97-AF65-F5344CB8AC3E}">
        <p14:creationId xmlns:p14="http://schemas.microsoft.com/office/powerpoint/2010/main" val="8286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6" y="6440"/>
            <a:ext cx="1030310" cy="103031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4925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141668"/>
            <a:ext cx="10396882" cy="759853"/>
          </a:xfrm>
        </p:spPr>
        <p:txBody>
          <a:bodyPr>
            <a:noAutofit/>
          </a:bodyPr>
          <a:lstStyle/>
          <a:p>
            <a:r>
              <a:rPr lang="fi-FI" dirty="0" smtClean="0"/>
              <a:t>                       L4   </a:t>
            </a:r>
            <a:r>
              <a:rPr lang="fi-FI" dirty="0" smtClean="0"/>
              <a:t>MONILUKUTAITO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76552" y="901521"/>
            <a:ext cx="6400802" cy="5956479"/>
          </a:xfrm>
        </p:spPr>
        <p:txBody>
          <a:bodyPr>
            <a:normAutofit/>
          </a:bodyPr>
          <a:lstStyle/>
          <a:p>
            <a:pPr lvl="0"/>
            <a:endParaRPr lang="fi-FI" cap="none" dirty="0" smtClean="0">
              <a:latin typeface="Bookman Old Style" panose="02050604050505020204" pitchFamily="18" charset="0"/>
            </a:endParaRPr>
          </a:p>
          <a:p>
            <a:r>
              <a:rPr lang="fi-FI" dirty="0">
                <a:latin typeface="Bookman Old Style" panose="02050604050505020204" pitchFamily="18" charset="0"/>
              </a:rPr>
              <a:t>kriittinen ajattelu: media ja mediataidot,  lähdekritiikki, tekstin tarkoitus, fakta/fiktio, </a:t>
            </a:r>
            <a:r>
              <a:rPr lang="fi-FI" dirty="0" smtClean="0">
                <a:latin typeface="Bookman Old Style" panose="02050604050505020204" pitchFamily="18" charset="0"/>
              </a:rPr>
              <a:t>mielipide</a:t>
            </a:r>
            <a:endParaRPr lang="fi-FI" dirty="0">
              <a:latin typeface="Bookman Old Style" panose="02050604050505020204" pitchFamily="18" charset="0"/>
            </a:endParaRP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teksti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 kuvat, taulukot, numerot, kuviot, auditiivisuus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ymmärtäminen ja tuottaminen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monilukutaito koulun tilanteissa: toisten tulkitseminen (esim. käyttäytyminen, sanaton viestintä), kulttuurisidonnaisuus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draamapedagogiikka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kuvien tulkinta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taiteen tuntemus, kulttuurit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monilukutaito eri oppiaineissa:  AI ja vieraat kielet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jo olemassa; MA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numerot, taulukot; YLT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taulukot, diagrammit; LI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pelisäännöt ym.  toimintaohjeet; KS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pesuohjeet, symbolit silmukoille yms.; MU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nuotit; KO </a:t>
            </a:r>
            <a:r>
              <a:rPr lang="fi-FI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latin typeface="Bookman Old Style" panose="02050604050505020204" pitchFamily="18" charset="0"/>
              </a:rPr>
              <a:t> reseptit</a:t>
            </a:r>
            <a:endParaRPr lang="fi-FI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02" y="0"/>
            <a:ext cx="9193598" cy="6857999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8530" y="136903"/>
            <a:ext cx="5807470" cy="1609344"/>
          </a:xfrm>
        </p:spPr>
        <p:txBody>
          <a:bodyPr>
            <a:normAutofit/>
          </a:bodyPr>
          <a:lstStyle/>
          <a:p>
            <a:r>
              <a:rPr lang="fi-FI" sz="6000" dirty="0" smtClean="0"/>
              <a:t>L4 MONILUKUTAITO</a:t>
            </a:r>
            <a:endParaRPr lang="fi-FI" sz="6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0" y="1635617"/>
            <a:ext cx="12192000" cy="522238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i-FI" sz="3400" dirty="0" smtClean="0">
                <a:latin typeface="+mj-lt"/>
              </a:rPr>
              <a:t>   </a:t>
            </a:r>
          </a:p>
          <a:p>
            <a:pPr marL="0" lvl="0" indent="0">
              <a:buNone/>
            </a:pPr>
            <a:r>
              <a:rPr lang="fi-FI" sz="3400" dirty="0">
                <a:latin typeface="+mj-lt"/>
              </a:rPr>
              <a:t> </a:t>
            </a:r>
            <a:r>
              <a:rPr lang="fi-FI" sz="3400" dirty="0" smtClean="0">
                <a:latin typeface="+mj-lt"/>
              </a:rPr>
              <a:t>  kansainvälisyys </a:t>
            </a:r>
          </a:p>
          <a:p>
            <a:pPr marL="0" lvl="0" indent="0">
              <a:buNone/>
            </a:pPr>
            <a:r>
              <a:rPr lang="fi-FI" sz="3400" dirty="0" smtClean="0">
                <a:latin typeface="+mj-lt"/>
              </a:rPr>
              <a:t>   kulttuurien tuntemus</a:t>
            </a:r>
          </a:p>
          <a:p>
            <a:pPr marL="0" lvl="0" indent="0">
              <a:buNone/>
            </a:pPr>
            <a:r>
              <a:rPr lang="fi-FI" sz="3400" dirty="0" smtClean="0">
                <a:latin typeface="+mj-lt"/>
              </a:rPr>
              <a:t>   suvaitsevaisuus</a:t>
            </a:r>
          </a:p>
          <a:p>
            <a:pPr marL="0" lvl="0" indent="0">
              <a:buNone/>
            </a:pPr>
            <a:r>
              <a:rPr lang="fi-FI" sz="3400" dirty="0" smtClean="0">
                <a:latin typeface="+mj-lt"/>
              </a:rPr>
              <a:t>   tietotekniikka 										</a:t>
            </a:r>
          </a:p>
          <a:p>
            <a:pPr lvl="0">
              <a:buFont typeface="Wingdings" panose="05000000000000000000" pitchFamily="2" charset="2"/>
              <a:buChar char="à"/>
            </a:pPr>
            <a:r>
              <a:rPr lang="fi-FI" sz="3400" dirty="0" smtClean="0">
                <a:latin typeface="+mj-lt"/>
              </a:rPr>
              <a:t>  tekoäly</a:t>
            </a:r>
            <a:r>
              <a:rPr lang="fi-FI" sz="3400" dirty="0">
                <a:latin typeface="+mj-lt"/>
              </a:rPr>
              <a:t>, koodaus, </a:t>
            </a:r>
            <a:r>
              <a:rPr lang="fi-FI" sz="3400" dirty="0" smtClean="0">
                <a:latin typeface="+mj-lt"/>
              </a:rPr>
              <a:t>robotiikka</a:t>
            </a:r>
          </a:p>
          <a:p>
            <a:pPr marL="0" lvl="0" indent="0">
              <a:buNone/>
            </a:pPr>
            <a:r>
              <a:rPr lang="fi-FI" sz="3400" dirty="0" smtClean="0">
                <a:latin typeface="+mj-lt"/>
              </a:rPr>
              <a:t>   hahmottaminen</a:t>
            </a:r>
          </a:p>
          <a:p>
            <a:pPr marL="0" lvl="0" indent="0">
              <a:buNone/>
            </a:pPr>
            <a:r>
              <a:rPr lang="fi-FI" sz="3400" dirty="0" smtClean="0">
                <a:latin typeface="+mj-lt"/>
              </a:rPr>
              <a:t>   </a:t>
            </a:r>
            <a:r>
              <a:rPr lang="fi-FI" sz="3400" dirty="0" err="1" smtClean="0">
                <a:latin typeface="+mj-lt"/>
              </a:rPr>
              <a:t>fyke</a:t>
            </a:r>
            <a:r>
              <a:rPr lang="fi-FI" sz="3400" dirty="0" smtClean="0">
                <a:latin typeface="+mj-lt"/>
                <a:sym typeface="Wingdings" panose="05000000000000000000" pitchFamily="2" charset="2"/>
              </a:rPr>
              <a:t> havaintojen tulkinta</a:t>
            </a:r>
            <a:endParaRPr lang="fi-FI" sz="3400" dirty="0">
              <a:latin typeface="+mj-lt"/>
            </a:endParaRPr>
          </a:p>
          <a:p>
            <a:endParaRPr lang="fi-FI" dirty="0" smtClean="0"/>
          </a:p>
          <a:p>
            <a:pPr marL="0" lvl="0" indent="0">
              <a:buNone/>
            </a:pPr>
            <a:endParaRPr lang="fi-FI" sz="3000" dirty="0" smtClean="0">
              <a:latin typeface="+mj-lt"/>
            </a:endParaRPr>
          </a:p>
          <a:p>
            <a:pPr marL="0" lvl="0" indent="0">
              <a:buNone/>
            </a:pPr>
            <a:r>
              <a:rPr lang="fi-FI" sz="4100" dirty="0" smtClean="0">
                <a:latin typeface="+mj-lt"/>
              </a:rPr>
              <a:t> kaikki aistit peliin </a:t>
            </a:r>
            <a:r>
              <a:rPr lang="fi-FI" sz="4100" dirty="0" smtClean="0">
                <a:latin typeface="+mj-lt"/>
                <a:sym typeface="Wingdings" panose="05000000000000000000" pitchFamily="2" charset="2"/>
              </a:rPr>
              <a:t> moniaistillisuus                             </a:t>
            </a:r>
          </a:p>
          <a:p>
            <a:pPr marL="0" lvl="0" indent="0">
              <a:buNone/>
            </a:pPr>
            <a:r>
              <a:rPr lang="fi-FI" sz="4100" dirty="0" smtClean="0">
                <a:latin typeface="+mj-lt"/>
              </a:rPr>
              <a:t> työtavat</a:t>
            </a:r>
            <a:r>
              <a:rPr lang="fi-FI" sz="4100" dirty="0">
                <a:latin typeface="+mj-lt"/>
              </a:rPr>
              <a:t>: pelit, leikit, draama, yhteistoiminnallisuus </a:t>
            </a:r>
            <a:r>
              <a:rPr lang="fi-FI" sz="41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fi-FI" sz="4100" dirty="0">
                <a:latin typeface="+mj-lt"/>
              </a:rPr>
              <a:t> lapset opettavat toisiaan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38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02298" y="2446987"/>
            <a:ext cx="7894750" cy="333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cap="none" dirty="0" smtClean="0">
                <a:latin typeface="+mj-lt"/>
              </a:rPr>
              <a:t>MITÄ HALUAISIT JÄTTÄÄ POIS?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opetus ollut melko opettajajohtoista ja sidottu luokkaan ja siellä oleviin laitteisiin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taistelu oppilaiden kanssa kännykän käyttämisestä (3 – 9)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tempoilu eri </a:t>
            </a:r>
            <a:r>
              <a:rPr lang="fi-FI" cap="none" dirty="0" err="1" smtClean="0">
                <a:latin typeface="Bookman Old Style" panose="02050604050505020204" pitchFamily="18" charset="0"/>
              </a:rPr>
              <a:t>appsien</a:t>
            </a:r>
            <a:r>
              <a:rPr lang="fi-FI" cap="none" dirty="0" smtClean="0">
                <a:latin typeface="Bookman Old Style" panose="02050604050505020204" pitchFamily="18" charset="0"/>
              </a:rPr>
              <a:t> ja systeemien välillä: kun opettelet yhden, tulee jo toinen entistä parempi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tietohallinnon kuristusote (3 -9)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kymmensormijärjestelmä (7-9)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L5 TIETO- JA VIESTINTÄTEKNOLOGINEN </a:t>
            </a:r>
            <a:r>
              <a:rPr lang="fi-FI" sz="4400" dirty="0"/>
              <a:t> </a:t>
            </a:r>
            <a:r>
              <a:rPr lang="fi-FI" sz="4400" dirty="0" smtClean="0"/>
              <a:t>OSAAMINEN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717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70645"/>
            <a:ext cx="10396882" cy="1158140"/>
          </a:xfrm>
        </p:spPr>
        <p:txBody>
          <a:bodyPr>
            <a:normAutofit/>
          </a:bodyPr>
          <a:lstStyle/>
          <a:p>
            <a:r>
              <a:rPr lang="fi-FI" sz="4400" dirty="0"/>
              <a:t>L5 TIETO- JA VIESTINTÄTEKNOLOGINEN  </a:t>
            </a:r>
            <a:r>
              <a:rPr lang="fi-FI" sz="4400" dirty="0" smtClean="0"/>
              <a:t>OSAAMINEN</a:t>
            </a:r>
            <a:endParaRPr lang="fi-FI" sz="44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1" y="1529261"/>
            <a:ext cx="6307759" cy="4205173"/>
          </a:xfr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854558"/>
            <a:ext cx="6835462" cy="4151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600" b="1" dirty="0" smtClean="0">
                <a:latin typeface="+mj-lt"/>
              </a:rPr>
              <a:t>MITÄ HALUAISIT SÄILYTTÄÄ?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kirjat </a:t>
            </a:r>
            <a:r>
              <a:rPr lang="fi-FI" cap="none" dirty="0" smtClean="0">
                <a:latin typeface="Bookman Old Style" panose="02050604050505020204" pitchFamily="18" charset="0"/>
              </a:rPr>
              <a:t>mukana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dokumenttikamera</a:t>
            </a:r>
          </a:p>
          <a:p>
            <a:pPr lvl="0"/>
            <a:r>
              <a:rPr lang="fi-FI" cap="none" dirty="0">
                <a:latin typeface="Bookman Old Style" panose="02050604050505020204" pitchFamily="18" charset="0"/>
              </a:rPr>
              <a:t>S</a:t>
            </a:r>
            <a:r>
              <a:rPr lang="fi-FI" cap="none" dirty="0" smtClean="0">
                <a:latin typeface="Bookman Old Style" panose="02050604050505020204" pitchFamily="18" charset="0"/>
              </a:rPr>
              <a:t>mart-ohjelmat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älytaulut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muutamia </a:t>
            </a:r>
            <a:r>
              <a:rPr lang="fi-FI" cap="none" dirty="0" err="1" smtClean="0">
                <a:latin typeface="Bookman Old Style" panose="02050604050505020204" pitchFamily="18" charset="0"/>
              </a:rPr>
              <a:t>appseja</a:t>
            </a:r>
            <a:endParaRPr lang="fi-FI" cap="none" dirty="0" smtClean="0">
              <a:latin typeface="Bookman Old Style" panose="02050604050505020204" pitchFamily="18" charset="0"/>
            </a:endParaRPr>
          </a:p>
          <a:p>
            <a:pPr lvl="0"/>
            <a:r>
              <a:rPr lang="fi-FI" cap="none" dirty="0" err="1" smtClean="0">
                <a:latin typeface="Bookman Old Style" panose="02050604050505020204" pitchFamily="18" charset="0"/>
              </a:rPr>
              <a:t>iPad</a:t>
            </a:r>
            <a:r>
              <a:rPr lang="fi-FI" cap="none" dirty="0" smtClean="0">
                <a:latin typeface="Bookman Old Style" panose="02050604050505020204" pitchFamily="18" charset="0"/>
              </a:rPr>
              <a:t> opettajan ”päiväkirjana”  ja arvioinni</a:t>
            </a:r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 apuna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tekstinkäsittely</a:t>
            </a:r>
          </a:p>
          <a:p>
            <a:pPr lvl="0"/>
            <a:r>
              <a:rPr lang="fi-FI" cap="none" dirty="0" err="1">
                <a:latin typeface="Bookman Old Style" panose="02050604050505020204" pitchFamily="18" charset="0"/>
              </a:rPr>
              <a:t>P</a:t>
            </a:r>
            <a:r>
              <a:rPr lang="fi-FI" cap="none" dirty="0" err="1" smtClean="0">
                <a:latin typeface="Bookman Old Style" panose="02050604050505020204" pitchFamily="18" charset="0"/>
              </a:rPr>
              <a:t>edanet</a:t>
            </a:r>
            <a:r>
              <a:rPr lang="fi-FI" cap="none" dirty="0" smtClean="0">
                <a:latin typeface="Bookman Old Style" panose="02050604050505020204" pitchFamily="18" charset="0"/>
              </a:rPr>
              <a:t> oppimisalustana: palautuskansiot, ryhmämuistiot (7-9)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toimisto-ohjelmien käyttötaito (7-9)</a:t>
            </a:r>
          </a:p>
          <a:p>
            <a:pPr lvl="0"/>
            <a:r>
              <a:rPr lang="fi-FI" cap="none" dirty="0" smtClean="0">
                <a:latin typeface="Bookman Old Style" panose="02050604050505020204" pitchFamily="18" charset="0"/>
              </a:rPr>
              <a:t>tietokoneluokka</a:t>
            </a:r>
            <a:endParaRPr lang="fi-FI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55808" cy="6858000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047770" y="1328785"/>
            <a:ext cx="6547146" cy="3932151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 smtClean="0">
                <a:solidFill>
                  <a:schemeClr val="bg1"/>
                </a:solidFill>
                <a:latin typeface="+mj-lt"/>
              </a:rPr>
              <a:t>MITÄ UUTTA HALUAISIT?</a:t>
            </a:r>
          </a:p>
          <a:p>
            <a:pPr marL="0" indent="0">
              <a:buNone/>
            </a:pPr>
            <a:endParaRPr lang="fi-FI" sz="2400" b="1" dirty="0">
              <a:latin typeface="Bookman Old Style" panose="02050604050505020204" pitchFamily="18" charset="0"/>
            </a:endParaRPr>
          </a:p>
          <a:p>
            <a:pPr lvl="0"/>
            <a:r>
              <a:rPr lang="fi-FI" sz="2400" b="1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omien taitojen kehittämistä, ajan hermolla pysymistä </a:t>
            </a:r>
            <a:r>
              <a:rPr lang="fi-FI" sz="2400" b="1" cap="none" dirty="0" smtClean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2400" b="1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koulutuksia!!!!!  (1-9)</a:t>
            </a:r>
          </a:p>
          <a:p>
            <a:pPr lvl="0"/>
            <a:r>
              <a:rPr lang="fi-FI" sz="2400" b="1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atk-luokka takaisin</a:t>
            </a:r>
          </a:p>
          <a:p>
            <a:pPr lvl="0"/>
            <a:r>
              <a:rPr lang="fi-FI" sz="2400" b="1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PC vai </a:t>
            </a:r>
            <a:r>
              <a:rPr lang="fi-FI" sz="2400" b="1" cap="none" dirty="0">
                <a:solidFill>
                  <a:schemeClr val="bg1"/>
                </a:solidFill>
                <a:latin typeface="Bookman Old Style" panose="02050604050505020204" pitchFamily="18" charset="0"/>
              </a:rPr>
              <a:t>M</a:t>
            </a:r>
            <a:r>
              <a:rPr lang="fi-FI" sz="2400" b="1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ac (7-9)</a:t>
            </a:r>
          </a:p>
          <a:p>
            <a:pPr lvl="0"/>
            <a:r>
              <a:rPr lang="fi-FI" sz="2400" b="1" cap="none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iPad</a:t>
            </a:r>
            <a:r>
              <a:rPr lang="fi-FI" sz="2400" b="1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fi-FI" sz="2400" b="1" cap="none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vs</a:t>
            </a:r>
            <a:r>
              <a:rPr lang="fi-FI" sz="2400" b="1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tietokone (7-9)</a:t>
            </a:r>
            <a:endParaRPr lang="fi-FI" sz="2400" b="1" cap="none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73" y="170645"/>
            <a:ext cx="10396882" cy="1158140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L5 TIETO- JA VIESTINTÄTEKNOLOGINE</a:t>
            </a:r>
            <a:r>
              <a:rPr lang="fi-FI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N</a:t>
            </a:r>
            <a:r>
              <a:rPr lang="fi-FI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br>
              <a:rPr lang="fi-FI" sz="36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fi-FI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                OSAAMINEN</a:t>
            </a:r>
            <a:endParaRPr lang="fi-F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11" y="0"/>
            <a:ext cx="10724989" cy="685800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 rot="1426625">
            <a:off x="2342051" y="1235881"/>
            <a:ext cx="19318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 smtClean="0">
                <a:latin typeface="+mj-lt"/>
              </a:rPr>
              <a:t>TÄRKEITÄ TYÖELÄMÄTAITOJA</a:t>
            </a:r>
            <a:endParaRPr lang="fi-FI" sz="2000" dirty="0">
              <a:latin typeface="+mj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875" y="1879631"/>
            <a:ext cx="4421153" cy="4593818"/>
          </a:xfrm>
        </p:spPr>
        <p:txBody>
          <a:bodyPr>
            <a:noAutofit/>
          </a:bodyPr>
          <a:lstStyle/>
          <a:p>
            <a:r>
              <a:rPr lang="fi-FI" sz="1600" cap="none" dirty="0">
                <a:latin typeface="Bookman Old Style" panose="02050604050505020204" pitchFamily="18" charset="0"/>
              </a:rPr>
              <a:t>y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hteistyötaidot, sosiaalisuus	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ammatillinen osaaminen		 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lakipykälien tunteminen		   </a:t>
            </a:r>
          </a:p>
          <a:p>
            <a:r>
              <a:rPr lang="fi-FI" sz="1600" cap="none" dirty="0" smtClean="0">
                <a:latin typeface="Bookman Old Style" panose="02050604050505020204" pitchFamily="18" charset="0"/>
              </a:rPr>
              <a:t>kielitaito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ahkeruus ja motivaatio		  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itsenäisyys			</a:t>
            </a:r>
          </a:p>
          <a:p>
            <a:pPr lvl="0"/>
            <a:r>
              <a:rPr lang="fi-FI" sz="1600" cap="none" dirty="0">
                <a:latin typeface="Bookman Old Style" panose="02050604050505020204" pitchFamily="18" charset="0"/>
              </a:rPr>
              <a:t>v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astuullisuus, sitoutunei</a:t>
            </a:r>
            <a:r>
              <a:rPr lang="fi-FI" sz="16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suus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	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päämäärätietoisuus		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vastoinkäymisten sieto		 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töistä nauttiminen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it-osaaminen			</a:t>
            </a:r>
          </a:p>
          <a:p>
            <a:r>
              <a:rPr lang="fi-FI" sz="1600" cap="none" dirty="0" smtClean="0">
                <a:latin typeface="Bookman Old Style" panose="02050604050505020204" pitchFamily="18" charset="0"/>
              </a:rPr>
              <a:t>nöyryys ja oikea asenne</a:t>
            </a:r>
            <a:endParaRPr lang="fi-FI" sz="1600" cap="none" dirty="0">
              <a:latin typeface="Bookman Old Style" panose="02050604050505020204" pitchFamily="18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87845" y="2249184"/>
            <a:ext cx="3974277" cy="4828364"/>
          </a:xfrm>
        </p:spPr>
        <p:txBody>
          <a:bodyPr>
            <a:normAutofit fontScale="25000" lnSpcReduction="20000"/>
          </a:bodyPr>
          <a:lstStyle/>
          <a:p>
            <a:r>
              <a:rPr lang="fi-FI" sz="6400" cap="none" dirty="0" smtClean="0">
                <a:latin typeface="Bookman Old Style" panose="02050604050505020204" pitchFamily="18" charset="0"/>
              </a:rPr>
              <a:t>ryhmätyötaidot</a:t>
            </a:r>
          </a:p>
          <a:p>
            <a:pPr lvl="0"/>
            <a:r>
              <a:rPr lang="fi-FI" sz="6400" cap="none" dirty="0" smtClean="0">
                <a:latin typeface="Bookman Old Style" panose="02050604050505020204" pitchFamily="18" charset="0"/>
              </a:rPr>
              <a:t>toisten huomioonottaminen, empatia</a:t>
            </a:r>
          </a:p>
          <a:p>
            <a:pPr lvl="0"/>
            <a:r>
              <a:rPr lang="fi-FI" sz="6400" cap="none" dirty="0" smtClean="0">
                <a:latin typeface="Bookman Old Style" panose="02050604050505020204" pitchFamily="18" charset="0"/>
              </a:rPr>
              <a:t>hyvät tavat</a:t>
            </a:r>
          </a:p>
          <a:p>
            <a:pPr lvl="0"/>
            <a:r>
              <a:rPr lang="fi-FI" sz="6400" cap="none" dirty="0" smtClean="0">
                <a:latin typeface="Bookman Old Style" panose="02050604050505020204" pitchFamily="18" charset="0"/>
              </a:rPr>
              <a:t>sopimusten noudattaminen; vastuu</a:t>
            </a:r>
          </a:p>
          <a:p>
            <a:r>
              <a:rPr lang="fi-FI" sz="6400" cap="none" dirty="0" smtClean="0">
                <a:latin typeface="Bookman Old Style" panose="02050604050505020204" pitchFamily="18" charset="0"/>
              </a:rPr>
              <a:t>opo-tunnit, eri oppiaineiden tunnit</a:t>
            </a:r>
          </a:p>
          <a:p>
            <a:r>
              <a:rPr lang="fi-FI" sz="6400" cap="none" dirty="0" err="1">
                <a:latin typeface="Bookman Old Style" panose="02050604050505020204" pitchFamily="18" charset="0"/>
              </a:rPr>
              <a:t>t</a:t>
            </a:r>
            <a:r>
              <a:rPr lang="fi-FI" sz="6400" cap="none" dirty="0" err="1" smtClean="0">
                <a:latin typeface="Bookman Old Style" panose="02050604050505020204" pitchFamily="18" charset="0"/>
              </a:rPr>
              <a:t>et</a:t>
            </a:r>
            <a:r>
              <a:rPr lang="fi-FI" sz="6400" cap="none" dirty="0" smtClean="0">
                <a:latin typeface="Bookman Old Style" panose="02050604050505020204" pitchFamily="18" charset="0"/>
              </a:rPr>
              <a:t>, yrityskylä</a:t>
            </a:r>
          </a:p>
          <a:p>
            <a:pPr lvl="0"/>
            <a:r>
              <a:rPr lang="fi-FI" sz="6400" cap="none" dirty="0" smtClean="0">
                <a:latin typeface="Bookman Old Style" panose="02050604050505020204" pitchFamily="18" charset="0"/>
              </a:rPr>
              <a:t>työhakemus ja cv </a:t>
            </a:r>
          </a:p>
          <a:p>
            <a:pPr lvl="0"/>
            <a:r>
              <a:rPr lang="fi-FI" sz="6400" cap="none" dirty="0" smtClean="0">
                <a:latin typeface="Bookman Old Style" panose="02050604050505020204" pitchFamily="18" charset="0"/>
              </a:rPr>
              <a:t>itsearviointi, vertaisarviointi</a:t>
            </a:r>
          </a:p>
          <a:p>
            <a:pPr lvl="0"/>
            <a:r>
              <a:rPr lang="fi-FI" sz="6400" cap="none" dirty="0" smtClean="0">
                <a:latin typeface="Bookman Old Style" panose="02050604050505020204" pitchFamily="18" charset="0"/>
              </a:rPr>
              <a:t>tavoitteiden asettaminen</a:t>
            </a:r>
          </a:p>
          <a:p>
            <a:pPr lvl="0"/>
            <a:r>
              <a:rPr lang="fi-FI" sz="6400" cap="none" dirty="0" smtClean="0">
                <a:latin typeface="Bookman Old Style" panose="02050604050505020204" pitchFamily="18" charset="0"/>
              </a:rPr>
              <a:t>aikataulutus</a:t>
            </a:r>
          </a:p>
          <a:p>
            <a:r>
              <a:rPr lang="fi-FI" sz="6400" cap="none" dirty="0" smtClean="0">
                <a:latin typeface="Bookman Old Style" panose="02050604050505020204" pitchFamily="18" charset="0"/>
              </a:rPr>
              <a:t>palautteen antaminen</a:t>
            </a:r>
          </a:p>
          <a:p>
            <a:r>
              <a:rPr lang="fi-FI" sz="6400" cap="none" dirty="0">
                <a:latin typeface="Bookman Old Style" panose="02050604050505020204" pitchFamily="18" charset="0"/>
              </a:rPr>
              <a:t>k</a:t>
            </a:r>
            <a:r>
              <a:rPr lang="fi-FI" sz="6400" cap="none" dirty="0" smtClean="0">
                <a:latin typeface="Bookman Old Style" panose="02050604050505020204" pitchFamily="18" charset="0"/>
              </a:rPr>
              <a:t>eskustelu-, väittely- ja neuvottelutaito; kokoustekniikka</a:t>
            </a:r>
          </a:p>
          <a:p>
            <a:pPr lvl="0"/>
            <a:r>
              <a:rPr lang="fi-FI" sz="6400" cap="none" dirty="0" smtClean="0">
                <a:latin typeface="Bookman Old Style" panose="02050604050505020204" pitchFamily="18" charset="0"/>
              </a:rPr>
              <a:t>kansainvälisyys</a:t>
            </a:r>
            <a:r>
              <a:rPr lang="fi-FI" sz="3200" cap="none" dirty="0" smtClean="0">
                <a:latin typeface="Bookman Old Style" panose="02050604050505020204" pitchFamily="18" charset="0"/>
              </a:rPr>
              <a:t>	  </a:t>
            </a:r>
          </a:p>
          <a:p>
            <a:endParaRPr lang="fi-FI" dirty="0"/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 rot="1451366">
            <a:off x="4860113" y="1405472"/>
            <a:ext cx="1828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 smtClean="0">
                <a:latin typeface="+mj-lt"/>
              </a:rPr>
              <a:t>NÄIN KOULUSSA</a:t>
            </a:r>
            <a:endParaRPr lang="fi-FI" sz="2000" dirty="0">
              <a:latin typeface="+mj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73" y="28977"/>
            <a:ext cx="10396882" cy="1158140"/>
          </a:xfrm>
        </p:spPr>
        <p:txBody>
          <a:bodyPr>
            <a:normAutofit/>
          </a:bodyPr>
          <a:lstStyle/>
          <a:p>
            <a:r>
              <a:rPr lang="fi-FI" dirty="0"/>
              <a:t>L6 Työelämätaidot ja yrittäjyys</a:t>
            </a:r>
          </a:p>
        </p:txBody>
      </p:sp>
    </p:spTree>
    <p:extLst>
      <p:ext uri="{BB962C8B-B14F-4D97-AF65-F5344CB8AC3E}">
        <p14:creationId xmlns:p14="http://schemas.microsoft.com/office/powerpoint/2010/main" val="2925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8216" y="312312"/>
            <a:ext cx="10802154" cy="1158140"/>
          </a:xfrm>
        </p:spPr>
        <p:txBody>
          <a:bodyPr>
            <a:normAutofit/>
          </a:bodyPr>
          <a:lstStyle/>
          <a:p>
            <a:r>
              <a:rPr lang="fi-FI" sz="4400" dirty="0" smtClean="0"/>
              <a:t>Yhteistyötä  </a:t>
            </a:r>
            <a:r>
              <a:rPr lang="fi-FI" sz="4400" dirty="0" err="1" smtClean="0"/>
              <a:t>ylä</a:t>
            </a:r>
            <a:r>
              <a:rPr lang="fi-FI" sz="4400" dirty="0" smtClean="0"/>
              <a:t>- ja alakoulujen välille?</a:t>
            </a:r>
            <a:endParaRPr lang="fi-FI" sz="44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3" y="1133339"/>
            <a:ext cx="7754937" cy="5396249"/>
          </a:xfr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843940"/>
            <a:ext cx="5088714" cy="3530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smtClean="0">
                <a:latin typeface="+mj-lt"/>
              </a:rPr>
              <a:t>JARRUJA</a:t>
            </a:r>
            <a:endParaRPr lang="fi-FI" sz="2400" b="1" dirty="0">
              <a:latin typeface="+mj-lt"/>
            </a:endParaRPr>
          </a:p>
          <a:p>
            <a:r>
              <a:rPr lang="fi-FI" sz="1600" cap="none" dirty="0" smtClean="0">
                <a:latin typeface="Bookman Old Style" panose="02050604050505020204" pitchFamily="18" charset="0"/>
              </a:rPr>
              <a:t>jatkuva kiire arjessa</a:t>
            </a:r>
          </a:p>
          <a:p>
            <a:r>
              <a:rPr lang="fi-FI" sz="1600" cap="none" dirty="0" smtClean="0">
                <a:latin typeface="Bookman Old Style" panose="02050604050505020204" pitchFamily="18" charset="0"/>
              </a:rPr>
              <a:t>ajan puute</a:t>
            </a:r>
          </a:p>
          <a:p>
            <a:r>
              <a:rPr lang="fi-FI" sz="1600" cap="none" dirty="0" smtClean="0">
                <a:latin typeface="Bookman Old Style" panose="02050604050505020204" pitchFamily="18" charset="0"/>
              </a:rPr>
              <a:t>välimatkat</a:t>
            </a:r>
          </a:p>
          <a:p>
            <a:r>
              <a:rPr lang="fi-FI" sz="1600" cap="none" dirty="0" smtClean="0">
                <a:latin typeface="Bookman Old Style" panose="02050604050505020204" pitchFamily="18" charset="0"/>
              </a:rPr>
              <a:t>eri intressit</a:t>
            </a:r>
          </a:p>
          <a:p>
            <a:r>
              <a:rPr lang="fi-FI" sz="1600" cap="none" dirty="0" smtClean="0">
                <a:latin typeface="Bookman Old Style" panose="02050604050505020204" pitchFamily="18" charset="0"/>
              </a:rPr>
              <a:t>ei tunneta toisen  koulun aikuisia  </a:t>
            </a:r>
            <a:r>
              <a:rPr lang="fi-FI" sz="16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 liian vähän yhteisiä tilaisuuksia, joissa tutustutaan ja  suunnitellaan</a:t>
            </a:r>
            <a:endParaRPr lang="fi-FI" sz="1600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6274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76708" y="1442434"/>
            <a:ext cx="5542694" cy="4726547"/>
          </a:xfrm>
        </p:spPr>
        <p:txBody>
          <a:bodyPr>
            <a:noAutofit/>
          </a:bodyPr>
          <a:lstStyle/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ammattitaito			   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ammattitaidon ylläpitäminen	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hyvä tuuri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aktiivisuus			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ennakkoluulottomuus		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rohkeus, itsevarmuus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vastuullisuus			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stressinsietokyky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innovatiivisuus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epävarmuudensietokyky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vastoinkäymisten sietäminen</a:t>
            </a:r>
          </a:p>
          <a:p>
            <a:pPr lvl="0"/>
            <a:r>
              <a:rPr lang="fi-FI" sz="1600" cap="none" dirty="0">
                <a:latin typeface="Bookman Old Style" panose="02050604050505020204" pitchFamily="18" charset="0"/>
              </a:rPr>
              <a:t>s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uvaitsevaisuus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luovuus</a:t>
            </a:r>
            <a:endParaRPr lang="fi-FI" sz="1600" cap="none" dirty="0">
              <a:latin typeface="Bookman Old Style" panose="02050604050505020204" pitchFamily="18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6708" y="0"/>
            <a:ext cx="10396882" cy="1158140"/>
          </a:xfrm>
        </p:spPr>
        <p:txBody>
          <a:bodyPr>
            <a:normAutofit/>
          </a:bodyPr>
          <a:lstStyle/>
          <a:p>
            <a:r>
              <a:rPr lang="fi-FI" dirty="0"/>
              <a:t>L6 Työelämätaidot ja yrittäjyys</a:t>
            </a:r>
          </a:p>
        </p:txBody>
      </p:sp>
      <p:sp>
        <p:nvSpPr>
          <p:cNvPr id="5" name="Tekstiruutu 4"/>
          <p:cNvSpPr txBox="1"/>
          <p:nvPr/>
        </p:nvSpPr>
        <p:spPr>
          <a:xfrm rot="20787854">
            <a:off x="5793748" y="4540411"/>
            <a:ext cx="20494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 smtClean="0">
                <a:latin typeface="+mj-lt"/>
              </a:rPr>
              <a:t>YRITTÄJÄN TÄRKEITÄ OMINAISUUKSIA</a:t>
            </a:r>
            <a:endParaRPr lang="fi-FI" sz="2000" dirty="0">
              <a:latin typeface="+mj-lt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05078" y="965916"/>
            <a:ext cx="3886922" cy="5713180"/>
          </a:xfrm>
        </p:spPr>
        <p:txBody>
          <a:bodyPr>
            <a:noAutofit/>
          </a:bodyPr>
          <a:lstStyle/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itsenäisyys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motivaatio</a:t>
            </a:r>
            <a:r>
              <a:rPr lang="fi-FI" sz="1600" cap="none" dirty="0">
                <a:latin typeface="Bookman Old Style" panose="02050604050505020204" pitchFamily="18" charset="0"/>
              </a:rPr>
              <a:t>			</a:t>
            </a:r>
          </a:p>
          <a:p>
            <a:pPr lvl="0"/>
            <a:r>
              <a:rPr lang="fi-FI" sz="1600" cap="none" dirty="0">
                <a:latin typeface="Bookman Old Style" panose="02050604050505020204" pitchFamily="18" charset="0"/>
              </a:rPr>
              <a:t>ahkeruus			</a:t>
            </a:r>
          </a:p>
          <a:p>
            <a:pPr lvl="0"/>
            <a:r>
              <a:rPr lang="fi-FI" sz="1600" cap="none" dirty="0">
                <a:latin typeface="Bookman Old Style" panose="02050604050505020204" pitchFamily="18" charset="0"/>
              </a:rPr>
              <a:t>tiedonhankintataidot</a:t>
            </a:r>
            <a:r>
              <a:rPr lang="fi-FI" sz="1600" dirty="0"/>
              <a:t>	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	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monilukutaito </a:t>
            </a:r>
            <a:r>
              <a:rPr lang="fi-FI" sz="1600" i="1" cap="none" dirty="0" smtClean="0">
                <a:latin typeface="Bookman Old Style" panose="02050604050505020204" pitchFamily="18" charset="0"/>
              </a:rPr>
              <a:t>(tilanteet, ihmiset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, </a:t>
            </a:r>
          </a:p>
          <a:p>
            <a:pPr marL="0" lvl="0" indent="0">
              <a:buNone/>
            </a:pPr>
            <a:r>
              <a:rPr lang="fi-FI" sz="1600" i="1" dirty="0">
                <a:latin typeface="Bookman Old Style" panose="02050604050505020204" pitchFamily="18" charset="0"/>
              </a:rPr>
              <a:t> </a:t>
            </a:r>
            <a:r>
              <a:rPr lang="fi-FI" sz="1600" i="1" dirty="0" smtClean="0">
                <a:latin typeface="Bookman Old Style" panose="02050604050505020204" pitchFamily="18" charset="0"/>
              </a:rPr>
              <a:t>   </a:t>
            </a:r>
            <a:r>
              <a:rPr lang="fi-FI" sz="1600" i="1" cap="none" dirty="0" smtClean="0">
                <a:latin typeface="Bookman Old Style" panose="02050604050505020204" pitchFamily="18" charset="0"/>
              </a:rPr>
              <a:t>markkinat, suhdanteet …)</a:t>
            </a:r>
            <a:endParaRPr lang="fi-FI" sz="1600" cap="none" dirty="0" smtClean="0">
              <a:latin typeface="Bookman Old Style" panose="02050604050505020204" pitchFamily="18" charset="0"/>
            </a:endParaRP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kokonaisuuksien hallinta		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yhteistyötaidot </a:t>
            </a:r>
            <a:r>
              <a:rPr lang="fi-FI" sz="16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 verkostoituminen	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it-taidot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palvelutaito			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hyvä puhetaito </a:t>
            </a:r>
            <a:r>
              <a:rPr lang="fi-FI" sz="16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 itsensä myyminen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ei välttämättä ”hyvä oppilas”	</a:t>
            </a:r>
          </a:p>
          <a:p>
            <a:pPr lvl="0"/>
            <a:r>
              <a:rPr lang="fi-FI" sz="1600" cap="none" dirty="0" smtClean="0">
                <a:latin typeface="Bookman Old Style" panose="02050604050505020204" pitchFamily="18" charset="0"/>
              </a:rPr>
              <a:t>oma tv-ohjelma</a:t>
            </a:r>
            <a:endParaRPr lang="fi-FI" sz="1600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 rot="1575130">
            <a:off x="3511832" y="1518513"/>
            <a:ext cx="17914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err="1">
                <a:latin typeface="Bookman Old Style" panose="02050604050505020204" pitchFamily="18" charset="0"/>
              </a:rPr>
              <a:t>k</a:t>
            </a:r>
            <a:r>
              <a:rPr lang="fi-FI" dirty="0" err="1" smtClean="0">
                <a:latin typeface="Bookman Old Style" panose="02050604050505020204" pitchFamily="18" charset="0"/>
              </a:rPr>
              <a:t>onkretia</a:t>
            </a:r>
            <a:r>
              <a:rPr lang="fi-FI" dirty="0" smtClean="0">
                <a:latin typeface="Bookman Old Style" panose="02050604050505020204" pitchFamily="18" charset="0"/>
              </a:rPr>
              <a:t> koulussa</a:t>
            </a:r>
            <a:endParaRPr lang="fi-FI" dirty="0">
              <a:latin typeface="Bookman Old Style" panose="020506040505050202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924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7012" y="132008"/>
            <a:ext cx="10396882" cy="1151965"/>
          </a:xfrm>
        </p:spPr>
        <p:txBody>
          <a:bodyPr>
            <a:normAutofit/>
          </a:bodyPr>
          <a:lstStyle/>
          <a:p>
            <a:r>
              <a:rPr lang="fi-FI" dirty="0"/>
              <a:t>L6 Työelämätaidot ja yrittäjyys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50647" y="1841678"/>
            <a:ext cx="5963057" cy="4382913"/>
          </a:xfrm>
        </p:spPr>
        <p:txBody>
          <a:bodyPr>
            <a:normAutofit/>
          </a:bodyPr>
          <a:lstStyle/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yrityskylä</a:t>
            </a:r>
          </a:p>
          <a:p>
            <a:pPr lvl="2"/>
            <a:r>
              <a:rPr lang="fi-FI" sz="1800" cap="none" dirty="0" err="1" smtClean="0">
                <a:latin typeface="Bookman Old Style" panose="02050604050505020204" pitchFamily="18" charset="0"/>
              </a:rPr>
              <a:t>tet</a:t>
            </a:r>
            <a:endParaRPr lang="fi-FI" sz="1800" cap="none" dirty="0" smtClean="0">
              <a:latin typeface="Bookman Old Style" panose="02050604050505020204" pitchFamily="18" charset="0"/>
            </a:endParaRP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vertaissovittelu</a:t>
            </a:r>
          </a:p>
          <a:p>
            <a:pPr lvl="2"/>
            <a:r>
              <a:rPr lang="fi-FI" sz="1800" cap="none" dirty="0" err="1" smtClean="0">
                <a:latin typeface="Bookman Old Style" panose="02050604050505020204" pitchFamily="18" charset="0"/>
              </a:rPr>
              <a:t>tukaritoiminta</a:t>
            </a:r>
            <a:endParaRPr lang="fi-FI" sz="1800" cap="none" dirty="0" smtClean="0">
              <a:latin typeface="Bookman Old Style" panose="02050604050505020204" pitchFamily="18" charset="0"/>
            </a:endParaRP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omista tavaroista ja tehtävistä huolehtiminen; vastuu</a:t>
            </a: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oppilaskuntatoiminta</a:t>
            </a: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LI-välinevaraston hoitovastuu välitunneilla</a:t>
            </a: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opon tunnit, oppiainetunnit</a:t>
            </a: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välkkäriliikuttaja</a:t>
            </a:r>
          </a:p>
          <a:p>
            <a:pPr lvl="2"/>
            <a:r>
              <a:rPr lang="fi-FI" sz="1800" cap="none" dirty="0">
                <a:latin typeface="Bookman Old Style" panose="02050604050505020204" pitchFamily="18" charset="0"/>
              </a:rPr>
              <a:t>v</a:t>
            </a:r>
            <a:r>
              <a:rPr lang="fi-FI" sz="1800" cap="none" dirty="0" smtClean="0">
                <a:latin typeface="Bookman Old Style" panose="02050604050505020204" pitchFamily="18" charset="0"/>
              </a:rPr>
              <a:t>aalit</a:t>
            </a:r>
          </a:p>
          <a:p>
            <a:pPr lvl="2"/>
            <a:r>
              <a:rPr lang="fi-FI" sz="2000" cap="none" dirty="0" smtClean="0">
                <a:latin typeface="Bookman Old Style" panose="02050604050505020204" pitchFamily="18" charset="0"/>
              </a:rPr>
              <a:t>ilmiöoppiminen (9.lk aiheena työelämä)</a:t>
            </a:r>
          </a:p>
          <a:p>
            <a:pPr lvl="2"/>
            <a:r>
              <a:rPr lang="fi-FI" sz="2000" cap="none" dirty="0" smtClean="0">
                <a:latin typeface="Bookman Old Style" panose="02050604050505020204" pitchFamily="18" charset="0"/>
              </a:rPr>
              <a:t>kioskit, kirpparit</a:t>
            </a:r>
            <a:endParaRPr lang="fi-FI" sz="2000" cap="none" dirty="0">
              <a:latin typeface="Bookman Old Style" panose="02050604050505020204" pitchFamily="18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 rot="2189502">
            <a:off x="8461420" y="1907117"/>
            <a:ext cx="1661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NÄIN KOULUSSA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6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39"/>
            <a:ext cx="9775065" cy="6903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2745" y="699554"/>
            <a:ext cx="10396882" cy="550572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L7 </a:t>
            </a:r>
            <a:r>
              <a:rPr lang="fi-FI" sz="4000" dirty="0" smtClean="0">
                <a:solidFill>
                  <a:schemeClr val="bg1"/>
                </a:solidFill>
              </a:rPr>
              <a:t>    OSALLISTUMINEN</a:t>
            </a:r>
            <a:r>
              <a:rPr lang="fi-FI" sz="4000" dirty="0">
                <a:solidFill>
                  <a:schemeClr val="bg1"/>
                </a:solidFill>
              </a:rPr>
              <a:t>, VAIKUTTAMINEN JA </a:t>
            </a:r>
            <a:r>
              <a:rPr lang="fi-FI" sz="4000" dirty="0" smtClean="0">
                <a:solidFill>
                  <a:schemeClr val="bg1"/>
                </a:solidFill>
              </a:rPr>
              <a:t> KESTÄVÄN </a:t>
            </a:r>
            <a:br>
              <a:rPr lang="fi-FI" sz="4000" dirty="0" smtClean="0">
                <a:solidFill>
                  <a:schemeClr val="bg1"/>
                </a:solidFill>
              </a:rPr>
            </a:br>
            <a:r>
              <a:rPr lang="fi-FI" sz="4000" dirty="0">
                <a:solidFill>
                  <a:schemeClr val="bg1"/>
                </a:solidFill>
              </a:rPr>
              <a:t> </a:t>
            </a:r>
            <a:r>
              <a:rPr lang="fi-FI" sz="4000" dirty="0" smtClean="0">
                <a:solidFill>
                  <a:schemeClr val="bg1"/>
                </a:solidFill>
              </a:rPr>
              <a:t>           TULEVAISUUDEN</a:t>
            </a:r>
            <a:r>
              <a:rPr lang="fi-FI" sz="4000" dirty="0" smtClean="0">
                <a:solidFill>
                  <a:schemeClr val="tx1"/>
                </a:solidFill>
              </a:rPr>
              <a:t> </a:t>
            </a:r>
            <a:r>
              <a:rPr lang="fi-FI" sz="4000" dirty="0">
                <a:solidFill>
                  <a:schemeClr val="bg1"/>
                </a:solidFill>
              </a:rPr>
              <a:t>RAKENTAMINEN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 rot="16200000">
            <a:off x="5071107" y="1007801"/>
            <a:ext cx="615553" cy="1856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fi-FI" sz="2800" dirty="0" smtClean="0">
                <a:latin typeface="+mj-lt"/>
              </a:rPr>
              <a:t>Mitä on tehty?</a:t>
            </a:r>
            <a:endParaRPr lang="fi-FI" sz="2800" dirty="0">
              <a:latin typeface="+mj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90169" y="2202287"/>
            <a:ext cx="5088714" cy="4228365"/>
          </a:xfrm>
        </p:spPr>
        <p:txBody>
          <a:bodyPr>
            <a:normAutofit lnSpcReduction="10000"/>
          </a:bodyPr>
          <a:lstStyle/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oppilaskuntatoiminta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äänestykset ja vaalit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mielipiteiden kysyminen</a:t>
            </a:r>
          </a:p>
          <a:p>
            <a:pPr lvl="0"/>
            <a:r>
              <a:rPr lang="fi-FI" cap="none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ymp</a:t>
            </a:r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oppi  </a:t>
            </a:r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kestävä </a:t>
            </a:r>
            <a:r>
              <a:rPr lang="fi-FI" cap="none" dirty="0" smtClean="0">
                <a:latin typeface="Bookman Old Style" panose="02050604050505020204" pitchFamily="18" charset="0"/>
              </a:rPr>
              <a:t>kehitys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tukioppilastoiminta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liikkuva koulu</a:t>
            </a:r>
          </a:p>
          <a:p>
            <a:pPr lvl="0"/>
            <a:r>
              <a:rPr lang="fi-FI" cap="none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tet</a:t>
            </a:r>
            <a:endParaRPr lang="fi-FI" cap="none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retket (”vähäiset”)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jokainen pääsee vaikuttamaan (pieniin) lähiasioihin ja valintoihin arjessa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52588" y="2611617"/>
            <a:ext cx="4622476" cy="4186952"/>
          </a:xfrm>
        </p:spPr>
        <p:txBody>
          <a:bodyPr>
            <a:normAutofit lnSpcReduction="10000"/>
          </a:bodyPr>
          <a:lstStyle/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urakkatyöt” (esim.  viikon   urakat, oma aikataulutus)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jätteitä nolla  ym. –ruokateemat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paperinkierrätys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banaaninkuoriroskis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yrityskylätoiminta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kummiluokat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vierailijat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vierailut</a:t>
            </a:r>
          </a:p>
          <a:p>
            <a:pPr lvl="0"/>
            <a:r>
              <a:rPr lang="fi-FI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koululehti / media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64" y="69071"/>
            <a:ext cx="2174629" cy="217462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25" y="2425547"/>
            <a:ext cx="2046668" cy="204666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74" y="4654062"/>
            <a:ext cx="2309651" cy="17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9" y="-1"/>
            <a:ext cx="12225859" cy="687413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771078" y="1525189"/>
            <a:ext cx="154486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endParaRPr lang="fi-FI" dirty="0" smtClean="0">
              <a:latin typeface="Bookman Old Style" panose="02050604050505020204" pitchFamily="18" charset="0"/>
            </a:endParaRPr>
          </a:p>
          <a:p>
            <a:r>
              <a:rPr lang="fi-FI" sz="2400" dirty="0" smtClean="0">
                <a:latin typeface="+mj-lt"/>
              </a:rPr>
              <a:t>Mitä pitäisi tehdä lisää?</a:t>
            </a:r>
          </a:p>
          <a:p>
            <a:endParaRPr lang="fi-FI" dirty="0">
              <a:latin typeface="Bookman Old Style" panose="0205060405050502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12313" y="3078271"/>
            <a:ext cx="5088714" cy="3335408"/>
          </a:xfrm>
        </p:spPr>
        <p:txBody>
          <a:bodyPr>
            <a:normAutofit/>
          </a:bodyPr>
          <a:lstStyle/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oppilaille valinnaisuutta (</a:t>
            </a:r>
            <a:r>
              <a:rPr lang="fi-FI" sz="1800" cap="none" dirty="0" err="1" smtClean="0">
                <a:latin typeface="Bookman Old Style" panose="02050604050505020204" pitchFamily="18" charset="0"/>
              </a:rPr>
              <a:t>xmedia</a:t>
            </a:r>
            <a:r>
              <a:rPr lang="fi-FI" sz="1800" cap="none" dirty="0" smtClean="0">
                <a:latin typeface="Bookman Old Style" panose="02050604050505020204" pitchFamily="18" charset="0"/>
              </a:rPr>
              <a:t>?)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osallistuminen arviointiin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vastuullisuutta lisää, vastuutehtäviä arjessa  </a:t>
            </a:r>
            <a:r>
              <a:rPr lang="fi-FI" sz="18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800" cap="none" dirty="0" smtClean="0">
                <a:latin typeface="Bookman Old Style" panose="02050604050505020204" pitchFamily="18" charset="0"/>
              </a:rPr>
              <a:t> mitä seuraa, jos ei osaa ottaa vastuuta tai jos on toiminut vastuullisesti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vastuullisuus / ymmärtäminen omien elämäntapojen suhteen (BG, GE ja KS: missä tuotteet on valmistettu?)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kierrättämisen opettaminen  yhteistyössä ala- ja yläkoulu, yhteistyössä BG ja KO</a:t>
            </a:r>
            <a:endParaRPr lang="fi-FI" sz="1800" cap="none" dirty="0">
              <a:latin typeface="Bookman Old Style" panose="02050604050505020204" pitchFamily="18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15943" y="2936602"/>
            <a:ext cx="5086538" cy="3618745"/>
          </a:xfrm>
        </p:spPr>
        <p:txBody>
          <a:bodyPr>
            <a:noAutofit/>
          </a:bodyPr>
          <a:lstStyle/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kerhotoiminnan elvyttäminen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pitäisi kysyä useammin oppilaiden mielipiteitä arkiasioista </a:t>
            </a:r>
            <a:r>
              <a:rPr lang="fi-FI" sz="18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800" cap="none" dirty="0" smtClean="0">
                <a:latin typeface="Bookman Old Style" panose="02050604050505020204" pitchFamily="18" charset="0"/>
              </a:rPr>
              <a:t> mahdollisuus vaikuttaa omaan tekemiseen ja työtapoihin / tavoitteisiin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perheet mukaan osallistumaan ja vaikuttamaan käytänteisiin / arkeen / suunnitelmiin  </a:t>
            </a:r>
            <a:r>
              <a:rPr lang="fi-FI" sz="18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800" cap="none" dirty="0" smtClean="0">
                <a:latin typeface="Bookman Old Style" panose="02050604050505020204" pitchFamily="18" charset="0"/>
              </a:rPr>
              <a:t> vanhemmat näkemään koulun tavoitteita, työtapoja jne. </a:t>
            </a:r>
            <a:r>
              <a:rPr lang="fi-FI" sz="18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800" cap="none" dirty="0" smtClean="0">
                <a:latin typeface="Bookman Old Style" panose="02050604050505020204" pitchFamily="18" charset="0"/>
              </a:rPr>
              <a:t> myös koulu kuulisi enemmän muuttuvia arjen kulttuureita (mm. monikulttuurisuus)</a:t>
            </a:r>
          </a:p>
          <a:p>
            <a:pPr lvl="0"/>
            <a:r>
              <a:rPr lang="fi-FI" sz="1800" cap="none" dirty="0" smtClean="0">
                <a:latin typeface="Bookman Old Style" panose="02050604050505020204" pitchFamily="18" charset="0"/>
              </a:rPr>
              <a:t>kierrätysastiat luokkiin</a:t>
            </a:r>
            <a:endParaRPr lang="fi-FI" sz="1800" cap="none" dirty="0">
              <a:latin typeface="Bookman Old Style" panose="02050604050505020204" pitchFamily="18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73" y="183524"/>
            <a:ext cx="10396882" cy="1158140"/>
          </a:xfrm>
        </p:spPr>
        <p:txBody>
          <a:bodyPr>
            <a:noAutofit/>
          </a:bodyPr>
          <a:lstStyle/>
          <a:p>
            <a:r>
              <a:rPr lang="fi-FI" sz="4800" dirty="0"/>
              <a:t>L7 OSALLISTUMINEN, VAIKUTTAMINEN JA  KESTÄVÄN TULEVAISUUDEN RAKENTAMINEN</a:t>
            </a:r>
          </a:p>
        </p:txBody>
      </p:sp>
    </p:spTree>
    <p:extLst>
      <p:ext uri="{BB962C8B-B14F-4D97-AF65-F5344CB8AC3E}">
        <p14:creationId xmlns:p14="http://schemas.microsoft.com/office/powerpoint/2010/main" val="30338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 </a:t>
            </a:r>
            <a:r>
              <a:rPr lang="fi-FI" sz="6000" dirty="0" smtClean="0"/>
              <a:t>        </a:t>
            </a:r>
            <a:r>
              <a:rPr lang="fi-FI" sz="6000" cap="none" dirty="0" smtClean="0">
                <a:hlinkClick r:id="rId2"/>
              </a:rPr>
              <a:t>https://pixabay.com</a:t>
            </a:r>
            <a:r>
              <a:rPr lang="fi-FI" sz="6000" cap="none" dirty="0" smtClean="0"/>
              <a:t/>
            </a:r>
            <a:br>
              <a:rPr lang="fi-FI" sz="6000" cap="none" dirty="0" smtClean="0"/>
            </a:br>
            <a:r>
              <a:rPr lang="fi-FI" sz="6000" cap="none" dirty="0" smtClean="0"/>
              <a:t>KUVAT: </a:t>
            </a:r>
            <a:br>
              <a:rPr lang="fi-FI" sz="6000" cap="none" dirty="0" smtClean="0"/>
            </a:br>
            <a:r>
              <a:rPr lang="fi-FI" sz="6000" cap="none" dirty="0" smtClean="0"/>
              <a:t>         </a:t>
            </a:r>
            <a:r>
              <a:rPr lang="fi-FI" sz="6000" cap="none" dirty="0" smtClean="0">
                <a:hlinkClick r:id="rId3"/>
              </a:rPr>
              <a:t>www.biggerplate.com</a:t>
            </a:r>
            <a:r>
              <a:rPr lang="fi-FI" sz="6000" cap="none" dirty="0" smtClean="0"/>
              <a:t> </a:t>
            </a:r>
            <a:r>
              <a:rPr lang="fi-FI" sz="2800" cap="none" dirty="0" smtClean="0"/>
              <a:t>(dia 2)</a:t>
            </a:r>
            <a:endParaRPr lang="fi-FI" sz="2800" cap="none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29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341735" cy="6885603"/>
          </a:xfr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-1" y="1287887"/>
            <a:ext cx="12192001" cy="5570113"/>
          </a:xfrm>
        </p:spPr>
        <p:txBody>
          <a:bodyPr>
            <a:noAutofit/>
          </a:bodyPr>
          <a:lstStyle/>
          <a:p>
            <a:pPr lvl="0"/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yhteisprojektit</a:t>
            </a:r>
          </a:p>
          <a:p>
            <a:pPr lvl="0"/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kahvit (tutustutaan!)</a:t>
            </a:r>
          </a:p>
          <a:p>
            <a:pPr lvl="0"/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yhteisiä koulutuksia</a:t>
            </a:r>
          </a:p>
          <a:p>
            <a:pPr lvl="0"/>
            <a:endParaRPr lang="fi-FI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/>
            <a:endParaRPr lang="fi-FI" sz="1800" cap="none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/>
            <a:endParaRPr lang="fi-FI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/>
            <a:endParaRPr lang="fi-FI" sz="1800" cap="none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fi-FI" sz="1800" cap="none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yhteisiä </a:t>
            </a:r>
            <a:r>
              <a:rPr lang="fi-FI" sz="1800" cap="none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pedakahviloita</a:t>
            </a:r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</a:p>
          <a:p>
            <a:pPr lvl="0"/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vertaisoppiminen </a:t>
            </a:r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osaamisen jakaminen</a:t>
            </a:r>
          </a:p>
          <a:p>
            <a:pPr lvl="0"/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kirjeenvaihto</a:t>
            </a:r>
            <a:endParaRPr lang="fi-FI" sz="1800" cap="none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fi-FI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s</a:t>
            </a:r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ähköposti </a:t>
            </a:r>
            <a:endParaRPr lang="fi-FI" sz="2400" cap="none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vedä hatusta, minkä luokan opettaja olet tänään</a:t>
            </a:r>
          </a:p>
          <a:p>
            <a:pPr lvl="0"/>
            <a:r>
              <a:rPr lang="fi-FI" sz="1800" cap="none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opevaihto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2" y="335809"/>
            <a:ext cx="10396882" cy="1158140"/>
          </a:xfrm>
        </p:spPr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     </a:t>
            </a:r>
            <a:r>
              <a:rPr lang="fi-FI" sz="4800" dirty="0" err="1" smtClean="0">
                <a:solidFill>
                  <a:schemeClr val="bg1"/>
                </a:solidFill>
              </a:rPr>
              <a:t>YHTEISTYÖMAHDollisuuksia</a:t>
            </a:r>
            <a:endParaRPr lang="fi-FI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03065" y="183523"/>
            <a:ext cx="5989346" cy="1158140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                                                     </a:t>
            </a:r>
            <a:br>
              <a:rPr lang="fi-FI" sz="3600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>                                    </a:t>
            </a:r>
            <a:r>
              <a:rPr lang="fi-FI" sz="4900" dirty="0" err="1" smtClean="0"/>
              <a:t>yhteistyömAHDOLLISUUKSIA</a:t>
            </a:r>
            <a:r>
              <a:rPr lang="fi-FI" sz="3600" dirty="0" smtClean="0">
                <a:latin typeface="Bookman Old Style" panose="02050604050505020204" pitchFamily="18" charset="0"/>
              </a:rPr>
              <a:t> </a:t>
            </a:r>
            <a:endParaRPr lang="fi-FI" sz="3600" dirty="0">
              <a:latin typeface="Bookman Old Style" panose="02050604050505020204" pitchFamily="18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2974" y="2103606"/>
            <a:ext cx="5339437" cy="3992451"/>
          </a:xfrm>
        </p:spPr>
        <p:txBody>
          <a:bodyPr>
            <a:normAutofit/>
          </a:bodyPr>
          <a:lstStyle/>
          <a:p>
            <a:pPr lvl="0"/>
            <a:r>
              <a:rPr lang="fi-FI" cap="none" dirty="0">
                <a:latin typeface="Bookman Old Style" panose="02050604050505020204" pitchFamily="18" charset="0"/>
              </a:rPr>
              <a:t>6. luokan tutustumiset</a:t>
            </a:r>
          </a:p>
          <a:p>
            <a:pPr lvl="0"/>
            <a:r>
              <a:rPr lang="fi-FI" cap="none" dirty="0">
                <a:latin typeface="Bookman Old Style" panose="02050604050505020204" pitchFamily="18" charset="0"/>
              </a:rPr>
              <a:t>ohjelmointi- ja koodauskoulutus opettajille (Lego </a:t>
            </a:r>
            <a:r>
              <a:rPr lang="fi-FI" cap="none" dirty="0" err="1">
                <a:latin typeface="Bookman Old Style" panose="02050604050505020204" pitchFamily="18" charset="0"/>
              </a:rPr>
              <a:t>Mindstorm</a:t>
            </a:r>
            <a:r>
              <a:rPr lang="fi-FI" cap="none" dirty="0">
                <a:latin typeface="Bookman Old Style" panose="02050604050505020204" pitchFamily="18" charset="0"/>
              </a:rPr>
              <a:t>)</a:t>
            </a:r>
          </a:p>
          <a:p>
            <a:pPr lvl="0"/>
            <a:r>
              <a:rPr lang="fi-FI" cap="none" dirty="0" err="1">
                <a:latin typeface="Bookman Old Style" panose="02050604050505020204" pitchFamily="18" charset="0"/>
              </a:rPr>
              <a:t>tvt</a:t>
            </a:r>
            <a:r>
              <a:rPr lang="fi-FI" cap="none" dirty="0">
                <a:latin typeface="Bookman Old Style" panose="02050604050505020204" pitchFamily="18" charset="0"/>
              </a:rPr>
              <a:t>-agentit</a:t>
            </a:r>
          </a:p>
          <a:p>
            <a:pPr lvl="0"/>
            <a:r>
              <a:rPr lang="fi-FI" cap="none" dirty="0">
                <a:latin typeface="Bookman Old Style" panose="02050604050505020204" pitchFamily="18" charset="0"/>
              </a:rPr>
              <a:t>yläkoululaiset alakoulussa apuopeina, avustajina liikuntapäivänä, apuna alkuopetuksen matematiikan tunneilla</a:t>
            </a:r>
          </a:p>
          <a:p>
            <a:pPr lvl="0"/>
            <a:r>
              <a:rPr lang="fi-FI" cap="none" dirty="0">
                <a:latin typeface="Bookman Old Style" panose="02050604050505020204" pitchFamily="18" charset="0"/>
              </a:rPr>
              <a:t>nivelvaihetietous</a:t>
            </a:r>
          </a:p>
          <a:p>
            <a:r>
              <a:rPr lang="fi-FI" cap="none" dirty="0">
                <a:latin typeface="Bookman Old Style" panose="02050604050505020204" pitchFamily="18" charset="0"/>
              </a:rPr>
              <a:t>yhteiset virkistyspäivät</a:t>
            </a:r>
          </a:p>
          <a:p>
            <a:r>
              <a:rPr lang="fi-FI" cap="none" dirty="0">
                <a:latin typeface="Bookman Old Style" panose="02050604050505020204" pitchFamily="18" charset="0"/>
              </a:rPr>
              <a:t>kummiluokat, </a:t>
            </a:r>
            <a:r>
              <a:rPr lang="fi-FI" cap="none" dirty="0" err="1">
                <a:latin typeface="Bookman Old Style" panose="02050604050505020204" pitchFamily="18" charset="0"/>
              </a:rPr>
              <a:t>tukarivierailut</a:t>
            </a:r>
            <a:endParaRPr lang="fi-FI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73" y="-50557"/>
            <a:ext cx="10396882" cy="1158140"/>
          </a:xfrm>
        </p:spPr>
        <p:txBody>
          <a:bodyPr>
            <a:normAutofit/>
          </a:bodyPr>
          <a:lstStyle/>
          <a:p>
            <a:r>
              <a:rPr lang="fi-FI" dirty="0" smtClean="0"/>
              <a:t>L1  AJATTELU JA OPPIMAAN OPPIMINEN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68" y="1107583"/>
            <a:ext cx="3883971" cy="5430020"/>
          </a:xfr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77033" y="1300766"/>
            <a:ext cx="5478300" cy="4778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cap="none" dirty="0" smtClean="0">
                <a:latin typeface="Bookman Old Style" panose="02050604050505020204" pitchFamily="18" charset="0"/>
              </a:rPr>
              <a:t> </a:t>
            </a:r>
            <a:r>
              <a:rPr lang="fi-FI" b="1" cap="none" dirty="0" smtClean="0">
                <a:latin typeface="+mj-lt"/>
              </a:rPr>
              <a:t>ANALYSOINTI</a:t>
            </a: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keskustelu: aamupiiri</a:t>
            </a: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aikaa oppilaan kuuntelemiselle </a:t>
            </a:r>
            <a:r>
              <a:rPr lang="fi-FI" sz="18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800" cap="none" dirty="0" smtClean="0">
                <a:latin typeface="Bookman Old Style" panose="02050604050505020204" pitchFamily="18" charset="0"/>
              </a:rPr>
              <a:t> usko omiin ajatuksiin</a:t>
            </a:r>
          </a:p>
          <a:p>
            <a:pPr lvl="2"/>
            <a:r>
              <a:rPr lang="fi-FI" sz="1800" cap="none" dirty="0" smtClean="0">
                <a:latin typeface="Bookman Old Style" panose="02050604050505020204" pitchFamily="18" charset="0"/>
              </a:rPr>
              <a:t>uskaltaa mokailla</a:t>
            </a:r>
          </a:p>
          <a:p>
            <a:pPr marL="0" indent="0">
              <a:buNone/>
            </a:pPr>
            <a:r>
              <a:rPr lang="fi-FI" b="1" cap="none" dirty="0" smtClean="0">
                <a:latin typeface="+mj-lt"/>
              </a:rPr>
              <a:t>LIIKUNNALLISUUS, LEIKIT JA PELIT, TOIMINNALLISUUS  </a:t>
            </a:r>
          </a:p>
          <a:p>
            <a:pPr lvl="1"/>
            <a:r>
              <a:rPr lang="fi-FI" sz="1600" cap="none" dirty="0" smtClean="0">
                <a:latin typeface="Bookman Old Style" panose="02050604050505020204" pitchFamily="18" charset="0"/>
              </a:rPr>
              <a:t>oppimisympäristöjen kehittäminen</a:t>
            </a:r>
          </a:p>
          <a:p>
            <a:pPr lvl="1"/>
            <a:r>
              <a:rPr lang="fi-FI" sz="1600" cap="none" dirty="0" smtClean="0">
                <a:latin typeface="Bookman Old Style" panose="02050604050505020204" pitchFamily="18" charset="0"/>
              </a:rPr>
              <a:t>toiminnallinen matematiikka (</a:t>
            </a:r>
            <a:r>
              <a:rPr lang="fi-FI" sz="1600" cap="none" dirty="0" err="1" smtClean="0">
                <a:latin typeface="Bookman Old Style" panose="02050604050505020204" pitchFamily="18" charset="0"/>
              </a:rPr>
              <a:t>toiminnallisuus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 kaikkiin oppiaineisiin)                       </a:t>
            </a:r>
          </a:p>
          <a:p>
            <a:pPr marL="0" indent="0">
              <a:buNone/>
            </a:pPr>
            <a:r>
              <a:rPr lang="fi-FI" b="1" cap="none" dirty="0" smtClean="0">
                <a:latin typeface="+mj-lt"/>
              </a:rPr>
              <a:t>OMAT OPPIMISEN STRATEGIAT   </a:t>
            </a:r>
          </a:p>
          <a:p>
            <a:pPr lvl="1"/>
            <a:r>
              <a:rPr lang="fi-FI" sz="1600" cap="none" dirty="0" smtClean="0">
                <a:latin typeface="Bookman Old Style" panose="02050604050505020204" pitchFamily="18" charset="0"/>
              </a:rPr>
              <a:t>tätä lisää! </a:t>
            </a:r>
            <a:r>
              <a:rPr lang="fi-FI" sz="1600" cap="none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fi-FI" sz="1600" cap="none" dirty="0" smtClean="0">
                <a:latin typeface="Bookman Old Style" panose="02050604050505020204" pitchFamily="18" charset="0"/>
              </a:rPr>
              <a:t> esittely, kokeilu, hyödyntäminen</a:t>
            </a:r>
          </a:p>
          <a:p>
            <a:pPr marL="0" indent="0">
              <a:buNone/>
            </a:pPr>
            <a:r>
              <a:rPr lang="fi-FI" b="1" cap="none" dirty="0" smtClean="0">
                <a:latin typeface="+mj-lt"/>
              </a:rPr>
              <a:t>PÄÄTTELY; TUTKIVA, LUOVA OTE</a:t>
            </a:r>
            <a:r>
              <a:rPr lang="fi-FI" sz="1800" cap="none" dirty="0" smtClean="0">
                <a:latin typeface="Bookman Old Style" panose="02050604050505020204" pitchFamily="18" charset="0"/>
              </a:rPr>
              <a:t>	   </a:t>
            </a:r>
          </a:p>
          <a:p>
            <a:pPr lvl="1"/>
            <a:r>
              <a:rPr lang="fi-FI" sz="1600" cap="none" dirty="0" smtClean="0">
                <a:latin typeface="Bookman Old Style" panose="02050604050505020204" pitchFamily="18" charset="0"/>
              </a:rPr>
              <a:t> eri oppimisympäristöissä, lähiympäristö</a:t>
            </a:r>
            <a:endParaRPr lang="fi-FI" sz="1600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L1   Ajattelu ja oppimaan oppiminen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615"/>
            <a:ext cx="8178085" cy="5217385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38465" y="1846830"/>
            <a:ext cx="5188125" cy="4438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>
                <a:latin typeface="+mj-lt"/>
              </a:rPr>
              <a:t>KRIITTISYYS, ELINIKÄINEN OPPIMINEN</a:t>
            </a:r>
          </a:p>
          <a:p>
            <a:pPr lvl="2"/>
            <a:r>
              <a:rPr lang="fi-FI" sz="1800" dirty="0">
                <a:latin typeface="Bookman Old Style" panose="02050604050505020204" pitchFamily="18" charset="0"/>
              </a:rPr>
              <a:t>omankokoiset tavoitteet</a:t>
            </a:r>
          </a:p>
          <a:p>
            <a:pPr lvl="2"/>
            <a:r>
              <a:rPr lang="fi-FI" sz="1800" dirty="0" err="1">
                <a:latin typeface="Bookman Old Style" panose="02050604050505020204" pitchFamily="18" charset="0"/>
              </a:rPr>
              <a:t>yllätyksellisyys</a:t>
            </a:r>
            <a:endParaRPr lang="fi-FI" sz="1800" dirty="0">
              <a:latin typeface="Bookman Old Style" panose="02050604050505020204" pitchFamily="18" charset="0"/>
            </a:endParaRPr>
          </a:p>
          <a:p>
            <a:pPr lvl="2"/>
            <a:r>
              <a:rPr lang="fi-FI" sz="1800" dirty="0">
                <a:latin typeface="Bookman Old Style" panose="02050604050505020204" pitchFamily="18" charset="0"/>
              </a:rPr>
              <a:t>onnistumisen kokemukset</a:t>
            </a:r>
          </a:p>
          <a:p>
            <a:pPr marL="0" indent="0">
              <a:buNone/>
            </a:pPr>
            <a:r>
              <a:rPr lang="fi-FI" sz="1800" b="1" dirty="0">
                <a:latin typeface="+mj-lt"/>
              </a:rPr>
              <a:t>ROHKAISU, ILO</a:t>
            </a:r>
          </a:p>
          <a:p>
            <a:pPr marL="0" indent="0">
              <a:buNone/>
            </a:pPr>
            <a:r>
              <a:rPr lang="fi-FI" sz="1800" b="1" dirty="0">
                <a:latin typeface="+mj-lt"/>
              </a:rPr>
              <a:t>OHJAUS</a:t>
            </a:r>
            <a:r>
              <a:rPr lang="fi-FI" sz="1800" dirty="0">
                <a:latin typeface="Bookman Old Style" panose="02050604050505020204" pitchFamily="18" charset="0"/>
              </a:rPr>
              <a:t>		   </a:t>
            </a:r>
          </a:p>
          <a:p>
            <a:pPr lvl="1"/>
            <a:r>
              <a:rPr lang="fi-FI" dirty="0">
                <a:latin typeface="Bookman Old Style" panose="02050604050505020204" pitchFamily="18" charset="0"/>
              </a:rPr>
              <a:t>ympäristön havainnointiin ohjaaminen ja rohkaisu</a:t>
            </a:r>
          </a:p>
          <a:p>
            <a:pPr marL="0" indent="0">
              <a:buNone/>
            </a:pPr>
            <a:r>
              <a:rPr lang="fi-FI" sz="1800" b="1" dirty="0">
                <a:latin typeface="+mj-lt"/>
              </a:rPr>
              <a:t>KOKEELLISUUS</a:t>
            </a:r>
            <a:r>
              <a:rPr lang="fi-FI" sz="1800" dirty="0">
                <a:latin typeface="Bookman Old Style" panose="02050604050505020204" pitchFamily="18" charset="0"/>
              </a:rPr>
              <a:t>	</a:t>
            </a:r>
          </a:p>
          <a:p>
            <a:pPr lvl="2"/>
            <a:r>
              <a:rPr lang="fi-FI" sz="1800" dirty="0">
                <a:latin typeface="Bookman Old Style" panose="02050604050505020204" pitchFamily="18" charset="0"/>
              </a:rPr>
              <a:t>tekeminen ja kokeilu tärkeää uuden  oppimiseksi</a:t>
            </a:r>
          </a:p>
          <a:p>
            <a:pPr lvl="2"/>
            <a:r>
              <a:rPr lang="fi-FI" sz="1800" dirty="0">
                <a:latin typeface="Bookman Old Style" panose="02050604050505020204" pitchFamily="18" charset="0"/>
              </a:rPr>
              <a:t>uskallusta, itseluottamusta</a:t>
            </a:r>
          </a:p>
          <a:p>
            <a:pPr marL="0" indent="0">
              <a:buNone/>
            </a:pPr>
            <a:r>
              <a:rPr lang="fi-FI" sz="1800" b="1" dirty="0">
                <a:latin typeface="+mj-lt"/>
              </a:rPr>
              <a:t>YHDESSÄ TEKEMINEN </a:t>
            </a:r>
            <a:r>
              <a:rPr lang="fi-FI" sz="1800" b="1" dirty="0">
                <a:latin typeface="Bookman Old Style" panose="02050604050505020204" pitchFamily="18" charset="0"/>
              </a:rPr>
              <a:t>	</a:t>
            </a:r>
          </a:p>
          <a:p>
            <a:pPr marL="0" indent="0">
              <a:buNone/>
            </a:pPr>
            <a:r>
              <a:rPr lang="fi-FI" sz="1800" dirty="0">
                <a:latin typeface="Bookman Old Style" panose="02050604050505020204" pitchFamily="18" charset="0"/>
              </a:rPr>
              <a:t>               </a:t>
            </a:r>
            <a:r>
              <a:rPr lang="fi-FI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L</a:t>
            </a:r>
            <a:r>
              <a:rPr lang="fi-FI" sz="1800" dirty="0">
                <a:latin typeface="Bookman Old Style" panose="02050604050505020204" pitchFamily="18" charset="0"/>
              </a:rPr>
              <a:t>apset nauttivat ryhmätöistä!</a:t>
            </a:r>
          </a:p>
        </p:txBody>
      </p:sp>
    </p:spTree>
    <p:extLst>
      <p:ext uri="{BB962C8B-B14F-4D97-AF65-F5344CB8AC3E}">
        <p14:creationId xmlns:p14="http://schemas.microsoft.com/office/powerpoint/2010/main" val="36785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153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996144" y="1444696"/>
            <a:ext cx="5684994" cy="4415192"/>
          </a:xfrm>
        </p:spPr>
        <p:txBody>
          <a:bodyPr>
            <a:noAutofit/>
          </a:bodyPr>
          <a:lstStyle/>
          <a:p>
            <a:endParaRPr lang="fi-FI" sz="700" dirty="0"/>
          </a:p>
          <a:p>
            <a:endParaRPr lang="fi-FI" sz="7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0498" y="389586"/>
            <a:ext cx="10396882" cy="1158140"/>
          </a:xfrm>
        </p:spPr>
        <p:txBody>
          <a:bodyPr>
            <a:noAutofit/>
          </a:bodyPr>
          <a:lstStyle/>
          <a:p>
            <a:r>
              <a:rPr lang="fi-FI" dirty="0" smtClean="0"/>
              <a:t>L2       Kulttuurinen osaaminen,      </a:t>
            </a:r>
            <a:br>
              <a:rPr lang="fi-FI" dirty="0" smtClean="0"/>
            </a:br>
            <a:r>
              <a:rPr lang="fi-FI" dirty="0"/>
              <a:t> </a:t>
            </a:r>
            <a:r>
              <a:rPr lang="fi-FI" dirty="0" smtClean="0"/>
              <a:t>         vuorovaikutus ja ilmaisu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01792" y="2602836"/>
            <a:ext cx="5486151" cy="37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cap="none" dirty="0" smtClean="0">
                <a:latin typeface="+mj-lt"/>
              </a:rPr>
              <a:t>MITEN NÄKYY KOULUN ARJESSA JA ARVOISSA?</a:t>
            </a:r>
          </a:p>
          <a:p>
            <a:r>
              <a:rPr lang="fi-FI" cap="none" dirty="0" smtClean="0">
                <a:latin typeface="Bookman Old Style" panose="02050604050505020204" pitchFamily="18" charset="0"/>
              </a:rPr>
              <a:t>suvaitsevaisuus</a:t>
            </a:r>
          </a:p>
          <a:p>
            <a:r>
              <a:rPr lang="fi-FI" cap="none" dirty="0" smtClean="0">
                <a:latin typeface="Bookman Old Style" panose="02050604050505020204" pitchFamily="18" charset="0"/>
              </a:rPr>
              <a:t>teemaviikot</a:t>
            </a:r>
          </a:p>
          <a:p>
            <a:r>
              <a:rPr lang="fi-FI" cap="none" dirty="0" smtClean="0">
                <a:latin typeface="Bookman Old Style" panose="02050604050505020204" pitchFamily="18" charset="0"/>
              </a:rPr>
              <a:t>ryhmätyöt vaihtuvissa ryhmissä (tytöt ja pojat)</a:t>
            </a:r>
          </a:p>
          <a:p>
            <a:r>
              <a:rPr lang="fi-FI" cap="none" dirty="0" smtClean="0">
                <a:latin typeface="Bookman Old Style" panose="02050604050505020204" pitchFamily="18" charset="0"/>
              </a:rPr>
              <a:t>turvallisuus</a:t>
            </a:r>
          </a:p>
          <a:p>
            <a:r>
              <a:rPr lang="fi-FI" cap="none" dirty="0" smtClean="0">
                <a:latin typeface="Bookman Old Style" panose="02050604050505020204" pitchFamily="18" charset="0"/>
              </a:rPr>
              <a:t>toisten hyväksyminen</a:t>
            </a:r>
          </a:p>
          <a:p>
            <a:r>
              <a:rPr lang="fi-FI" cap="none" dirty="0" smtClean="0">
                <a:latin typeface="Bookman Old Style" panose="02050604050505020204" pitchFamily="18" charset="0"/>
              </a:rPr>
              <a:t>hyvät tavat</a:t>
            </a:r>
            <a:endParaRPr lang="fi-FI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3481" y="2467464"/>
            <a:ext cx="4754880" cy="4078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2600" b="1" dirty="0">
                <a:solidFill>
                  <a:schemeClr val="bg1"/>
                </a:solidFill>
                <a:latin typeface="+mj-lt"/>
              </a:rPr>
              <a:t>MIHIN TARVITAAN MUUTOSTA?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lisää kansainvälisyyttä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perheet mukaan enemmän; vanhemmat kouluun kertomaan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kännykkä? </a:t>
            </a:r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ulkopuoliset vaikutteet  </a:t>
            </a:r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 muutoksen tarve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muuttuvat työtavat muuttavat myös tapoja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enemmän itseilmaisua ja mielikuvituksen käyttämistä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prosessidraama ja yleensäkin draaman käyttö opetuksessa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taidekokemusten mahdollistaminen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oman ympäristön kunnioittaminen</a:t>
            </a:r>
          </a:p>
          <a:p>
            <a:r>
              <a:rPr lang="fi-FI" dirty="0">
                <a:solidFill>
                  <a:schemeClr val="bg1"/>
                </a:solidFill>
                <a:latin typeface="Bookman Old Style" panose="02050604050505020204" pitchFamily="18" charset="0"/>
              </a:rPr>
              <a:t>taiteen ja osallistumisen yhteys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481" y="306711"/>
            <a:ext cx="10058400" cy="1609344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L2       Kulttuurinen osaaminen,     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         </a:t>
            </a:r>
            <a:r>
              <a:rPr lang="fi-FI" dirty="0" smtClean="0">
                <a:solidFill>
                  <a:schemeClr val="bg1"/>
                </a:solidFill>
              </a:rPr>
              <a:t>vuorovaikutus </a:t>
            </a:r>
            <a:r>
              <a:rPr lang="fi-FI" dirty="0">
                <a:solidFill>
                  <a:schemeClr val="bg1"/>
                </a:solidFill>
              </a:rPr>
              <a:t>ja ilmaisu</a:t>
            </a:r>
          </a:p>
        </p:txBody>
      </p:sp>
    </p:spTree>
    <p:extLst>
      <p:ext uri="{BB962C8B-B14F-4D97-AF65-F5344CB8AC3E}">
        <p14:creationId xmlns:p14="http://schemas.microsoft.com/office/powerpoint/2010/main" val="4338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</p:spPr>
      </p:pic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773634" y="1445546"/>
            <a:ext cx="4754880" cy="3977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>
                <a:latin typeface="+mj-lt"/>
              </a:rPr>
              <a:t>RYHMÄYTYMINEN</a:t>
            </a:r>
          </a:p>
          <a:p>
            <a:pPr marL="0" indent="0">
              <a:buNone/>
            </a:pPr>
            <a:r>
              <a:rPr lang="fi-FI" sz="1800" dirty="0">
                <a:latin typeface="Bookman Old Style" panose="02050604050505020204" pitchFamily="18" charset="0"/>
              </a:rPr>
              <a:t>• erilaisuuden hyväksyminen ja arvostaminen</a:t>
            </a:r>
          </a:p>
          <a:p>
            <a:pPr marL="0" indent="0">
              <a:buNone/>
            </a:pPr>
            <a:r>
              <a:rPr lang="fi-FI" sz="1800" dirty="0">
                <a:latin typeface="Bookman Old Style" panose="02050604050505020204" pitchFamily="18" charset="0"/>
              </a:rPr>
              <a:t>• hyvä ryhmähenki</a:t>
            </a:r>
          </a:p>
          <a:p>
            <a:pPr marL="0" indent="0">
              <a:buNone/>
            </a:pPr>
            <a:r>
              <a:rPr lang="fi-FI" sz="1800" dirty="0">
                <a:latin typeface="Bookman Old Style" panose="02050604050505020204" pitchFamily="18" charset="0"/>
              </a:rPr>
              <a:t>• oma aktiivinen rooli ryhmässä</a:t>
            </a:r>
          </a:p>
          <a:p>
            <a:pPr marL="0" lvl="0" indent="0">
              <a:buNone/>
            </a:pPr>
            <a:r>
              <a:rPr lang="fi-FI" sz="1800" b="1" dirty="0">
                <a:latin typeface="+mj-lt"/>
              </a:rPr>
              <a:t>RUOKAILU </a:t>
            </a:r>
          </a:p>
          <a:p>
            <a:pPr lvl="0"/>
            <a:r>
              <a:rPr lang="fi-FI" sz="1800" dirty="0">
                <a:latin typeface="Bookman Old Style" panose="02050604050505020204" pitchFamily="18" charset="0"/>
              </a:rPr>
              <a:t>säännöt</a:t>
            </a:r>
          </a:p>
          <a:p>
            <a:pPr lvl="0"/>
            <a:r>
              <a:rPr lang="fi-FI" sz="1800" dirty="0">
                <a:latin typeface="Bookman Old Style" panose="02050604050505020204" pitchFamily="18" charset="0"/>
              </a:rPr>
              <a:t>ruokaympyrä</a:t>
            </a:r>
          </a:p>
          <a:p>
            <a:pPr lvl="0"/>
            <a:r>
              <a:rPr lang="fi-FI" sz="1800" dirty="0">
                <a:latin typeface="Bookman Old Style" panose="02050604050505020204" pitchFamily="18" charset="0"/>
              </a:rPr>
              <a:t>jätteiden vähentäminen</a:t>
            </a:r>
          </a:p>
          <a:p>
            <a:pPr marL="0" lvl="0" indent="0">
              <a:buNone/>
            </a:pPr>
            <a:r>
              <a:rPr lang="fi-FI" sz="1800" b="1" dirty="0">
                <a:latin typeface="+mj-lt"/>
              </a:rPr>
              <a:t>KÄSITYÖT</a:t>
            </a:r>
          </a:p>
          <a:p>
            <a:pPr lvl="0"/>
            <a:r>
              <a:rPr lang="fi-FI" sz="1800" dirty="0">
                <a:latin typeface="Bookman Old Style" panose="02050604050505020204" pitchFamily="18" charset="0"/>
              </a:rPr>
              <a:t>”välinehuolto”</a:t>
            </a:r>
          </a:p>
          <a:p>
            <a:pPr lvl="0"/>
            <a:r>
              <a:rPr lang="fi-FI" sz="1800" dirty="0">
                <a:latin typeface="Bookman Old Style" panose="02050604050505020204" pitchFamily="18" charset="0"/>
              </a:rPr>
              <a:t>pienet vaatteiden korjaukset, erilaisten tekstiilien huolto jne.</a:t>
            </a:r>
          </a:p>
          <a:p>
            <a:pPr lvl="0"/>
            <a:r>
              <a:rPr lang="fi-FI" sz="1800" dirty="0">
                <a:latin typeface="Bookman Old Style" panose="02050604050505020204" pitchFamily="18" charset="0"/>
              </a:rPr>
              <a:t>tekeminen yksin ja ryhmässä</a:t>
            </a:r>
            <a:endParaRPr lang="fi-FI" sz="1800" dirty="0">
              <a:latin typeface="Bookman Old Style" panose="02050604050505020204" pitchFamily="18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2574" y="453980"/>
            <a:ext cx="10396882" cy="1158140"/>
          </a:xfrm>
        </p:spPr>
        <p:txBody>
          <a:bodyPr>
            <a:noAutofit/>
          </a:bodyPr>
          <a:lstStyle/>
          <a:p>
            <a:r>
              <a:rPr lang="fi-FI" sz="4400" dirty="0" smtClean="0"/>
              <a:t>    L3  Itsestä huolehtiminen </a:t>
            </a:r>
            <a:r>
              <a:rPr lang="fi-FI" sz="4400" dirty="0"/>
              <a:t> </a:t>
            </a:r>
            <a:r>
              <a:rPr lang="fi-FI" sz="4400" dirty="0" smtClean="0"/>
              <a:t>ja Arjen taidot</a:t>
            </a:r>
            <a:r>
              <a:rPr lang="fi-FI" sz="3600" dirty="0" smtClean="0">
                <a:latin typeface="Bookman Old Style" panose="02050604050505020204" pitchFamily="18" charset="0"/>
              </a:rPr>
              <a:t/>
            </a:r>
            <a:br>
              <a:rPr lang="fi-FI" sz="3600" dirty="0" smtClean="0">
                <a:latin typeface="Bookman Old Style" panose="02050604050505020204" pitchFamily="18" charset="0"/>
              </a:rPr>
            </a:br>
            <a:r>
              <a:rPr lang="fi-FI" sz="3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305</TotalTime>
  <Words>867</Words>
  <Application>Microsoft Office PowerPoint</Application>
  <PresentationFormat>Laajakuva</PresentationFormat>
  <Paragraphs>292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2" baseType="lpstr">
      <vt:lpstr>Bookman Old Style</vt:lpstr>
      <vt:lpstr>Calibri</vt:lpstr>
      <vt:lpstr>Georgia</vt:lpstr>
      <vt:lpstr>Rockwell</vt:lpstr>
      <vt:lpstr>Rockwell Condensed</vt:lpstr>
      <vt:lpstr>Times New Roman</vt:lpstr>
      <vt:lpstr>Wingdings</vt:lpstr>
      <vt:lpstr>Puutyyppi</vt:lpstr>
      <vt:lpstr>     ÄLLät tutuiksi</vt:lpstr>
      <vt:lpstr>Yhteistyötä  ylä- ja alakoulujen välille?</vt:lpstr>
      <vt:lpstr>      YHTEISTYÖMAHDollisuuksia</vt:lpstr>
      <vt:lpstr>                                                                                           yhteistyömAHDOLLISUUKSIA </vt:lpstr>
      <vt:lpstr>L1  AJATTELU JA OPPIMAAN OPPIMINEN</vt:lpstr>
      <vt:lpstr>L1   Ajattelu ja oppimaan oppiminen</vt:lpstr>
      <vt:lpstr>L2       Kulttuurinen osaaminen,                 vuorovaikutus ja ilmaisu</vt:lpstr>
      <vt:lpstr>L2       Kulttuurinen osaaminen,                vuorovaikutus ja ilmaisu</vt:lpstr>
      <vt:lpstr>    L3  Itsestä huolehtiminen  ja Arjen taidot  </vt:lpstr>
      <vt:lpstr> L3  Itsestä huolehtiminen  ja Arjen taidot</vt:lpstr>
      <vt:lpstr> L3    Itsestä huolehtiminen  ja Arjen taidot</vt:lpstr>
      <vt:lpstr>L3    Itsestä huolehtiminen  ja Arjen taidot</vt:lpstr>
      <vt:lpstr> L3 Itsestä huolehtiminen   ja Arjen taidot</vt:lpstr>
      <vt:lpstr>                       L4   MONILUKUTAITO</vt:lpstr>
      <vt:lpstr>L4 MONILUKUTAITO</vt:lpstr>
      <vt:lpstr>L5 TIETO- JA VIESTINTÄTEKNOLOGINEN  OSAAMINEN</vt:lpstr>
      <vt:lpstr>L5 TIETO- JA VIESTINTÄTEKNOLOGINEN  OSAAMINEN</vt:lpstr>
      <vt:lpstr>L5 TIETO- JA VIESTINTÄTEKNOLOGINEN                        OSAAMINEN</vt:lpstr>
      <vt:lpstr>L6 Työelämätaidot ja yrittäjyys</vt:lpstr>
      <vt:lpstr>L6 Työelämätaidot ja yrittäjyys</vt:lpstr>
      <vt:lpstr>L6 Työelämätaidot ja yrittäjyys</vt:lpstr>
      <vt:lpstr>L7     OSALLISTUMINEN, VAIKUTTAMINEN JA  KESTÄVÄN              TULEVAISUUDEN RAKENTAMINEN </vt:lpstr>
      <vt:lpstr>L7 OSALLISTUMINEN, VAIKUTTAMINEN JA  KESTÄVÄN TULEVAISUUDEN RAKENTAMINEN</vt:lpstr>
      <vt:lpstr>         https://pixabay.com KUVAT:           www.biggerplate.com (dia 2)</vt:lpstr>
    </vt:vector>
  </TitlesOfParts>
  <Company>Siilinjärven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ÄLLIÄ PÄÄHÄN</dc:title>
  <dc:creator>Seija Niskanen</dc:creator>
  <cp:lastModifiedBy>Seija Niskanen</cp:lastModifiedBy>
  <cp:revision>34</cp:revision>
  <dcterms:created xsi:type="dcterms:W3CDTF">2016-04-18T09:35:28Z</dcterms:created>
  <dcterms:modified xsi:type="dcterms:W3CDTF">2016-04-19T08:10:20Z</dcterms:modified>
</cp:coreProperties>
</file>