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8" r:id="rId3"/>
    <p:sldId id="266" r:id="rId4"/>
    <p:sldId id="281" r:id="rId5"/>
    <p:sldId id="269" r:id="rId6"/>
    <p:sldId id="267" r:id="rId7"/>
    <p:sldId id="271" r:id="rId8"/>
    <p:sldId id="278" r:id="rId9"/>
    <p:sldId id="272" r:id="rId10"/>
    <p:sldId id="274" r:id="rId11"/>
    <p:sldId id="273" r:id="rId12"/>
    <p:sldId id="257" r:id="rId13"/>
    <p:sldId id="259" r:id="rId14"/>
    <p:sldId id="280" r:id="rId15"/>
    <p:sldId id="282" r:id="rId16"/>
    <p:sldId id="258" r:id="rId17"/>
    <p:sldId id="275" r:id="rId18"/>
    <p:sldId id="279" r:id="rId19"/>
    <p:sldId id="260" r:id="rId20"/>
    <p:sldId id="261" r:id="rId21"/>
    <p:sldId id="264" r:id="rId22"/>
    <p:sldId id="277" r:id="rId23"/>
    <p:sldId id="276" r:id="rId24"/>
  </p:sldIdLst>
  <p:sldSz cx="12192000" cy="6858000"/>
  <p:notesSz cx="6858000" cy="9144000"/>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5" d="100"/>
          <a:sy n="85" d="100"/>
        </p:scale>
        <p:origin x="126" y="84"/>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1524000" y="1122363"/>
            <a:ext cx="9144000" cy="2387600"/>
          </a:xfrm>
        </p:spPr>
        <p:txBody>
          <a:bodyPr anchor="b"/>
          <a:lstStyle>
            <a:lvl1pPr algn="ctr">
              <a:defRPr sz="6000"/>
            </a:lvl1pPr>
          </a:lstStyle>
          <a:p>
            <a:r>
              <a:rPr lang="fi-FI" smtClean="0"/>
              <a:t>Muokkaa perustyyl. napsautt.</a:t>
            </a:r>
            <a:endParaRPr lang="fi-FI"/>
          </a:p>
        </p:txBody>
      </p:sp>
      <p:sp>
        <p:nvSpPr>
          <p:cNvPr id="3" name="Alaotsikk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B13D4B27-B0DB-4683-B185-9003AC451A11}" type="datetimeFigureOut">
              <a:rPr lang="fi-FI" smtClean="0"/>
              <a:t>8.9.2020</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E4F7DBF1-6D7A-42B6-9DFD-B7279CC39FF8}" type="slidenum">
              <a:rPr lang="fi-FI" smtClean="0"/>
              <a:t>‹#›</a:t>
            </a:fld>
            <a:endParaRPr lang="fi-FI"/>
          </a:p>
        </p:txBody>
      </p:sp>
    </p:spTree>
    <p:extLst>
      <p:ext uri="{BB962C8B-B14F-4D97-AF65-F5344CB8AC3E}">
        <p14:creationId xmlns:p14="http://schemas.microsoft.com/office/powerpoint/2010/main" val="22082191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B13D4B27-B0DB-4683-B185-9003AC451A11}" type="datetimeFigureOut">
              <a:rPr lang="fi-FI" smtClean="0"/>
              <a:t>8.9.2020</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E4F7DBF1-6D7A-42B6-9DFD-B7279CC39FF8}" type="slidenum">
              <a:rPr lang="fi-FI" smtClean="0"/>
              <a:t>‹#›</a:t>
            </a:fld>
            <a:endParaRPr lang="fi-FI"/>
          </a:p>
        </p:txBody>
      </p:sp>
    </p:spTree>
    <p:extLst>
      <p:ext uri="{BB962C8B-B14F-4D97-AF65-F5344CB8AC3E}">
        <p14:creationId xmlns:p14="http://schemas.microsoft.com/office/powerpoint/2010/main" val="1126920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8724900" y="365125"/>
            <a:ext cx="2628900" cy="5811838"/>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838200" y="365125"/>
            <a:ext cx="7734300" cy="5811838"/>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B13D4B27-B0DB-4683-B185-9003AC451A11}" type="datetimeFigureOut">
              <a:rPr lang="fi-FI" smtClean="0"/>
              <a:t>8.9.2020</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E4F7DBF1-6D7A-42B6-9DFD-B7279CC39FF8}" type="slidenum">
              <a:rPr lang="fi-FI" smtClean="0"/>
              <a:t>‹#›</a:t>
            </a:fld>
            <a:endParaRPr lang="fi-FI"/>
          </a:p>
        </p:txBody>
      </p:sp>
    </p:spTree>
    <p:extLst>
      <p:ext uri="{BB962C8B-B14F-4D97-AF65-F5344CB8AC3E}">
        <p14:creationId xmlns:p14="http://schemas.microsoft.com/office/powerpoint/2010/main" val="27336345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B13D4B27-B0DB-4683-B185-9003AC451A11}" type="datetimeFigureOut">
              <a:rPr lang="fi-FI" smtClean="0"/>
              <a:t>8.9.2020</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E4F7DBF1-6D7A-42B6-9DFD-B7279CC39FF8}" type="slidenum">
              <a:rPr lang="fi-FI" smtClean="0"/>
              <a:t>‹#›</a:t>
            </a:fld>
            <a:endParaRPr lang="fi-FI"/>
          </a:p>
        </p:txBody>
      </p:sp>
    </p:spTree>
    <p:extLst>
      <p:ext uri="{BB962C8B-B14F-4D97-AF65-F5344CB8AC3E}">
        <p14:creationId xmlns:p14="http://schemas.microsoft.com/office/powerpoint/2010/main" val="1479945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831850" y="1709738"/>
            <a:ext cx="10515600" cy="2852737"/>
          </a:xfrm>
        </p:spPr>
        <p:txBody>
          <a:bodyPr anchor="b"/>
          <a:lstStyle>
            <a:lvl1pPr>
              <a:defRPr sz="6000"/>
            </a:lvl1pPr>
          </a:lstStyle>
          <a:p>
            <a:r>
              <a:rPr lang="fi-FI" smtClean="0"/>
              <a:t>Muokkaa perustyyl. napsautt.</a:t>
            </a:r>
            <a:endParaRPr lang="fi-FI"/>
          </a:p>
        </p:txBody>
      </p:sp>
      <p:sp>
        <p:nvSpPr>
          <p:cNvPr id="3" name="Tekstin paikkamerkki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B13D4B27-B0DB-4683-B185-9003AC451A11}" type="datetimeFigureOut">
              <a:rPr lang="fi-FI" smtClean="0"/>
              <a:t>8.9.2020</a:t>
            </a:fld>
            <a:endParaRPr lang="fi-FI"/>
          </a:p>
        </p:txBody>
      </p:sp>
      <p:sp>
        <p:nvSpPr>
          <p:cNvPr id="5" name="Alatunnisteen paikkamerkki 4"/>
          <p:cNvSpPr>
            <a:spLocks noGrp="1"/>
          </p:cNvSpPr>
          <p:nvPr>
            <p:ph type="ftr" sz="quarter" idx="11"/>
          </p:nvPr>
        </p:nvSpPr>
        <p:spPr/>
        <p:txBody>
          <a:bodyPr/>
          <a:lstStyle/>
          <a:p>
            <a:endParaRPr lang="fi-FI"/>
          </a:p>
        </p:txBody>
      </p:sp>
      <p:sp>
        <p:nvSpPr>
          <p:cNvPr id="6" name="Dian numeron paikkamerkki 5"/>
          <p:cNvSpPr>
            <a:spLocks noGrp="1"/>
          </p:cNvSpPr>
          <p:nvPr>
            <p:ph type="sldNum" sz="quarter" idx="12"/>
          </p:nvPr>
        </p:nvSpPr>
        <p:spPr/>
        <p:txBody>
          <a:bodyPr/>
          <a:lstStyle/>
          <a:p>
            <a:fld id="{E4F7DBF1-6D7A-42B6-9DFD-B7279CC39FF8}" type="slidenum">
              <a:rPr lang="fi-FI" smtClean="0"/>
              <a:t>‹#›</a:t>
            </a:fld>
            <a:endParaRPr lang="fi-FI"/>
          </a:p>
        </p:txBody>
      </p:sp>
    </p:spTree>
    <p:extLst>
      <p:ext uri="{BB962C8B-B14F-4D97-AF65-F5344CB8AC3E}">
        <p14:creationId xmlns:p14="http://schemas.microsoft.com/office/powerpoint/2010/main" val="2137393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sz="half" idx="1"/>
          </p:nvPr>
        </p:nvSpPr>
        <p:spPr>
          <a:xfrm>
            <a:off x="838200" y="1825625"/>
            <a:ext cx="5181600" cy="435133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6172200" y="1825625"/>
            <a:ext cx="5181600" cy="435133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B13D4B27-B0DB-4683-B185-9003AC451A11}" type="datetimeFigureOut">
              <a:rPr lang="fi-FI" smtClean="0"/>
              <a:t>8.9.2020</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E4F7DBF1-6D7A-42B6-9DFD-B7279CC39FF8}" type="slidenum">
              <a:rPr lang="fi-FI" smtClean="0"/>
              <a:t>‹#›</a:t>
            </a:fld>
            <a:endParaRPr lang="fi-FI"/>
          </a:p>
        </p:txBody>
      </p:sp>
    </p:spTree>
    <p:extLst>
      <p:ext uri="{BB962C8B-B14F-4D97-AF65-F5344CB8AC3E}">
        <p14:creationId xmlns:p14="http://schemas.microsoft.com/office/powerpoint/2010/main" val="3592306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a:xfrm>
            <a:off x="839788" y="365125"/>
            <a:ext cx="10515600" cy="1325563"/>
          </a:xfrm>
        </p:spPr>
        <p:txBody>
          <a:bodyPr/>
          <a:lstStyle/>
          <a:p>
            <a:r>
              <a:rPr lang="fi-FI" smtClean="0"/>
              <a:t>Muokkaa perustyyl. napsautt.</a:t>
            </a:r>
            <a:endParaRPr lang="fi-FI"/>
          </a:p>
        </p:txBody>
      </p:sp>
      <p:sp>
        <p:nvSpPr>
          <p:cNvPr id="3" name="Tekstin paikkamerkki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839788" y="2505075"/>
            <a:ext cx="5157787"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6172200" y="2505075"/>
            <a:ext cx="5183188" cy="3684588"/>
          </a:xfrm>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B13D4B27-B0DB-4683-B185-9003AC451A11}" type="datetimeFigureOut">
              <a:rPr lang="fi-FI" smtClean="0"/>
              <a:t>8.9.2020</a:t>
            </a:fld>
            <a:endParaRPr lang="fi-FI"/>
          </a:p>
        </p:txBody>
      </p:sp>
      <p:sp>
        <p:nvSpPr>
          <p:cNvPr id="8" name="Alatunnisteen paikkamerkki 7"/>
          <p:cNvSpPr>
            <a:spLocks noGrp="1"/>
          </p:cNvSpPr>
          <p:nvPr>
            <p:ph type="ftr" sz="quarter" idx="11"/>
          </p:nvPr>
        </p:nvSpPr>
        <p:spPr/>
        <p:txBody>
          <a:bodyPr/>
          <a:lstStyle/>
          <a:p>
            <a:endParaRPr lang="fi-FI"/>
          </a:p>
        </p:txBody>
      </p:sp>
      <p:sp>
        <p:nvSpPr>
          <p:cNvPr id="9" name="Dian numeron paikkamerkki 8"/>
          <p:cNvSpPr>
            <a:spLocks noGrp="1"/>
          </p:cNvSpPr>
          <p:nvPr>
            <p:ph type="sldNum" sz="quarter" idx="12"/>
          </p:nvPr>
        </p:nvSpPr>
        <p:spPr/>
        <p:txBody>
          <a:bodyPr/>
          <a:lstStyle/>
          <a:p>
            <a:fld id="{E4F7DBF1-6D7A-42B6-9DFD-B7279CC39FF8}" type="slidenum">
              <a:rPr lang="fi-FI" smtClean="0"/>
              <a:t>‹#›</a:t>
            </a:fld>
            <a:endParaRPr lang="fi-FI"/>
          </a:p>
        </p:txBody>
      </p:sp>
    </p:spTree>
    <p:extLst>
      <p:ext uri="{BB962C8B-B14F-4D97-AF65-F5344CB8AC3E}">
        <p14:creationId xmlns:p14="http://schemas.microsoft.com/office/powerpoint/2010/main" val="41520616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B13D4B27-B0DB-4683-B185-9003AC451A11}" type="datetimeFigureOut">
              <a:rPr lang="fi-FI" smtClean="0"/>
              <a:t>8.9.2020</a:t>
            </a:fld>
            <a:endParaRPr lang="fi-FI"/>
          </a:p>
        </p:txBody>
      </p:sp>
      <p:sp>
        <p:nvSpPr>
          <p:cNvPr id="4" name="Alatunnisteen paikkamerkki 3"/>
          <p:cNvSpPr>
            <a:spLocks noGrp="1"/>
          </p:cNvSpPr>
          <p:nvPr>
            <p:ph type="ftr" sz="quarter" idx="11"/>
          </p:nvPr>
        </p:nvSpPr>
        <p:spPr/>
        <p:txBody>
          <a:bodyPr/>
          <a:lstStyle/>
          <a:p>
            <a:endParaRPr lang="fi-FI"/>
          </a:p>
        </p:txBody>
      </p:sp>
      <p:sp>
        <p:nvSpPr>
          <p:cNvPr id="5" name="Dian numeron paikkamerkki 4"/>
          <p:cNvSpPr>
            <a:spLocks noGrp="1"/>
          </p:cNvSpPr>
          <p:nvPr>
            <p:ph type="sldNum" sz="quarter" idx="12"/>
          </p:nvPr>
        </p:nvSpPr>
        <p:spPr/>
        <p:txBody>
          <a:bodyPr/>
          <a:lstStyle/>
          <a:p>
            <a:fld id="{E4F7DBF1-6D7A-42B6-9DFD-B7279CC39FF8}" type="slidenum">
              <a:rPr lang="fi-FI" smtClean="0"/>
              <a:t>‹#›</a:t>
            </a:fld>
            <a:endParaRPr lang="fi-FI"/>
          </a:p>
        </p:txBody>
      </p:sp>
    </p:spTree>
    <p:extLst>
      <p:ext uri="{BB962C8B-B14F-4D97-AF65-F5344CB8AC3E}">
        <p14:creationId xmlns:p14="http://schemas.microsoft.com/office/powerpoint/2010/main" val="2643688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2" name="Päivämäärän paikkamerkki 1"/>
          <p:cNvSpPr>
            <a:spLocks noGrp="1"/>
          </p:cNvSpPr>
          <p:nvPr>
            <p:ph type="dt" sz="half" idx="10"/>
          </p:nvPr>
        </p:nvSpPr>
        <p:spPr/>
        <p:txBody>
          <a:bodyPr/>
          <a:lstStyle/>
          <a:p>
            <a:fld id="{B13D4B27-B0DB-4683-B185-9003AC451A11}" type="datetimeFigureOut">
              <a:rPr lang="fi-FI" smtClean="0"/>
              <a:t>8.9.2020</a:t>
            </a:fld>
            <a:endParaRPr lang="fi-FI"/>
          </a:p>
        </p:txBody>
      </p:sp>
      <p:sp>
        <p:nvSpPr>
          <p:cNvPr id="3" name="Alatunnisteen paikkamerkki 2"/>
          <p:cNvSpPr>
            <a:spLocks noGrp="1"/>
          </p:cNvSpPr>
          <p:nvPr>
            <p:ph type="ftr" sz="quarter" idx="11"/>
          </p:nvPr>
        </p:nvSpPr>
        <p:spPr/>
        <p:txBody>
          <a:bodyPr/>
          <a:lstStyle/>
          <a:p>
            <a:endParaRPr lang="fi-FI"/>
          </a:p>
        </p:txBody>
      </p:sp>
      <p:sp>
        <p:nvSpPr>
          <p:cNvPr id="4" name="Dian numeron paikkamerkki 3"/>
          <p:cNvSpPr>
            <a:spLocks noGrp="1"/>
          </p:cNvSpPr>
          <p:nvPr>
            <p:ph type="sldNum" sz="quarter" idx="12"/>
          </p:nvPr>
        </p:nvSpPr>
        <p:spPr/>
        <p:txBody>
          <a:bodyPr/>
          <a:lstStyle/>
          <a:p>
            <a:fld id="{E4F7DBF1-6D7A-42B6-9DFD-B7279CC39FF8}" type="slidenum">
              <a:rPr lang="fi-FI" smtClean="0"/>
              <a:t>‹#›</a:t>
            </a:fld>
            <a:endParaRPr lang="fi-FI"/>
          </a:p>
        </p:txBody>
      </p:sp>
    </p:spTree>
    <p:extLst>
      <p:ext uri="{BB962C8B-B14F-4D97-AF65-F5344CB8AC3E}">
        <p14:creationId xmlns:p14="http://schemas.microsoft.com/office/powerpoint/2010/main" val="471258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Sisällön paikkamerkki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B13D4B27-B0DB-4683-B185-9003AC451A11}" type="datetimeFigureOut">
              <a:rPr lang="fi-FI" smtClean="0"/>
              <a:t>8.9.2020</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E4F7DBF1-6D7A-42B6-9DFD-B7279CC39FF8}" type="slidenum">
              <a:rPr lang="fi-FI" smtClean="0"/>
              <a:t>‹#›</a:t>
            </a:fld>
            <a:endParaRPr lang="fi-FI"/>
          </a:p>
        </p:txBody>
      </p:sp>
    </p:spTree>
    <p:extLst>
      <p:ext uri="{BB962C8B-B14F-4D97-AF65-F5344CB8AC3E}">
        <p14:creationId xmlns:p14="http://schemas.microsoft.com/office/powerpoint/2010/main" val="24326594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839788" y="457200"/>
            <a:ext cx="3932237" cy="1600200"/>
          </a:xfrm>
        </p:spPr>
        <p:txBody>
          <a:bodyPr anchor="b"/>
          <a:lstStyle>
            <a:lvl1pPr>
              <a:defRPr sz="3200"/>
            </a:lvl1pPr>
          </a:lstStyle>
          <a:p>
            <a:r>
              <a:rPr lang="fi-FI" smtClean="0"/>
              <a:t>Muokkaa perustyyl. napsautt.</a:t>
            </a:r>
            <a:endParaRPr lang="fi-FI"/>
          </a:p>
        </p:txBody>
      </p:sp>
      <p:sp>
        <p:nvSpPr>
          <p:cNvPr id="3" name="Kuvan paikkamerkki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B13D4B27-B0DB-4683-B185-9003AC451A11}" type="datetimeFigureOut">
              <a:rPr lang="fi-FI" smtClean="0"/>
              <a:t>8.9.2020</a:t>
            </a:fld>
            <a:endParaRPr lang="fi-FI"/>
          </a:p>
        </p:txBody>
      </p:sp>
      <p:sp>
        <p:nvSpPr>
          <p:cNvPr id="6" name="Alatunnisteen paikkamerkki 5"/>
          <p:cNvSpPr>
            <a:spLocks noGrp="1"/>
          </p:cNvSpPr>
          <p:nvPr>
            <p:ph type="ftr" sz="quarter" idx="11"/>
          </p:nvPr>
        </p:nvSpPr>
        <p:spPr/>
        <p:txBody>
          <a:bodyPr/>
          <a:lstStyle/>
          <a:p>
            <a:endParaRPr lang="fi-FI"/>
          </a:p>
        </p:txBody>
      </p:sp>
      <p:sp>
        <p:nvSpPr>
          <p:cNvPr id="7" name="Dian numeron paikkamerkki 6"/>
          <p:cNvSpPr>
            <a:spLocks noGrp="1"/>
          </p:cNvSpPr>
          <p:nvPr>
            <p:ph type="sldNum" sz="quarter" idx="12"/>
          </p:nvPr>
        </p:nvSpPr>
        <p:spPr/>
        <p:txBody>
          <a:bodyPr/>
          <a:lstStyle/>
          <a:p>
            <a:fld id="{E4F7DBF1-6D7A-42B6-9DFD-B7279CC39FF8}" type="slidenum">
              <a:rPr lang="fi-FI" smtClean="0"/>
              <a:t>‹#›</a:t>
            </a:fld>
            <a:endParaRPr lang="fi-FI"/>
          </a:p>
        </p:txBody>
      </p:sp>
    </p:spTree>
    <p:extLst>
      <p:ext uri="{BB962C8B-B14F-4D97-AF65-F5344CB8AC3E}">
        <p14:creationId xmlns:p14="http://schemas.microsoft.com/office/powerpoint/2010/main" val="2859022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i-FI" smtClean="0"/>
              <a:t>Muokkaa perustyyl. napsautt.</a:t>
            </a:r>
            <a:endParaRPr lang="fi-FI"/>
          </a:p>
        </p:txBody>
      </p:sp>
      <p:sp>
        <p:nvSpPr>
          <p:cNvPr id="3" name="Tekstin paikkamerkki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13D4B27-B0DB-4683-B185-9003AC451A11}" type="datetimeFigureOut">
              <a:rPr lang="fi-FI" smtClean="0"/>
              <a:t>8.9.2020</a:t>
            </a:fld>
            <a:endParaRPr lang="fi-FI"/>
          </a:p>
        </p:txBody>
      </p:sp>
      <p:sp>
        <p:nvSpPr>
          <p:cNvPr id="5" name="Alatunnisteen paikkamerkki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i-FI"/>
          </a:p>
        </p:txBody>
      </p:sp>
      <p:sp>
        <p:nvSpPr>
          <p:cNvPr id="6" name="Dian numeron paikkamerkki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F7DBF1-6D7A-42B6-9DFD-B7279CC39FF8}" type="slidenum">
              <a:rPr lang="fi-FI" smtClean="0"/>
              <a:t>‹#›</a:t>
            </a:fld>
            <a:endParaRPr lang="fi-FI"/>
          </a:p>
        </p:txBody>
      </p:sp>
    </p:spTree>
    <p:extLst>
      <p:ext uri="{BB962C8B-B14F-4D97-AF65-F5344CB8AC3E}">
        <p14:creationId xmlns:p14="http://schemas.microsoft.com/office/powerpoint/2010/main" val="9218791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normAutofit fontScale="90000"/>
          </a:bodyPr>
          <a:lstStyle/>
          <a:p>
            <a:r>
              <a:rPr lang="fi-FI" sz="1400" dirty="0">
                <a:solidFill>
                  <a:srgbClr val="000000"/>
                </a:solidFill>
                <a:latin typeface="Calibri" panose="020F0502020204030204" pitchFamily="34" charset="0"/>
              </a:rPr>
              <a:t/>
            </a:r>
            <a:br>
              <a:rPr lang="fi-FI" sz="1400" dirty="0">
                <a:solidFill>
                  <a:srgbClr val="000000"/>
                </a:solidFill>
                <a:latin typeface="Calibri" panose="020F0502020204030204" pitchFamily="34" charset="0"/>
              </a:rPr>
            </a:br>
            <a:r>
              <a:rPr lang="fi-FI" sz="1400" dirty="0">
                <a:solidFill>
                  <a:srgbClr val="000000"/>
                </a:solidFill>
                <a:latin typeface="Calibri" panose="020F0502020204030204" pitchFamily="34" charset="0"/>
              </a:rPr>
              <a:t> </a:t>
            </a:r>
            <a:r>
              <a:rPr lang="fi-FI" b="1" dirty="0">
                <a:solidFill>
                  <a:srgbClr val="000000"/>
                </a:solidFill>
                <a:latin typeface="Calibri" panose="020F0502020204030204" pitchFamily="34" charset="0"/>
              </a:rPr>
              <a:t>Perusopetuksen oppimisen ja osaamisen uudistuva arviointi</a:t>
            </a:r>
            <a:endParaRPr lang="fi-FI" dirty="0"/>
          </a:p>
        </p:txBody>
      </p:sp>
    </p:spTree>
    <p:extLst>
      <p:ext uri="{BB962C8B-B14F-4D97-AF65-F5344CB8AC3E}">
        <p14:creationId xmlns:p14="http://schemas.microsoft.com/office/powerpoint/2010/main" val="110750483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78234"/>
            <a:ext cx="10515600" cy="1325563"/>
          </a:xfrm>
        </p:spPr>
        <p:txBody>
          <a:bodyPr/>
          <a:lstStyle/>
          <a:p>
            <a:r>
              <a:rPr lang="fi-FI" dirty="0" smtClean="0"/>
              <a:t>Poissaolot ja arviointi</a:t>
            </a:r>
            <a:endParaRPr lang="fi-FI" dirty="0"/>
          </a:p>
        </p:txBody>
      </p:sp>
      <p:sp>
        <p:nvSpPr>
          <p:cNvPr id="3" name="Sisällön paikkamerkki 2"/>
          <p:cNvSpPr>
            <a:spLocks noGrp="1"/>
          </p:cNvSpPr>
          <p:nvPr>
            <p:ph idx="1"/>
          </p:nvPr>
        </p:nvSpPr>
        <p:spPr>
          <a:xfrm>
            <a:off x="838200" y="1403797"/>
            <a:ext cx="10515600" cy="4773166"/>
          </a:xfrm>
        </p:spPr>
        <p:txBody>
          <a:bodyPr>
            <a:normAutofit lnSpcReduction="10000"/>
          </a:bodyPr>
          <a:lstStyle/>
          <a:p>
            <a:r>
              <a:rPr lang="fi-FI" dirty="0"/>
              <a:t>Jos oppilas on luvattomasti poissa eikä osallistu opetukseen, kokeisiin eikä muihinkaan hänelle tarjottuihin näyttömahdollisuuksiin, eikä hänellä ole hyväksyttyjä suorituksia suhteessa paikallisessa opetussuunnitelmassa määriteltyihin oppiaineiden tavoitteisiin, hän voi saada oppiaineesta hylätyn arvosanan lukuvuositodistukseen</a:t>
            </a:r>
            <a:r>
              <a:rPr lang="fi-FI" dirty="0" smtClean="0"/>
              <a:t>.</a:t>
            </a:r>
          </a:p>
          <a:p>
            <a:pPr lvl="1"/>
            <a:r>
              <a:rPr lang="fi-FI" dirty="0" smtClean="0"/>
              <a:t>Jos oppilaalla on poissaoloista huolimatta näyttöjä, ei häntä voi jättää luokalle poissaolojen perusteella.</a:t>
            </a:r>
          </a:p>
          <a:p>
            <a:r>
              <a:rPr lang="fi-FI" dirty="0" smtClean="0"/>
              <a:t>Jos sairaus tilapäisesti estää tai vaikeuttaa </a:t>
            </a:r>
            <a:r>
              <a:rPr lang="fi-FI" dirty="0"/>
              <a:t>oppilaan </a:t>
            </a:r>
            <a:r>
              <a:rPr lang="fi-FI" dirty="0" smtClean="0"/>
              <a:t>osallistumista opetussuunnitelman </a:t>
            </a:r>
            <a:r>
              <a:rPr lang="fi-FI" dirty="0"/>
              <a:t>mukaiseen opetukseen ainoastaan </a:t>
            </a:r>
            <a:r>
              <a:rPr lang="fi-FI" dirty="0" smtClean="0"/>
              <a:t>yksittäisissä oppiaineissa voidaan arvio antaa poikkeuksellisesti niiden näyttöjen perusteella, jotka oppilas on kyennyt antamaan. </a:t>
            </a:r>
            <a:endParaRPr lang="fi-FI" dirty="0"/>
          </a:p>
          <a:p>
            <a:pPr lvl="1"/>
            <a:r>
              <a:rPr lang="fi-FI" dirty="0" smtClean="0"/>
              <a:t>Tarvittaessa </a:t>
            </a:r>
            <a:r>
              <a:rPr lang="fi-FI" dirty="0"/>
              <a:t>oppilas voidaan vapauttaa jonkin oppiaineen opiskelusta </a:t>
            </a:r>
            <a:r>
              <a:rPr lang="fi-FI" dirty="0" err="1" smtClean="0"/>
              <a:t>tietyksi</a:t>
            </a:r>
            <a:r>
              <a:rPr lang="fi-FI" dirty="0" smtClean="0"/>
              <a:t> ajaksi</a:t>
            </a:r>
            <a:r>
              <a:rPr lang="fi-FI" dirty="0"/>
              <a:t>. Tällöin myös </a:t>
            </a:r>
            <a:r>
              <a:rPr lang="fi-FI" dirty="0" smtClean="0"/>
              <a:t>oppiaine voidaan jättää arvioimatta. </a:t>
            </a:r>
          </a:p>
        </p:txBody>
      </p:sp>
    </p:spTree>
    <p:extLst>
      <p:ext uri="{BB962C8B-B14F-4D97-AF65-F5344CB8AC3E}">
        <p14:creationId xmlns:p14="http://schemas.microsoft.com/office/powerpoint/2010/main" val="312010750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171941"/>
            <a:ext cx="10515600" cy="1325563"/>
          </a:xfrm>
        </p:spPr>
        <p:txBody>
          <a:bodyPr/>
          <a:lstStyle/>
          <a:p>
            <a:r>
              <a:rPr lang="fi-FI" dirty="0" smtClean="0"/>
              <a:t>Todistukset</a:t>
            </a:r>
            <a:endParaRPr lang="fi-FI" dirty="0"/>
          </a:p>
        </p:txBody>
      </p:sp>
      <p:sp>
        <p:nvSpPr>
          <p:cNvPr id="3" name="Sisällön paikkamerkki 2"/>
          <p:cNvSpPr>
            <a:spLocks noGrp="1"/>
          </p:cNvSpPr>
          <p:nvPr>
            <p:ph idx="1"/>
          </p:nvPr>
        </p:nvSpPr>
        <p:spPr>
          <a:xfrm>
            <a:off x="838200" y="1326524"/>
            <a:ext cx="10515600" cy="5267459"/>
          </a:xfrm>
        </p:spPr>
        <p:txBody>
          <a:bodyPr>
            <a:normAutofit lnSpcReduction="10000"/>
          </a:bodyPr>
          <a:lstStyle/>
          <a:p>
            <a:r>
              <a:rPr lang="fi-FI" dirty="0"/>
              <a:t>Sanalliset arviot ja numeroarvosanat </a:t>
            </a:r>
            <a:r>
              <a:rPr lang="fi-FI" dirty="0" smtClean="0"/>
              <a:t>todistuksissa</a:t>
            </a:r>
          </a:p>
          <a:p>
            <a:pPr lvl="1"/>
            <a:r>
              <a:rPr lang="fi-FI" dirty="0"/>
              <a:t>Vuosiluokilla 1–3 lukuvuositodistuksiin ja mahdollisiin välitodistuksiin annetaan sanallinen arvio tai numeroarvosana opetuksen järjestäjän päätöksen mukaisesti</a:t>
            </a:r>
            <a:r>
              <a:rPr lang="fi-FI" dirty="0" smtClean="0"/>
              <a:t>.</a:t>
            </a:r>
          </a:p>
          <a:p>
            <a:pPr lvl="2"/>
            <a:r>
              <a:rPr lang="fi-FI" dirty="0"/>
              <a:t>Mikäli annetaan sanallinen arvio, todistuksesta tulee ilmetä, onko oppilaan suoritus hyväksytty vai hylätty.</a:t>
            </a:r>
          </a:p>
          <a:p>
            <a:pPr lvl="2"/>
            <a:r>
              <a:rPr lang="fi-FI" dirty="0" smtClean="0"/>
              <a:t>Sanallinen arvio </a:t>
            </a:r>
            <a:r>
              <a:rPr lang="fi-FI" dirty="0"/>
              <a:t>voi olla myös esim. neliportainen </a:t>
            </a:r>
            <a:r>
              <a:rPr lang="fi-FI" dirty="0" smtClean="0"/>
              <a:t>asteikko.</a:t>
            </a:r>
          </a:p>
          <a:p>
            <a:pPr lvl="3"/>
            <a:r>
              <a:rPr lang="fi-FI" dirty="0" smtClean="0"/>
              <a:t>Sanallista arviota ei ole esim. merkintä ”on saanut opetusta”</a:t>
            </a:r>
          </a:p>
          <a:p>
            <a:pPr lvl="2"/>
            <a:r>
              <a:rPr lang="fi-FI" dirty="0" smtClean="0"/>
              <a:t>Käyttäytyminen arvioidaan sanallisesti todistuksen liitteenä.</a:t>
            </a:r>
          </a:p>
          <a:p>
            <a:pPr lvl="1"/>
            <a:r>
              <a:rPr lang="fi-FI" dirty="0"/>
              <a:t>Vuosiluokkien </a:t>
            </a:r>
            <a:r>
              <a:rPr lang="fi-FI" dirty="0" smtClean="0"/>
              <a:t>4 - </a:t>
            </a:r>
            <a:r>
              <a:rPr lang="fi-FI" dirty="0"/>
              <a:t>8 lukuvuositodistuksissa ja mahdollisissa </a:t>
            </a:r>
            <a:r>
              <a:rPr lang="fi-FI" dirty="0" smtClean="0"/>
              <a:t>välitodistuksissa annetaan </a:t>
            </a:r>
            <a:r>
              <a:rPr lang="fi-FI" dirty="0"/>
              <a:t>numeroarvosanat</a:t>
            </a:r>
            <a:r>
              <a:rPr lang="fi-FI" dirty="0" smtClean="0"/>
              <a:t>.</a:t>
            </a:r>
          </a:p>
          <a:p>
            <a:pPr lvl="2"/>
            <a:r>
              <a:rPr lang="fi-FI" dirty="0" smtClean="0"/>
              <a:t>Käyttäytymisen numero todistukseen. </a:t>
            </a:r>
            <a:endParaRPr lang="fi-FI" dirty="0"/>
          </a:p>
          <a:p>
            <a:pPr lvl="2"/>
            <a:r>
              <a:rPr lang="fi-FI" dirty="0" smtClean="0"/>
              <a:t>Numeroarvosanaa </a:t>
            </a:r>
            <a:r>
              <a:rPr lang="fi-FI" dirty="0"/>
              <a:t>voidaan täydentää kuvailevalla sanallisella </a:t>
            </a:r>
            <a:r>
              <a:rPr lang="fi-FI" dirty="0" smtClean="0"/>
              <a:t>arviolla, mikäli paikallisesti niin päätetään. Sanalliset arviot annetaan </a:t>
            </a:r>
            <a:r>
              <a:rPr lang="fi-FI" dirty="0"/>
              <a:t>todistuksen liitteenä</a:t>
            </a:r>
            <a:r>
              <a:rPr lang="fi-FI" dirty="0" smtClean="0"/>
              <a:t>.</a:t>
            </a:r>
          </a:p>
          <a:p>
            <a:pPr marL="914400" lvl="2" indent="0">
              <a:buNone/>
            </a:pPr>
            <a:endParaRPr lang="fi-FI" dirty="0"/>
          </a:p>
          <a:p>
            <a:pPr marL="914400" lvl="2" indent="0" algn="ctr">
              <a:buNone/>
            </a:pPr>
            <a:r>
              <a:rPr lang="fi-FI" dirty="0" smtClean="0"/>
              <a:t>Yllä olevasta mahdollista poiketa maahanmuuttajataustaisten oppilaiden, toiminta-alueittain etenevien oppilaiden ja yksilöllistettyjen oppimäärien arvioinnin osalta</a:t>
            </a:r>
          </a:p>
        </p:txBody>
      </p:sp>
    </p:spTree>
    <p:extLst>
      <p:ext uri="{BB962C8B-B14F-4D97-AF65-F5344CB8AC3E}">
        <p14:creationId xmlns:p14="http://schemas.microsoft.com/office/powerpoint/2010/main" val="27387191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Paikallisesti päätettävät asiat</a:t>
            </a:r>
            <a:endParaRPr lang="fi-FI" dirty="0"/>
          </a:p>
        </p:txBody>
      </p:sp>
      <p:sp>
        <p:nvSpPr>
          <p:cNvPr id="3" name="Sisällön paikkamerkki 2"/>
          <p:cNvSpPr>
            <a:spLocks noGrp="1"/>
          </p:cNvSpPr>
          <p:nvPr>
            <p:ph idx="1"/>
          </p:nvPr>
        </p:nvSpPr>
        <p:spPr>
          <a:xfrm>
            <a:off x="838200" y="1690688"/>
            <a:ext cx="10515600" cy="4486275"/>
          </a:xfrm>
        </p:spPr>
        <p:txBody>
          <a:bodyPr>
            <a:normAutofit/>
          </a:bodyPr>
          <a:lstStyle/>
          <a:p>
            <a:pPr marL="0" indent="0">
              <a:buNone/>
            </a:pPr>
            <a:r>
              <a:rPr lang="fi-FI" sz="2000" b="0" i="0" u="none" strike="noStrike" baseline="0" dirty="0" smtClean="0">
                <a:solidFill>
                  <a:srgbClr val="000000"/>
                </a:solidFill>
              </a:rPr>
              <a:t>- yhteistyö huoltajien kanssa arvioinnin osalta </a:t>
            </a:r>
          </a:p>
          <a:p>
            <a:pPr marL="0" indent="0">
              <a:buNone/>
            </a:pPr>
            <a:r>
              <a:rPr lang="fi-FI" sz="2000" b="0" i="0" u="none" strike="noStrike" baseline="0" dirty="0" smtClean="0">
                <a:solidFill>
                  <a:srgbClr val="000000"/>
                </a:solidFill>
              </a:rPr>
              <a:t>- arvioinnista tiedottamisen muodot </a:t>
            </a:r>
          </a:p>
          <a:p>
            <a:pPr marL="0" indent="0">
              <a:buNone/>
            </a:pPr>
            <a:r>
              <a:rPr lang="fi-FI" sz="2000" b="0" i="0" u="none" strike="noStrike" baseline="0" dirty="0" smtClean="0">
                <a:solidFill>
                  <a:srgbClr val="000000"/>
                </a:solidFill>
              </a:rPr>
              <a:t>- käyttäytymisen arviointi ja sen perustana olevat tavoitteet </a:t>
            </a:r>
          </a:p>
          <a:p>
            <a:pPr marL="0" indent="0">
              <a:buNone/>
            </a:pPr>
            <a:r>
              <a:rPr lang="fi-FI" sz="2000" b="0" i="0" u="none" strike="noStrike" baseline="0" dirty="0" smtClean="0">
                <a:solidFill>
                  <a:srgbClr val="000000"/>
                </a:solidFill>
              </a:rPr>
              <a:t>- valinnaisten aineiden arviointi sen mukaan, miten opetuksen järjestäjä niitä tarjoaa </a:t>
            </a:r>
          </a:p>
          <a:p>
            <a:pPr marL="0" indent="0">
              <a:buNone/>
            </a:pPr>
            <a:r>
              <a:rPr lang="fi-FI" sz="2000" b="0" i="0" u="none" strike="noStrike" baseline="0" dirty="0" smtClean="0">
                <a:solidFill>
                  <a:srgbClr val="000000"/>
                </a:solidFill>
              </a:rPr>
              <a:t>- opinnoissa etenemisen, vuosiluokalta siirtymisen ja vuosiluokalle jättämisen periaatteet ja käytännöt </a:t>
            </a:r>
          </a:p>
          <a:p>
            <a:pPr marL="0" indent="0">
              <a:buNone/>
            </a:pPr>
            <a:r>
              <a:rPr lang="fi-FI" sz="2000" b="0" i="0" u="none" strike="noStrike" baseline="0" dirty="0" smtClean="0">
                <a:solidFill>
                  <a:srgbClr val="000000"/>
                </a:solidFill>
              </a:rPr>
              <a:t>- sanallisen arvion ja numeroarvosanan antaminen todistuksissa eri oppiaineissa sekä käyttäytymisen arvioinnissa </a:t>
            </a:r>
          </a:p>
          <a:p>
            <a:pPr marL="0" indent="0">
              <a:buNone/>
            </a:pPr>
            <a:r>
              <a:rPr lang="fi-FI" sz="2000" b="0" i="0" u="none" strike="noStrike" baseline="0" dirty="0" smtClean="0">
                <a:solidFill>
                  <a:srgbClr val="000000"/>
                </a:solidFill>
              </a:rPr>
              <a:t>- valinnaisten aineiden arviointi päättöarvioinnissa sen mukaan, miten opetuksen järjestäjä niitä tarjoaa </a:t>
            </a:r>
          </a:p>
          <a:p>
            <a:pPr marL="0" indent="0">
              <a:buNone/>
            </a:pPr>
            <a:r>
              <a:rPr lang="fi-FI" sz="2000" b="0" i="0" u="none" strike="noStrike" baseline="0" dirty="0" smtClean="0">
                <a:solidFill>
                  <a:srgbClr val="000000"/>
                </a:solidFill>
              </a:rPr>
              <a:t>- välitodistukset, mikäli opetuksen järjestäjä niitä päättää antaa </a:t>
            </a:r>
          </a:p>
          <a:p>
            <a:pPr marL="0" indent="0">
              <a:buNone/>
            </a:pPr>
            <a:r>
              <a:rPr lang="fi-FI" sz="2000" b="0" i="0" u="none" strike="noStrike" baseline="0" dirty="0" smtClean="0">
                <a:solidFill>
                  <a:srgbClr val="000000"/>
                </a:solidFill>
              </a:rPr>
              <a:t>- erityisen tutkinnon suorittamisen mahdollisuudet ja ajankohdat. </a:t>
            </a:r>
          </a:p>
          <a:p>
            <a:pPr>
              <a:buFontTx/>
              <a:buChar char="-"/>
            </a:pPr>
            <a:endParaRPr lang="fi-FI" sz="1500" b="0" i="0" u="none" strike="noStrike" baseline="0" dirty="0" smtClean="0">
              <a:solidFill>
                <a:srgbClr val="000000"/>
              </a:solidFill>
              <a:latin typeface="Calibri" panose="020F0502020204030204" pitchFamily="34" charset="0"/>
            </a:endParaRPr>
          </a:p>
          <a:p>
            <a:pPr marL="0" indent="0">
              <a:buNone/>
            </a:pPr>
            <a:endParaRPr lang="fi-FI" dirty="0"/>
          </a:p>
        </p:txBody>
      </p:sp>
    </p:spTree>
    <p:extLst>
      <p:ext uri="{BB962C8B-B14F-4D97-AF65-F5344CB8AC3E}">
        <p14:creationId xmlns:p14="http://schemas.microsoft.com/office/powerpoint/2010/main" val="3509216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101515"/>
            <a:ext cx="10515600" cy="1031378"/>
          </a:xfrm>
        </p:spPr>
        <p:txBody>
          <a:bodyPr>
            <a:normAutofit/>
          </a:bodyPr>
          <a:lstStyle/>
          <a:p>
            <a:r>
              <a:rPr lang="fi-FI" sz="3600" dirty="0" smtClean="0"/>
              <a:t>Arvioinnin rakenne Siilinjärvellä</a:t>
            </a:r>
            <a:endParaRPr lang="fi-FI" sz="3600" dirty="0"/>
          </a:p>
        </p:txBody>
      </p:sp>
      <p:graphicFrame>
        <p:nvGraphicFramePr>
          <p:cNvPr id="4" name="Sisällön paikkamerkki 3"/>
          <p:cNvGraphicFramePr>
            <a:graphicFrameLocks noGrp="1"/>
          </p:cNvGraphicFramePr>
          <p:nvPr>
            <p:ph idx="1"/>
            <p:extLst>
              <p:ext uri="{D42A27DB-BD31-4B8C-83A1-F6EECF244321}">
                <p14:modId xmlns:p14="http://schemas.microsoft.com/office/powerpoint/2010/main" val="4178020793"/>
              </p:ext>
            </p:extLst>
          </p:nvPr>
        </p:nvGraphicFramePr>
        <p:xfrm>
          <a:off x="193183" y="914400"/>
          <a:ext cx="11681139" cy="5732816"/>
        </p:xfrm>
        <a:graphic>
          <a:graphicData uri="http://schemas.openxmlformats.org/drawingml/2006/table">
            <a:tbl>
              <a:tblPr firstRow="1" bandRow="1">
                <a:tableStyleId>{5C22544A-7EE6-4342-B048-85BDC9FD1C3A}</a:tableStyleId>
              </a:tblPr>
              <a:tblGrid>
                <a:gridCol w="1102585"/>
                <a:gridCol w="3006837"/>
                <a:gridCol w="2613350"/>
                <a:gridCol w="4958367"/>
              </a:tblGrid>
              <a:tr h="668068">
                <a:tc>
                  <a:txBody>
                    <a:bodyPr/>
                    <a:lstStyle/>
                    <a:p>
                      <a:endParaRPr lang="fi-FI" dirty="0"/>
                    </a:p>
                  </a:txBody>
                  <a:tcPr/>
                </a:tc>
                <a:tc>
                  <a:txBody>
                    <a:bodyPr/>
                    <a:lstStyle/>
                    <a:p>
                      <a:r>
                        <a:rPr lang="fi-FI" dirty="0" smtClean="0"/>
                        <a:t>Arviointi Siilinjärvellä</a:t>
                      </a:r>
                      <a:r>
                        <a:rPr lang="fi-FI" baseline="0" dirty="0" smtClean="0"/>
                        <a:t> aikaisemmin</a:t>
                      </a:r>
                      <a:endParaRPr lang="fi-FI" dirty="0"/>
                    </a:p>
                  </a:txBody>
                  <a:tcPr/>
                </a:tc>
                <a:tc>
                  <a:txBody>
                    <a:bodyPr/>
                    <a:lstStyle/>
                    <a:p>
                      <a:r>
                        <a:rPr lang="fi-FI" dirty="0" smtClean="0"/>
                        <a:t>Uudistetut</a:t>
                      </a:r>
                      <a:r>
                        <a:rPr lang="fi-FI" baseline="0" dirty="0" smtClean="0"/>
                        <a:t> OPS perusteet</a:t>
                      </a:r>
                      <a:endParaRPr lang="fi-FI" dirty="0"/>
                    </a:p>
                  </a:txBody>
                  <a:tcPr/>
                </a:tc>
                <a:tc>
                  <a:txBody>
                    <a:bodyPr/>
                    <a:lstStyle/>
                    <a:p>
                      <a:r>
                        <a:rPr lang="fi-FI" dirty="0" smtClean="0"/>
                        <a:t>Arviointi</a:t>
                      </a:r>
                      <a:r>
                        <a:rPr lang="fi-FI" baseline="0" dirty="0" smtClean="0"/>
                        <a:t> Siilinjärvellä uuden opetussuunnitelman mukaan</a:t>
                      </a:r>
                      <a:endParaRPr lang="fi-FI" dirty="0"/>
                    </a:p>
                  </a:txBody>
                  <a:tcPr/>
                </a:tc>
              </a:tr>
              <a:tr h="1431573">
                <a:tc>
                  <a:txBody>
                    <a:bodyPr/>
                    <a:lstStyle/>
                    <a:p>
                      <a:r>
                        <a:rPr lang="fi-FI" sz="1400" dirty="0" smtClean="0"/>
                        <a:t>Väliarviointi</a:t>
                      </a:r>
                      <a:endParaRPr lang="fi-FI" sz="1400" dirty="0"/>
                    </a:p>
                  </a:txBody>
                  <a:tcPr/>
                </a:tc>
                <a:tc>
                  <a:txBody>
                    <a:bodyPr/>
                    <a:lstStyle/>
                    <a:p>
                      <a:r>
                        <a:rPr lang="fi-FI" sz="1400" dirty="0" smtClean="0"/>
                        <a:t>Vuosiluokat 1 – 5</a:t>
                      </a:r>
                    </a:p>
                    <a:p>
                      <a:pPr marL="285750" indent="-285750">
                        <a:buFontTx/>
                        <a:buChar char="-"/>
                      </a:pPr>
                      <a:r>
                        <a:rPr lang="fi-FI" sz="1400" dirty="0" smtClean="0"/>
                        <a:t>Oppimiskeskustelu</a:t>
                      </a:r>
                    </a:p>
                    <a:p>
                      <a:pPr marL="0" indent="0">
                        <a:buFontTx/>
                        <a:buNone/>
                      </a:pPr>
                      <a:r>
                        <a:rPr lang="fi-FI" sz="1400" dirty="0" smtClean="0"/>
                        <a:t>Vuosiluokat</a:t>
                      </a:r>
                      <a:r>
                        <a:rPr lang="fi-FI" sz="1400" baseline="0" dirty="0" smtClean="0"/>
                        <a:t> 6 – 9</a:t>
                      </a:r>
                    </a:p>
                    <a:p>
                      <a:pPr marL="285750" indent="-285750">
                        <a:buFontTx/>
                        <a:buChar char="-"/>
                      </a:pPr>
                      <a:r>
                        <a:rPr lang="fi-FI" sz="1400" baseline="0" dirty="0" smtClean="0"/>
                        <a:t>Välitodistus ja numeroarviointi</a:t>
                      </a:r>
                    </a:p>
                    <a:p>
                      <a:pPr marL="285750" indent="-285750">
                        <a:buFontTx/>
                        <a:buChar char="-"/>
                      </a:pPr>
                      <a:r>
                        <a:rPr lang="fi-FI" sz="1400" baseline="0" dirty="0" smtClean="0"/>
                        <a:t>Lisäksi voi olla oppimiskeskusteluja</a:t>
                      </a:r>
                    </a:p>
                  </a:txBody>
                  <a:tcPr/>
                </a:tc>
                <a:tc>
                  <a:txBody>
                    <a:bodyPr/>
                    <a:lstStyle/>
                    <a:p>
                      <a:r>
                        <a:rPr lang="fi-FI" sz="1400" dirty="0" smtClean="0"/>
                        <a:t>Opetuksen</a:t>
                      </a:r>
                      <a:r>
                        <a:rPr lang="fi-FI" sz="1400" baseline="0" dirty="0" smtClean="0"/>
                        <a:t> järjestäjä päättää väliarvioinnista. Jos välitodistus annetaan, annetaan se samoin perustein kuin lukuvuositodistus.</a:t>
                      </a:r>
                      <a:endParaRPr lang="fi-FI" sz="1400" dirty="0"/>
                    </a:p>
                  </a:txBody>
                  <a:tcPr/>
                </a:tc>
                <a:tc>
                  <a:txBody>
                    <a:bodyPr/>
                    <a:lstStyle/>
                    <a:p>
                      <a:r>
                        <a:rPr lang="fi-FI" sz="1400" dirty="0" smtClean="0">
                          <a:solidFill>
                            <a:srgbClr val="FF0000"/>
                          </a:solidFill>
                        </a:rPr>
                        <a:t>Ei summatiivista väliarviointia</a:t>
                      </a:r>
                      <a:r>
                        <a:rPr lang="fi-FI" sz="1400" baseline="0" dirty="0" smtClean="0">
                          <a:solidFill>
                            <a:srgbClr val="FF0000"/>
                          </a:solidFill>
                        </a:rPr>
                        <a:t> luokilla 1 – 6, väliarvioinnin korvaa oppimiskeskustelu. Oppimiskeskustelu on formatiivista arviointia. Käytetään nykyisiä lomakkeita keskustelun pohjana. </a:t>
                      </a:r>
                    </a:p>
                    <a:p>
                      <a:endParaRPr lang="fi-FI" sz="1400" baseline="0" dirty="0" smtClean="0">
                        <a:solidFill>
                          <a:srgbClr val="FF0000"/>
                        </a:solidFill>
                      </a:endParaRPr>
                    </a:p>
                    <a:p>
                      <a:r>
                        <a:rPr lang="fi-FI" sz="1400" baseline="0" dirty="0" smtClean="0">
                          <a:solidFill>
                            <a:srgbClr val="FF0000"/>
                          </a:solidFill>
                        </a:rPr>
                        <a:t>Vuosiluokilla 7-9 väliarviointi numerotodistuksella, ei sanallista lisäliitettä.  Lisäksi voi olla oppimiskeskusteluja.</a:t>
                      </a:r>
                    </a:p>
                  </a:txBody>
                  <a:tcPr/>
                </a:tc>
              </a:tr>
              <a:tr h="2214782">
                <a:tc>
                  <a:txBody>
                    <a:bodyPr/>
                    <a:lstStyle/>
                    <a:p>
                      <a:r>
                        <a:rPr lang="fi-FI" sz="1400" dirty="0" smtClean="0"/>
                        <a:t>Lukuvuosi-arviointi</a:t>
                      </a:r>
                      <a:endParaRPr lang="fi-FI" sz="1400" dirty="0"/>
                    </a:p>
                  </a:txBody>
                  <a:tcPr/>
                </a:tc>
                <a:tc>
                  <a:txBody>
                    <a:bodyPr/>
                    <a:lstStyle/>
                    <a:p>
                      <a:r>
                        <a:rPr lang="fi-FI" sz="1400" dirty="0" smtClean="0"/>
                        <a:t>Vuosiluokat 1 – 4</a:t>
                      </a:r>
                    </a:p>
                    <a:p>
                      <a:pPr marL="285750" indent="-285750">
                        <a:buFontTx/>
                        <a:buChar char="-"/>
                      </a:pPr>
                      <a:r>
                        <a:rPr lang="fi-FI" sz="1400" baseline="0" dirty="0" smtClean="0"/>
                        <a:t>Sanallinen arviointi, käyttäytyminen arvioituna sanallisesti liitteellä</a:t>
                      </a:r>
                    </a:p>
                    <a:p>
                      <a:pPr marL="0" indent="0">
                        <a:buFontTx/>
                        <a:buNone/>
                      </a:pPr>
                      <a:r>
                        <a:rPr lang="fi-FI" sz="1400" baseline="0" dirty="0" smtClean="0"/>
                        <a:t>Vuosiluokat 5 – 8</a:t>
                      </a:r>
                    </a:p>
                    <a:p>
                      <a:pPr marL="0" indent="0">
                        <a:buFontTx/>
                        <a:buNone/>
                      </a:pPr>
                      <a:r>
                        <a:rPr lang="fi-FI" sz="1400" baseline="0" dirty="0" smtClean="0"/>
                        <a:t>- Numeroarviointi, käyttäytyminen arvioituna numerolla</a:t>
                      </a:r>
                    </a:p>
                  </a:txBody>
                  <a:tcPr/>
                </a:tc>
                <a:tc>
                  <a:txBody>
                    <a:bodyPr/>
                    <a:lstStyle/>
                    <a:p>
                      <a:r>
                        <a:rPr lang="fi-FI" sz="1400" dirty="0" smtClean="0"/>
                        <a:t>Vuosiluokat 1-3 sanallinen tai numero. </a:t>
                      </a:r>
                    </a:p>
                    <a:p>
                      <a:r>
                        <a:rPr lang="fi-FI" sz="1400" dirty="0" smtClean="0"/>
                        <a:t>Vuosiluokat</a:t>
                      </a:r>
                      <a:r>
                        <a:rPr lang="fi-FI" sz="1400" baseline="0" dirty="0" smtClean="0"/>
                        <a:t> 4 – 8 numero, saa täydentää liitteessä sanallisella</a:t>
                      </a:r>
                      <a:endParaRPr lang="fi-FI" sz="1400" dirty="0"/>
                    </a:p>
                  </a:txBody>
                  <a:tcPr/>
                </a:tc>
                <a:tc>
                  <a:txBody>
                    <a:bodyPr/>
                    <a:lstStyle/>
                    <a:p>
                      <a:r>
                        <a:rPr lang="fi-FI" sz="1400" dirty="0" smtClean="0">
                          <a:solidFill>
                            <a:srgbClr val="FF0000"/>
                          </a:solidFill>
                        </a:rPr>
                        <a:t>Vuosiluokat</a:t>
                      </a:r>
                      <a:r>
                        <a:rPr lang="fi-FI" sz="1400" baseline="0" dirty="0" smtClean="0">
                          <a:solidFill>
                            <a:srgbClr val="FF0000"/>
                          </a:solidFill>
                        </a:rPr>
                        <a:t> 1 - 3 sanallinen arvio.</a:t>
                      </a:r>
                    </a:p>
                    <a:p>
                      <a:pPr marL="285750" indent="-285750">
                        <a:buFontTx/>
                        <a:buChar char="-"/>
                      </a:pPr>
                      <a:r>
                        <a:rPr lang="fi-FI" sz="1400" baseline="0" dirty="0" smtClean="0">
                          <a:solidFill>
                            <a:srgbClr val="FF0000"/>
                          </a:solidFill>
                        </a:rPr>
                        <a:t>Nykyiset pohjat pienin korjauksin</a:t>
                      </a:r>
                    </a:p>
                    <a:p>
                      <a:pPr marL="0" indent="0">
                        <a:buFontTx/>
                        <a:buNone/>
                      </a:pPr>
                      <a:r>
                        <a:rPr lang="fi-FI" sz="1400" baseline="0" dirty="0" smtClean="0">
                          <a:solidFill>
                            <a:srgbClr val="FF0000"/>
                          </a:solidFill>
                        </a:rPr>
                        <a:t>Vuosiluokat 4 – 8 numero, ei sanallista lisäliitettä</a:t>
                      </a:r>
                    </a:p>
                    <a:p>
                      <a:endParaRPr lang="fi-FI" sz="1400" baseline="0" dirty="0" smtClean="0">
                        <a:solidFill>
                          <a:srgbClr val="FF0000"/>
                        </a:solidFill>
                      </a:endParaRPr>
                    </a:p>
                    <a:p>
                      <a:r>
                        <a:rPr lang="fi-FI" sz="1400" baseline="0" dirty="0" smtClean="0">
                          <a:solidFill>
                            <a:srgbClr val="FF0000"/>
                          </a:solidFill>
                        </a:rPr>
                        <a:t>Kaikki summatiivisen arvioinnin pohjalla oleva materiaali on dokumentoitava (esim. jatkuva näyttö).</a:t>
                      </a:r>
                    </a:p>
                    <a:p>
                      <a:endParaRPr lang="fi-FI" sz="1400" baseline="0" dirty="0" smtClean="0">
                        <a:solidFill>
                          <a:srgbClr val="FF0000"/>
                        </a:solidFill>
                      </a:endParaRPr>
                    </a:p>
                    <a:p>
                      <a:r>
                        <a:rPr lang="fi-FI" sz="1400" baseline="0" dirty="0" smtClean="0">
                          <a:solidFill>
                            <a:srgbClr val="FF0000"/>
                          </a:solidFill>
                        </a:rPr>
                        <a:t>Arvioitavana koko lukuvuonna osoitettu osaaminen</a:t>
                      </a:r>
                    </a:p>
                    <a:p>
                      <a:endParaRPr lang="fi-FI" sz="1400" baseline="0" dirty="0" smtClean="0">
                        <a:solidFill>
                          <a:srgbClr val="FF0000"/>
                        </a:solidFill>
                      </a:endParaRPr>
                    </a:p>
                    <a:p>
                      <a:r>
                        <a:rPr lang="fi-FI" sz="1400" dirty="0" smtClean="0">
                          <a:solidFill>
                            <a:srgbClr val="FF0000"/>
                          </a:solidFill>
                        </a:rPr>
                        <a:t>Oppilaalle jonka äidinkieli on eri kuin suomi, niin arviointi voidaan antaa sanallisena, mikäli maahanmuutosta on kulunut alle 4-vuotta. </a:t>
                      </a:r>
                    </a:p>
                  </a:txBody>
                  <a:tcPr/>
                </a:tc>
              </a:tr>
              <a:tr h="981415">
                <a:tc>
                  <a:txBody>
                    <a:bodyPr/>
                    <a:lstStyle/>
                    <a:p>
                      <a:r>
                        <a:rPr lang="fi-FI" sz="1400" dirty="0" smtClean="0"/>
                        <a:t>Nivel-vaiheen</a:t>
                      </a:r>
                      <a:r>
                        <a:rPr lang="fi-FI" sz="1400" baseline="0" dirty="0" smtClean="0"/>
                        <a:t> arviointi</a:t>
                      </a:r>
                      <a:endParaRPr lang="fi-FI" sz="1400" dirty="0"/>
                    </a:p>
                  </a:txBody>
                  <a:tcPr/>
                </a:tc>
                <a:tc>
                  <a:txBody>
                    <a:bodyPr/>
                    <a:lstStyle/>
                    <a:p>
                      <a:r>
                        <a:rPr lang="fi-FI" sz="1400" dirty="0" smtClean="0"/>
                        <a:t>Vuosiluokka 2, toteutettu lomakkeella keväällä</a:t>
                      </a:r>
                    </a:p>
                    <a:p>
                      <a:pPr marL="0" indent="0">
                        <a:buFontTx/>
                        <a:buNone/>
                      </a:pPr>
                      <a:r>
                        <a:rPr lang="fi-FI" sz="1400" dirty="0" smtClean="0"/>
                        <a:t>Vuosiluokka 6, toteutettu</a:t>
                      </a:r>
                      <a:r>
                        <a:rPr lang="fi-FI" sz="1400" baseline="0" dirty="0" smtClean="0"/>
                        <a:t> </a:t>
                      </a:r>
                      <a:r>
                        <a:rPr lang="fi-FI" sz="1400" dirty="0" smtClean="0"/>
                        <a:t>arviointikeskusteluna keväällä</a:t>
                      </a:r>
                      <a:endParaRPr lang="fi-FI" sz="1400" dirty="0"/>
                    </a:p>
                  </a:txBody>
                  <a:tcPr/>
                </a:tc>
                <a:tc>
                  <a:txBody>
                    <a:bodyPr/>
                    <a:lstStyle/>
                    <a:p>
                      <a:r>
                        <a:rPr lang="fi-FI" sz="1400" dirty="0" smtClean="0"/>
                        <a:t>Ei määräyksiä.</a:t>
                      </a:r>
                      <a:endParaRPr lang="fi-FI" sz="1400" dirty="0"/>
                    </a:p>
                  </a:txBody>
                  <a:tcPr/>
                </a:tc>
                <a:tc>
                  <a:txBody>
                    <a:bodyPr/>
                    <a:lstStyle/>
                    <a:p>
                      <a:r>
                        <a:rPr lang="fi-FI" sz="1400" dirty="0" smtClean="0">
                          <a:solidFill>
                            <a:srgbClr val="FF0000"/>
                          </a:solidFill>
                        </a:rPr>
                        <a:t>Ei toteuteta</a:t>
                      </a:r>
                      <a:endParaRPr lang="fi-FI" sz="1400" dirty="0">
                        <a:solidFill>
                          <a:srgbClr val="FF0000"/>
                        </a:solidFill>
                      </a:endParaRPr>
                    </a:p>
                  </a:txBody>
                  <a:tcPr/>
                </a:tc>
              </a:tr>
            </a:tbl>
          </a:graphicData>
        </a:graphic>
      </p:graphicFrame>
    </p:spTree>
    <p:extLst>
      <p:ext uri="{BB962C8B-B14F-4D97-AF65-F5344CB8AC3E}">
        <p14:creationId xmlns:p14="http://schemas.microsoft.com/office/powerpoint/2010/main" val="65380494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Välitehtävä 3</a:t>
            </a:r>
            <a:endParaRPr lang="fi-FI" dirty="0"/>
          </a:p>
        </p:txBody>
      </p:sp>
      <p:sp>
        <p:nvSpPr>
          <p:cNvPr id="3" name="Sisällön paikkamerkki 2"/>
          <p:cNvSpPr>
            <a:spLocks noGrp="1"/>
          </p:cNvSpPr>
          <p:nvPr>
            <p:ph idx="1"/>
          </p:nvPr>
        </p:nvSpPr>
        <p:spPr>
          <a:xfrm>
            <a:off x="838200" y="1482811"/>
            <a:ext cx="10515600" cy="4694152"/>
          </a:xfrm>
        </p:spPr>
        <p:txBody>
          <a:bodyPr>
            <a:normAutofit fontScale="25000" lnSpcReduction="20000"/>
          </a:bodyPr>
          <a:lstStyle/>
          <a:p>
            <a:pPr marL="0" indent="0">
              <a:buNone/>
            </a:pPr>
            <a:r>
              <a:rPr lang="fi-FI" sz="5600" dirty="0" smtClean="0"/>
              <a:t>Valtakunnallisen opetussuunnitelman mukaan:</a:t>
            </a:r>
          </a:p>
          <a:p>
            <a:pPr marL="0" indent="0">
              <a:buNone/>
            </a:pPr>
            <a:r>
              <a:rPr lang="fi-FI" sz="5600" dirty="0" smtClean="0"/>
              <a:t>”Opettajan </a:t>
            </a:r>
            <a:r>
              <a:rPr lang="fi-FI" sz="5600" dirty="0"/>
              <a:t>tulee dokumentoida arvioinnit niistä näytöistä, jotka vaikuttavat oppilaan summatiiviseen arviointiin</a:t>
            </a:r>
            <a:r>
              <a:rPr lang="fi-FI" sz="5600" dirty="0" smtClean="0"/>
              <a:t>.” </a:t>
            </a:r>
          </a:p>
          <a:p>
            <a:pPr marL="0" indent="0">
              <a:buNone/>
            </a:pPr>
            <a:r>
              <a:rPr lang="fi-FI" sz="5600" dirty="0" smtClean="0"/>
              <a:t>Edellä mainittua määräystä ei ole täsmennetty Siilinjärven omassa opetussuunnitelmassa. Dokumentoinnin tulee kuitenkin olla kirjallista tai sähköistä. Alakoulun osalta dokumentointi tulee säilyttää ainakin vuoden ajan arvosanan antamisesta. Määräyksen täsmentäminen jää koulukohtaisesti tehtäväksi. </a:t>
            </a:r>
          </a:p>
          <a:p>
            <a:pPr marL="0" indent="0">
              <a:buNone/>
            </a:pPr>
            <a:r>
              <a:rPr lang="fi-FI" sz="5600" dirty="0" smtClean="0"/>
              <a:t>Välitehtävän tehtävänanto:</a:t>
            </a:r>
          </a:p>
          <a:p>
            <a:pPr>
              <a:buFontTx/>
              <a:buChar char="-"/>
            </a:pPr>
            <a:r>
              <a:rPr lang="fi-FI" sz="5600" dirty="0" smtClean="0"/>
              <a:t>Laatikaa luonnos koulunne dokumentointiohjeesta. Ottakaa luonnoksessa kantaa ainakin seuraaviin asioihin:</a:t>
            </a:r>
          </a:p>
          <a:p>
            <a:pPr lvl="1">
              <a:buFontTx/>
              <a:buChar char="-"/>
            </a:pPr>
            <a:r>
              <a:rPr lang="fi-FI" sz="5600" dirty="0" smtClean="0"/>
              <a:t>Tapahtuuko dokumentointi sähköisesti (esim. Wilmassa) vai paperilla? Pitääkö tässä olla koulussa yhteinen linja vai voiko opettaja ratkaista asian itse?</a:t>
            </a:r>
          </a:p>
          <a:p>
            <a:pPr lvl="1">
              <a:buFontTx/>
              <a:buChar char="-"/>
            </a:pPr>
            <a:r>
              <a:rPr lang="fi-FI" sz="5600" dirty="0" smtClean="0"/>
              <a:t>Jos dokumentointi tapahtuu paperilla, niin kuka säilyttää paperit arvosanan antamisen jälkeen?</a:t>
            </a:r>
          </a:p>
          <a:p>
            <a:pPr lvl="2">
              <a:buFontTx/>
              <a:buChar char="-"/>
            </a:pPr>
            <a:r>
              <a:rPr lang="fi-FI" sz="5600" dirty="0" smtClean="0"/>
              <a:t>Jos opettaja on säilyttäjä, niin mitä tehdään kesän aikana </a:t>
            </a:r>
            <a:r>
              <a:rPr lang="fi-FI" sz="5600" dirty="0" err="1" smtClean="0"/>
              <a:t>poi</a:t>
            </a:r>
            <a:r>
              <a:rPr lang="fi-FI" sz="5600" dirty="0" smtClean="0"/>
              <a:t> </a:t>
            </a:r>
            <a:r>
              <a:rPr lang="fi-FI" sz="5600" dirty="0" err="1" smtClean="0"/>
              <a:t>ssiirtyvien</a:t>
            </a:r>
            <a:r>
              <a:rPr lang="fi-FI" sz="5600" dirty="0" smtClean="0"/>
              <a:t> (esim. eläköityvien) opettajien papereille, kuka säilyttää?</a:t>
            </a:r>
          </a:p>
          <a:p>
            <a:pPr lvl="1">
              <a:buFontTx/>
              <a:buChar char="-"/>
            </a:pPr>
            <a:r>
              <a:rPr lang="fi-FI" sz="5600" dirty="0" smtClean="0"/>
              <a:t>Millä tasolla dokumentointi tehdään? </a:t>
            </a:r>
          </a:p>
          <a:p>
            <a:pPr lvl="2">
              <a:buFontTx/>
              <a:buChar char="-"/>
            </a:pPr>
            <a:r>
              <a:rPr lang="fi-FI" sz="5600" dirty="0" smtClean="0"/>
              <a:t>Esimerkiksi jos arvioinnin yksi osa on projektityö, niin riittääkö, että dokumentoidaan oppilaan työstä saama arvosana, vai myös arvosanan perusteet?</a:t>
            </a:r>
          </a:p>
          <a:p>
            <a:pPr lvl="2">
              <a:buFontTx/>
              <a:buChar char="-"/>
            </a:pPr>
            <a:r>
              <a:rPr lang="fi-FI" sz="5600" dirty="0" smtClean="0"/>
              <a:t>Kuinka tarkasti dokumentoidaan ns. jatkuvanäyttö. Riittääkö, että opettaja dokumentoi yhden numeron jatkuvasta näytöstä koko lukuvuodelta vai tuleeko jatkuva näyttö jakaa pienempiin osa-alueisiin (esim. kotitehtävien tekeminen, tuntiaktiivisuus jne. )</a:t>
            </a:r>
          </a:p>
          <a:p>
            <a:pPr>
              <a:buFontTx/>
              <a:buChar char="-"/>
            </a:pPr>
            <a:r>
              <a:rPr lang="fi-FI" sz="6400" dirty="0" smtClean="0"/>
              <a:t>Kuka työstää ohjeen loppuun? Tarvitaanko kuntatason ohjeistusta?</a:t>
            </a:r>
          </a:p>
          <a:p>
            <a:pPr marL="0" indent="0">
              <a:buNone/>
            </a:pPr>
            <a:endParaRPr lang="fi-FI" sz="5600" dirty="0"/>
          </a:p>
          <a:p>
            <a:r>
              <a:rPr lang="fi-FI" sz="5600" dirty="0"/>
              <a:t>Välitehtävän tekemiseen varataan aikaa </a:t>
            </a:r>
            <a:r>
              <a:rPr lang="fi-FI" sz="5600" dirty="0" smtClean="0"/>
              <a:t>15 </a:t>
            </a:r>
            <a:r>
              <a:rPr lang="fi-FI" sz="5600" dirty="0"/>
              <a:t>min. Tehtävän tekemisen jälkeen verrataan yhteisesti koulujen käytänteitä muutaman koulun osalta. </a:t>
            </a:r>
          </a:p>
          <a:p>
            <a:pPr marL="0" indent="0">
              <a:buNone/>
            </a:pPr>
            <a:endParaRPr lang="fi-FI" dirty="0"/>
          </a:p>
        </p:txBody>
      </p:sp>
    </p:spTree>
    <p:extLst>
      <p:ext uri="{BB962C8B-B14F-4D97-AF65-F5344CB8AC3E}">
        <p14:creationId xmlns:p14="http://schemas.microsoft.com/office/powerpoint/2010/main" val="15739576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Lisätietoa välitehtävään 3</a:t>
            </a:r>
            <a:endParaRPr lang="fi-FI" dirty="0"/>
          </a:p>
        </p:txBody>
      </p:sp>
      <p:sp>
        <p:nvSpPr>
          <p:cNvPr id="3" name="Sisällön paikkamerkki 2"/>
          <p:cNvSpPr>
            <a:spLocks noGrp="1"/>
          </p:cNvSpPr>
          <p:nvPr>
            <p:ph idx="1"/>
          </p:nvPr>
        </p:nvSpPr>
        <p:spPr>
          <a:xfrm>
            <a:off x="838200" y="1413501"/>
            <a:ext cx="8975501" cy="2553192"/>
          </a:xfrm>
        </p:spPr>
        <p:txBody>
          <a:bodyPr>
            <a:normAutofit lnSpcReduction="10000"/>
          </a:bodyPr>
          <a:lstStyle/>
          <a:p>
            <a:r>
              <a:rPr lang="fi-FI" dirty="0" smtClean="0"/>
              <a:t>Wilmaan on mahdollista merkitä oppilaan antama näyttö (esim. kokeet, muut suoritukset).</a:t>
            </a:r>
          </a:p>
          <a:p>
            <a:r>
              <a:rPr lang="fi-FI" dirty="0" smtClean="0"/>
              <a:t>Merkinnät ovat luettavissa Wilmassa lukuvuoden ajan, mutta ne dokumentoituvat primukseen pysyvästi, josta ne on luettavissa myöhemmin (ks. </a:t>
            </a:r>
            <a:r>
              <a:rPr lang="fi-FI" dirty="0"/>
              <a:t>a</a:t>
            </a:r>
            <a:r>
              <a:rPr lang="fi-FI" dirty="0" smtClean="0"/>
              <a:t>lla oleva kuva) </a:t>
            </a:r>
          </a:p>
          <a:p>
            <a:r>
              <a:rPr lang="fi-FI" dirty="0" smtClean="0"/>
              <a:t>Osa kouluista käyttää jo tätä aktiivisesti.</a:t>
            </a:r>
            <a:endParaRPr lang="fi-FI" dirty="0"/>
          </a:p>
        </p:txBody>
      </p:sp>
      <p:pic>
        <p:nvPicPr>
          <p:cNvPr id="4" name="Kuva 3"/>
          <p:cNvPicPr>
            <a:picLocks noChangeAspect="1"/>
          </p:cNvPicPr>
          <p:nvPr/>
        </p:nvPicPr>
        <p:blipFill rotWithShape="1">
          <a:blip r:embed="rId2"/>
          <a:srcRect t="44879" r="20246" b="5707"/>
          <a:stretch/>
        </p:blipFill>
        <p:spPr>
          <a:xfrm>
            <a:off x="1423040" y="3890298"/>
            <a:ext cx="8519450" cy="2967702"/>
          </a:xfrm>
          <a:prstGeom prst="rect">
            <a:avLst/>
          </a:prstGeom>
        </p:spPr>
      </p:pic>
    </p:spTree>
    <p:extLst>
      <p:ext uri="{BB962C8B-B14F-4D97-AF65-F5344CB8AC3E}">
        <p14:creationId xmlns:p14="http://schemas.microsoft.com/office/powerpoint/2010/main" val="92861308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785610" y="506910"/>
            <a:ext cx="10515600" cy="483372"/>
          </a:xfrm>
        </p:spPr>
        <p:txBody>
          <a:bodyPr>
            <a:normAutofit/>
          </a:bodyPr>
          <a:lstStyle/>
          <a:p>
            <a:r>
              <a:rPr lang="fi-FI" sz="2400" b="1" dirty="0" smtClean="0"/>
              <a:t>Yhteistyö huoltajien kanssa arvioinnin osalta</a:t>
            </a:r>
            <a:endParaRPr lang="fi-FI" sz="2400" b="1" dirty="0"/>
          </a:p>
        </p:txBody>
      </p:sp>
      <p:graphicFrame>
        <p:nvGraphicFramePr>
          <p:cNvPr id="4" name="Sisällön paikkamerkki 3"/>
          <p:cNvGraphicFramePr>
            <a:graphicFrameLocks noGrp="1"/>
          </p:cNvGraphicFramePr>
          <p:nvPr>
            <p:ph idx="1"/>
            <p:extLst>
              <p:ext uri="{D42A27DB-BD31-4B8C-83A1-F6EECF244321}">
                <p14:modId xmlns:p14="http://schemas.microsoft.com/office/powerpoint/2010/main" val="2668357020"/>
              </p:ext>
            </p:extLst>
          </p:nvPr>
        </p:nvGraphicFramePr>
        <p:xfrm>
          <a:off x="785610" y="1234982"/>
          <a:ext cx="11184547" cy="5059680"/>
        </p:xfrm>
        <a:graphic>
          <a:graphicData uri="http://schemas.openxmlformats.org/drawingml/2006/table">
            <a:tbl>
              <a:tblPr firstRow="1" bandRow="1">
                <a:tableStyleId>{5C22544A-7EE6-4342-B048-85BDC9FD1C3A}</a:tableStyleId>
              </a:tblPr>
              <a:tblGrid>
                <a:gridCol w="2975020"/>
                <a:gridCol w="8209527"/>
              </a:tblGrid>
              <a:tr h="316618">
                <a:tc>
                  <a:txBody>
                    <a:bodyPr/>
                    <a:lstStyle/>
                    <a:p>
                      <a:r>
                        <a:rPr lang="fi-FI" sz="1600" dirty="0" smtClean="0">
                          <a:latin typeface="Arial" panose="020B0604020202020204" pitchFamily="34" charset="0"/>
                          <a:cs typeface="Arial" panose="020B0604020202020204" pitchFamily="34" charset="0"/>
                        </a:rPr>
                        <a:t>Valtakunnalliset perusteet</a:t>
                      </a:r>
                      <a:endParaRPr lang="fi-FI" sz="1600" dirty="0">
                        <a:latin typeface="Arial" panose="020B0604020202020204" pitchFamily="34" charset="0"/>
                        <a:cs typeface="Arial" panose="020B0604020202020204" pitchFamily="34" charset="0"/>
                      </a:endParaRPr>
                    </a:p>
                  </a:txBody>
                  <a:tcPr/>
                </a:tc>
                <a:tc>
                  <a:txBody>
                    <a:bodyPr/>
                    <a:lstStyle/>
                    <a:p>
                      <a:r>
                        <a:rPr lang="fi-FI" sz="1600" baseline="0" dirty="0" smtClean="0">
                          <a:latin typeface="Arial" panose="020B0604020202020204" pitchFamily="34" charset="0"/>
                          <a:cs typeface="Arial" panose="020B0604020202020204" pitchFamily="34" charset="0"/>
                        </a:rPr>
                        <a:t>SIILINJÄRVEN UUSI OPS</a:t>
                      </a:r>
                      <a:endParaRPr lang="fi-FI" sz="1600" dirty="0">
                        <a:latin typeface="Arial" panose="020B0604020202020204" pitchFamily="34" charset="0"/>
                        <a:cs typeface="Arial" panose="020B0604020202020204" pitchFamily="34" charset="0"/>
                      </a:endParaRPr>
                    </a:p>
                  </a:txBody>
                  <a:tcPr/>
                </a:tc>
              </a:tr>
              <a:tr h="2053803">
                <a:tc>
                  <a:txBody>
                    <a:bodyPr/>
                    <a:lstStyle/>
                    <a:p>
                      <a:r>
                        <a:rPr lang="fi-FI" sz="1600" dirty="0" smtClean="0">
                          <a:latin typeface="Arial" panose="020B0604020202020204" pitchFamily="34" charset="0"/>
                          <a:cs typeface="Arial" panose="020B0604020202020204" pitchFamily="34" charset="0"/>
                        </a:rPr>
                        <a:t>Oppilaalle ja huoltajalle annetaan lukuvuoden aikana</a:t>
                      </a:r>
                      <a:r>
                        <a:rPr lang="fi-FI" sz="1600" baseline="0" dirty="0" smtClean="0">
                          <a:latin typeface="Arial" panose="020B0604020202020204" pitchFamily="34" charset="0"/>
                          <a:cs typeface="Arial" panose="020B0604020202020204" pitchFamily="34" charset="0"/>
                        </a:rPr>
                        <a:t> tietoa opintojen edistymisestä, työskentelystä, käyttäytymisestä.</a:t>
                      </a:r>
                    </a:p>
                    <a:p>
                      <a:endParaRPr lang="fi-FI" sz="1600" baseline="0" dirty="0" smtClean="0">
                        <a:latin typeface="Arial" panose="020B0604020202020204" pitchFamily="34" charset="0"/>
                        <a:cs typeface="Arial" panose="020B0604020202020204" pitchFamily="34" charset="0"/>
                      </a:endParaRPr>
                    </a:p>
                    <a:p>
                      <a:r>
                        <a:rPr lang="fi-FI" sz="1600" dirty="0" smtClean="0">
                          <a:latin typeface="Arial" panose="020B0604020202020204" pitchFamily="34" charset="0"/>
                          <a:cs typeface="Arial" panose="020B0604020202020204" pitchFamily="34" charset="0"/>
                        </a:rPr>
                        <a:t>Arvioinnin toteuttaminen edellyttää yhteistyötä kotien kanssa. Yhteistyön tarkoituksena on selkiyttää huoltajille arvioinnin periaatteita ja käytänteitä.. </a:t>
                      </a:r>
                    </a:p>
                    <a:p>
                      <a:endParaRPr lang="fi-FI" sz="1600" dirty="0">
                        <a:latin typeface="Arial" panose="020B0604020202020204" pitchFamily="34" charset="0"/>
                        <a:cs typeface="Arial" panose="020B0604020202020204" pitchFamily="34" charset="0"/>
                      </a:endParaRPr>
                    </a:p>
                  </a:txBody>
                  <a:tcPr/>
                </a:tc>
                <a:tc>
                  <a:txBody>
                    <a:bodyPr/>
                    <a:lstStyle/>
                    <a:p>
                      <a:r>
                        <a:rPr lang="fi-FI" sz="1600" b="0" i="0" u="none" strike="noStrike" baseline="0" dirty="0" smtClean="0">
                          <a:solidFill>
                            <a:srgbClr val="000000"/>
                          </a:solidFill>
                          <a:latin typeface="Arial" panose="020B0604020202020204" pitchFamily="34" charset="0"/>
                          <a:cs typeface="Arial" panose="020B0604020202020204" pitchFamily="34" charset="0"/>
                        </a:rPr>
                        <a:t>Huoltajalle annetaan tietoa oppilaan edistymisestä mm. seuraavilla tavoilla:</a:t>
                      </a:r>
                    </a:p>
                    <a:p>
                      <a:r>
                        <a:rPr lang="fi-FI" sz="1600" b="0" i="0" u="none" strike="noStrike" baseline="0" dirty="0" smtClean="0">
                          <a:solidFill>
                            <a:srgbClr val="000000"/>
                          </a:solidFill>
                          <a:latin typeface="Arial" panose="020B0604020202020204" pitchFamily="34" charset="0"/>
                          <a:cs typeface="Arial" panose="020B0604020202020204" pitchFamily="34" charset="0"/>
                        </a:rPr>
                        <a:t>- kokeiden ja erilaisten töiden/tuotosten arvioinnit</a:t>
                      </a:r>
                    </a:p>
                    <a:p>
                      <a:r>
                        <a:rPr lang="fi-FI" sz="1600" b="0" i="0" u="none" strike="noStrike" baseline="0" dirty="0" smtClean="0">
                          <a:solidFill>
                            <a:srgbClr val="000000"/>
                          </a:solidFill>
                          <a:latin typeface="Arial" panose="020B0604020202020204" pitchFamily="34" charset="0"/>
                          <a:cs typeface="Arial" panose="020B0604020202020204" pitchFamily="34" charset="0"/>
                        </a:rPr>
                        <a:t>- oppimiskeskustelut</a:t>
                      </a:r>
                    </a:p>
                    <a:p>
                      <a:r>
                        <a:rPr lang="fi-FI" sz="1600" b="0" i="0" u="none" strike="noStrike" baseline="0" dirty="0" smtClean="0">
                          <a:solidFill>
                            <a:srgbClr val="000000"/>
                          </a:solidFill>
                          <a:latin typeface="Arial" panose="020B0604020202020204" pitchFamily="34" charset="0"/>
                          <a:cs typeface="Arial" panose="020B0604020202020204" pitchFamily="34" charset="0"/>
                        </a:rPr>
                        <a:t>- todistukset</a:t>
                      </a:r>
                    </a:p>
                    <a:p>
                      <a:r>
                        <a:rPr lang="fi-FI" sz="1600" b="0" i="0" u="none" strike="noStrike" baseline="0" dirty="0" smtClean="0">
                          <a:solidFill>
                            <a:srgbClr val="000000"/>
                          </a:solidFill>
                          <a:latin typeface="Arial" panose="020B0604020202020204" pitchFamily="34" charset="0"/>
                          <a:cs typeface="Arial" panose="020B0604020202020204" pitchFamily="34" charset="0"/>
                        </a:rPr>
                        <a:t>- muut keskustelut ja palaute</a:t>
                      </a:r>
                    </a:p>
                    <a:p>
                      <a:r>
                        <a:rPr lang="fi-FI" sz="1600" b="0" i="0" u="none" strike="noStrike" baseline="0" dirty="0" smtClean="0">
                          <a:solidFill>
                            <a:srgbClr val="000000"/>
                          </a:solidFill>
                          <a:latin typeface="Arial" panose="020B0604020202020204" pitchFamily="34" charset="0"/>
                          <a:cs typeface="Arial" panose="020B0604020202020204" pitchFamily="34" charset="0"/>
                        </a:rPr>
                        <a:t>Vuosiluokilla 1 – 6 järjestetään aina oppimiskeskustelu marras-joulukuussa. Yläkoulussa voidaan järjestää oppimiskeskusteluja.</a:t>
                      </a:r>
                    </a:p>
                    <a:p>
                      <a:r>
                        <a:rPr lang="fi-FI" sz="1600" b="0" i="0" u="none" strike="noStrike" baseline="0" dirty="0" smtClean="0">
                          <a:solidFill>
                            <a:srgbClr val="000000"/>
                          </a:solidFill>
                          <a:latin typeface="Arial" panose="020B0604020202020204" pitchFamily="34" charset="0"/>
                          <a:cs typeface="Arial" panose="020B0604020202020204" pitchFamily="34" charset="0"/>
                        </a:rPr>
                        <a:t>- Oppimiskeskusteluun osallistuvat oppilas, huoltaja(t) ja luokanopettaja/luokanvalvoja.</a:t>
                      </a:r>
                    </a:p>
                    <a:p>
                      <a:r>
                        <a:rPr lang="fi-FI" sz="1600" b="0" i="0" u="none" strike="noStrike" baseline="0" dirty="0" smtClean="0">
                          <a:solidFill>
                            <a:srgbClr val="000000"/>
                          </a:solidFill>
                          <a:latin typeface="Arial" panose="020B0604020202020204" pitchFamily="34" charset="0"/>
                          <a:cs typeface="Arial" panose="020B0604020202020204" pitchFamily="34" charset="0"/>
                        </a:rPr>
                        <a:t>- Oppimiskeskusteluissa pääpaino on oppilaan työskentelyn arvioinnissa. Oppilas ja huoltaja saavat palautetta siitä, miten oppilaan itsenäisen ja yhdessä työskentelyn taidot ovat kehittyneet. Keskustelun aikana käydään myös läpi edistyminen eri oppiaineissa sekä oppilaan käyttäytymiseen liittyviä asioita.</a:t>
                      </a:r>
                    </a:p>
                    <a:p>
                      <a:r>
                        <a:rPr lang="fi-FI" sz="1600" b="0" i="0" u="none" strike="noStrike" baseline="0" dirty="0" smtClean="0">
                          <a:solidFill>
                            <a:srgbClr val="000000"/>
                          </a:solidFill>
                          <a:latin typeface="Arial" panose="020B0604020202020204" pitchFamily="34" charset="0"/>
                          <a:cs typeface="Arial" panose="020B0604020202020204" pitchFamily="34" charset="0"/>
                        </a:rPr>
                        <a:t>- Ennen oppimiskeskustelua huoltaja ja oppilas yhdessä täyttävät itsearviointilomakkeen, jonka pohjalta käydään arviointikeskustelu. </a:t>
                      </a:r>
                    </a:p>
                    <a:p>
                      <a:r>
                        <a:rPr lang="fi-FI" sz="1600" b="0" i="0" u="none" strike="noStrike" baseline="0" dirty="0" smtClean="0">
                          <a:solidFill>
                            <a:srgbClr val="000000"/>
                          </a:solidFill>
                          <a:latin typeface="Arial" panose="020B0604020202020204" pitchFamily="34" charset="0"/>
                          <a:cs typeface="Arial" panose="020B0604020202020204" pitchFamily="34" charset="0"/>
                        </a:rPr>
                        <a:t>Kun alakoulun oppilaalla on useita opettajia, yksittäisen aineen opettaja huolehtii, että luokanopettaja on tietoinen oppilaan edistymisestä ko. oppiaineesta. Tällöin luokanopettajalla on tarvittava tieto ao. aineen osalta ja hän pystyy tiedottamaan huoltajia myös tämän aineen osalta. Yläkoulun osalta aineen opettaja tiedottaa luokanvalvojaa oppilaan edistymisestä oppiaineessa.</a:t>
                      </a:r>
                    </a:p>
                  </a:txBody>
                  <a:tcPr/>
                </a:tc>
              </a:tr>
            </a:tbl>
          </a:graphicData>
        </a:graphic>
      </p:graphicFrame>
    </p:spTree>
    <p:extLst>
      <p:ext uri="{BB962C8B-B14F-4D97-AF65-F5344CB8AC3E}">
        <p14:creationId xmlns:p14="http://schemas.microsoft.com/office/powerpoint/2010/main" val="8712543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178089"/>
            <a:ext cx="10515600" cy="1325563"/>
          </a:xfrm>
        </p:spPr>
        <p:txBody>
          <a:bodyPr/>
          <a:lstStyle/>
          <a:p>
            <a:r>
              <a:rPr lang="fi-FI" dirty="0" smtClean="0"/>
              <a:t>Arvioinnista tiedottaminen</a:t>
            </a:r>
            <a:endParaRPr lang="fi-FI" dirty="0"/>
          </a:p>
        </p:txBody>
      </p:sp>
      <p:graphicFrame>
        <p:nvGraphicFramePr>
          <p:cNvPr id="4" name="Taulukko 3"/>
          <p:cNvGraphicFramePr>
            <a:graphicFrameLocks noGrp="1"/>
          </p:cNvGraphicFramePr>
          <p:nvPr>
            <p:extLst>
              <p:ext uri="{D42A27DB-BD31-4B8C-83A1-F6EECF244321}">
                <p14:modId xmlns:p14="http://schemas.microsoft.com/office/powerpoint/2010/main" val="2527695151"/>
              </p:ext>
            </p:extLst>
          </p:nvPr>
        </p:nvGraphicFramePr>
        <p:xfrm>
          <a:off x="838200" y="1503652"/>
          <a:ext cx="11184547" cy="5017600"/>
        </p:xfrm>
        <a:graphic>
          <a:graphicData uri="http://schemas.openxmlformats.org/drawingml/2006/table">
            <a:tbl>
              <a:tblPr firstRow="1" bandRow="1">
                <a:tableStyleId>{5C22544A-7EE6-4342-B048-85BDC9FD1C3A}</a:tableStyleId>
              </a:tblPr>
              <a:tblGrid>
                <a:gridCol w="2975020"/>
                <a:gridCol w="8209527"/>
              </a:tblGrid>
              <a:tr h="537040">
                <a:tc>
                  <a:txBody>
                    <a:bodyPr/>
                    <a:lstStyle/>
                    <a:p>
                      <a:r>
                        <a:rPr lang="fi-FI" sz="1600" dirty="0" smtClean="0">
                          <a:latin typeface="Arial" panose="020B0604020202020204" pitchFamily="34" charset="0"/>
                          <a:cs typeface="Arial" panose="020B0604020202020204" pitchFamily="34" charset="0"/>
                        </a:rPr>
                        <a:t>Valtakunnalliset perusteet</a:t>
                      </a:r>
                      <a:endParaRPr lang="fi-FI" sz="1600" dirty="0">
                        <a:latin typeface="Arial" panose="020B0604020202020204" pitchFamily="34" charset="0"/>
                        <a:cs typeface="Arial" panose="020B0604020202020204" pitchFamily="34" charset="0"/>
                      </a:endParaRPr>
                    </a:p>
                  </a:txBody>
                  <a:tcPr/>
                </a:tc>
                <a:tc>
                  <a:txBody>
                    <a:bodyPr/>
                    <a:lstStyle/>
                    <a:p>
                      <a:r>
                        <a:rPr lang="fi-FI" sz="1600" baseline="0" dirty="0" smtClean="0">
                          <a:latin typeface="Arial" panose="020B0604020202020204" pitchFamily="34" charset="0"/>
                          <a:cs typeface="Arial" panose="020B0604020202020204" pitchFamily="34" charset="0"/>
                        </a:rPr>
                        <a:t>SIILINJÄRVEN UUSI OPS</a:t>
                      </a:r>
                      <a:endParaRPr lang="fi-FI" sz="1600" dirty="0">
                        <a:latin typeface="Arial" panose="020B0604020202020204" pitchFamily="34" charset="0"/>
                        <a:cs typeface="Arial" panose="020B0604020202020204" pitchFamily="34" charset="0"/>
                      </a:endParaRPr>
                    </a:p>
                  </a:txBody>
                  <a:tcPr/>
                </a:tc>
              </a:tr>
              <a:tr h="3471465">
                <a:tc>
                  <a:txBody>
                    <a:bodyPr/>
                    <a:lstStyle/>
                    <a:p>
                      <a:r>
                        <a:rPr lang="fi-FI" sz="1600" dirty="0" smtClean="0">
                          <a:latin typeface="+mn-lt"/>
                        </a:rPr>
                        <a:t>Oppilaalla ja huoltajalla on oikeus saada tieto arvioinnin perusteista ja siitä, miten niitä on sovellettu oppilaan arviointiin.</a:t>
                      </a:r>
                    </a:p>
                    <a:p>
                      <a:endParaRPr lang="fi-FI" sz="1600" dirty="0" smtClean="0">
                        <a:latin typeface="+mn-lt"/>
                      </a:endParaRPr>
                    </a:p>
                    <a:p>
                      <a:r>
                        <a:rPr lang="fi-FI" sz="1600" dirty="0" smtClean="0">
                          <a:latin typeface="+mn-lt"/>
                        </a:rPr>
                        <a:t>Oppilaille on selvitettävä oppiaineiden tavoitteet sekä arvioinnin periaatteet. Oppilaan tulee saada</a:t>
                      </a:r>
                      <a:r>
                        <a:rPr lang="fi-FI" sz="1600" baseline="0" dirty="0" smtClean="0">
                          <a:latin typeface="+mn-lt"/>
                        </a:rPr>
                        <a:t> käsitys, mitä hänen on tarkoitus oppia ja miten hänen suoriutumista arvioidaan. </a:t>
                      </a:r>
                    </a:p>
                    <a:p>
                      <a:endParaRPr lang="fi-FI" sz="1600" dirty="0">
                        <a:latin typeface="+mn-lt"/>
                      </a:endParaRPr>
                    </a:p>
                  </a:txBody>
                  <a:tcPr/>
                </a:tc>
                <a:tc>
                  <a:txBody>
                    <a:bodyPr/>
                    <a:lstStyle/>
                    <a:p>
                      <a:r>
                        <a:rPr lang="fi-FI" sz="1600" dirty="0" smtClean="0"/>
                        <a:t>Arvioinnin periaatteet on esitetty opetussuunnitelmassa. Opetussuunnitelma on luettavissa Siilinjärven kunnan www-sivuilla.</a:t>
                      </a:r>
                    </a:p>
                    <a:p>
                      <a:endParaRPr lang="fi-FI" sz="1600" dirty="0" smtClean="0"/>
                    </a:p>
                    <a:p>
                      <a:r>
                        <a:rPr lang="fi-FI" sz="1600" dirty="0" smtClean="0"/>
                        <a:t>Oppilaalle annetaan tietoa hänen edistymisestään ja oppimisestaan jatkuvan palautteen muodossa. Oppimisen ja edistymisen lisäksi arvioinnin kohteena on työskentely ja käyttäytyminen. Monipuoliseen, ohjaavaan ja motivoivaan arviointiin kuuluvat mm. jatkuva palaute ja vuorovaikutus, itse- ja vertaisarviointi, kokeet ja erilaiset projektityöt tms., keskustelut opettajien kanssa, arviointikeskustelut ja todistukset.</a:t>
                      </a:r>
                    </a:p>
                    <a:p>
                      <a:endParaRPr lang="fi-FI" sz="1600" dirty="0" smtClean="0"/>
                    </a:p>
                    <a:p>
                      <a:r>
                        <a:rPr lang="fi-FI" sz="1600" b="1" u="sng" dirty="0" smtClean="0"/>
                        <a:t>Oppimisjakson alussa opettaja esittelee jakson tavoitteet ja yhdessä oppilaiden kanssa keskustellen varmistetaan, että he ymmärtävät, mitä jakson aikana on tavoitteena oppia. Tavoitteita tarkastellaan aiemmin opitun pohjalta.</a:t>
                      </a:r>
                      <a:r>
                        <a:rPr lang="fi-FI" sz="1600" b="1" u="none" dirty="0" smtClean="0"/>
                        <a:t> Tämän perusteella oppilas voi asettaa henkilökohtaiset tavoitteensa. </a:t>
                      </a:r>
                      <a:r>
                        <a:rPr lang="fi-FI" sz="1600" b="1" u="sng" dirty="0" smtClean="0"/>
                        <a:t>Tavoitteet käydään läpi myös työskentelyn ja käyttäytymisen osalta.</a:t>
                      </a:r>
                    </a:p>
                    <a:p>
                      <a:endParaRPr lang="fi-FI" sz="1600" dirty="0" smtClean="0"/>
                    </a:p>
                    <a:p>
                      <a:r>
                        <a:rPr lang="fi-FI" sz="1600" dirty="0" smtClean="0"/>
                        <a:t>Oppimisjakson jälkeen tavoitteiden saavuttamista arvioidaan itsearviointina yksittäin, ryhmä- tai vertaisarviointina. Tavoitteiden saavuttamista voidaan arvioida myös keskustelussa opettajan kanssa.</a:t>
                      </a:r>
                      <a:endParaRPr lang="fi-FI" sz="1600" dirty="0"/>
                    </a:p>
                  </a:txBody>
                  <a:tcPr/>
                </a:tc>
              </a:tr>
            </a:tbl>
          </a:graphicData>
        </a:graphic>
      </p:graphicFrame>
    </p:spTree>
    <p:extLst>
      <p:ext uri="{BB962C8B-B14F-4D97-AF65-F5344CB8AC3E}">
        <p14:creationId xmlns:p14="http://schemas.microsoft.com/office/powerpoint/2010/main" val="3350168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Välitehtävä 4</a:t>
            </a:r>
            <a:endParaRPr lang="fi-FI" dirty="0"/>
          </a:p>
        </p:txBody>
      </p:sp>
      <p:sp>
        <p:nvSpPr>
          <p:cNvPr id="3" name="Sisällön paikkamerkki 2"/>
          <p:cNvSpPr>
            <a:spLocks noGrp="1"/>
          </p:cNvSpPr>
          <p:nvPr>
            <p:ph idx="1"/>
          </p:nvPr>
        </p:nvSpPr>
        <p:spPr/>
        <p:txBody>
          <a:bodyPr>
            <a:normAutofit fontScale="70000" lnSpcReduction="20000"/>
          </a:bodyPr>
          <a:lstStyle/>
          <a:p>
            <a:pPr marL="0" indent="0">
              <a:buNone/>
            </a:pPr>
            <a:r>
              <a:rPr lang="fi-FI" dirty="0" smtClean="0"/>
              <a:t>Siilinjärven opetussuunnitelman mukaan:</a:t>
            </a:r>
          </a:p>
          <a:p>
            <a:pPr marL="0" indent="0">
              <a:buNone/>
            </a:pPr>
            <a:r>
              <a:rPr lang="fi-FI" dirty="0" smtClean="0"/>
              <a:t>”Oppimisjakson </a:t>
            </a:r>
            <a:r>
              <a:rPr lang="fi-FI" dirty="0"/>
              <a:t>alussa opettaja esittelee jakson tavoitteet ja yhdessä oppilaiden kanssa keskustellen varmistetaan, että he ymmärtävät, mitä jakson aikana on tavoitteena oppia. Tavoitteita tarkastellaan aiemmin opitun pohjalta. Tämän perusteella oppilas voi asettaa henkilökohtaiset tavoitteensa. Tavoitteet käydään läpi myös työskentelyn ja käyttäytymisen osalta</a:t>
            </a:r>
            <a:r>
              <a:rPr lang="fi-FI" dirty="0" smtClean="0"/>
              <a:t>.”</a:t>
            </a:r>
          </a:p>
          <a:p>
            <a:pPr marL="0" indent="0">
              <a:buNone/>
            </a:pPr>
            <a:endParaRPr lang="fi-FI" dirty="0"/>
          </a:p>
          <a:p>
            <a:pPr marL="0" indent="0">
              <a:buNone/>
            </a:pPr>
            <a:r>
              <a:rPr lang="fi-FI" sz="2900" dirty="0">
                <a:solidFill>
                  <a:prstClr val="black"/>
                </a:solidFill>
              </a:rPr>
              <a:t>Välitehtävän tehtävänanto </a:t>
            </a:r>
            <a:r>
              <a:rPr lang="fi-FI" dirty="0" smtClean="0"/>
              <a:t>:</a:t>
            </a:r>
          </a:p>
          <a:p>
            <a:pPr>
              <a:buFontTx/>
              <a:buChar char="-"/>
            </a:pPr>
            <a:r>
              <a:rPr lang="fi-FI" dirty="0" smtClean="0"/>
              <a:t>Kartoittakaa miten opettajat toteuttavat edellä kerrottua määräystä?</a:t>
            </a:r>
          </a:p>
          <a:p>
            <a:pPr>
              <a:buFontTx/>
              <a:buChar char="-"/>
            </a:pPr>
            <a:r>
              <a:rPr lang="fi-FI" dirty="0" smtClean="0"/>
              <a:t>Miten oppilaan henkilökohtaiset tavoitteet asetetaan? (kirjallisesti vai muutoin?)</a:t>
            </a:r>
          </a:p>
          <a:p>
            <a:pPr>
              <a:buFontTx/>
              <a:buChar char="-"/>
            </a:pPr>
            <a:r>
              <a:rPr lang="fi-FI" dirty="0" smtClean="0"/>
              <a:t>Missä yhteydessä käydään läpi tavoitteet käyttäytymisen osalta?</a:t>
            </a:r>
          </a:p>
          <a:p>
            <a:pPr>
              <a:buFontTx/>
              <a:buChar char="-"/>
            </a:pPr>
            <a:endParaRPr lang="fi-FI" dirty="0"/>
          </a:p>
          <a:p>
            <a:pPr marL="0" indent="0">
              <a:buNone/>
            </a:pPr>
            <a:r>
              <a:rPr lang="fi-FI" dirty="0" smtClean="0"/>
              <a:t>Välitehtävän tekemiseen varataan aikaa 15 min. Välitehtävää ei pureta yhteisesti, vaan se toimii koulun ja opettajan oman työn kehittämisen välineenä. </a:t>
            </a:r>
          </a:p>
          <a:p>
            <a:pPr marL="0" indent="0">
              <a:buNone/>
            </a:pPr>
            <a:endParaRPr lang="fi-FI" dirty="0"/>
          </a:p>
          <a:p>
            <a:pPr marL="0" indent="0">
              <a:buNone/>
            </a:pPr>
            <a:endParaRPr lang="fi-FI" dirty="0"/>
          </a:p>
          <a:p>
            <a:pPr marL="0" indent="0">
              <a:buNone/>
            </a:pPr>
            <a:endParaRPr lang="fi-FI" dirty="0"/>
          </a:p>
        </p:txBody>
      </p:sp>
    </p:spTree>
    <p:extLst>
      <p:ext uri="{BB962C8B-B14F-4D97-AF65-F5344CB8AC3E}">
        <p14:creationId xmlns:p14="http://schemas.microsoft.com/office/powerpoint/2010/main" val="333445085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243016" y="310129"/>
            <a:ext cx="10515600" cy="615178"/>
          </a:xfrm>
        </p:spPr>
        <p:txBody>
          <a:bodyPr>
            <a:normAutofit fontScale="90000"/>
          </a:bodyPr>
          <a:lstStyle/>
          <a:p>
            <a:pPr lvl="0">
              <a:spcBef>
                <a:spcPts val="1000"/>
              </a:spcBef>
            </a:pPr>
            <a:r>
              <a:rPr lang="fi-FI" sz="1800" dirty="0">
                <a:solidFill>
                  <a:srgbClr val="000000"/>
                </a:solidFill>
                <a:latin typeface="Calibri" panose="020F0502020204030204"/>
                <a:ea typeface="+mn-ea"/>
                <a:cs typeface="+mn-cs"/>
              </a:rPr>
              <a:t/>
            </a:r>
            <a:br>
              <a:rPr lang="fi-FI" sz="1800" dirty="0">
                <a:solidFill>
                  <a:srgbClr val="000000"/>
                </a:solidFill>
                <a:latin typeface="Calibri" panose="020F0502020204030204"/>
                <a:ea typeface="+mn-ea"/>
                <a:cs typeface="+mn-cs"/>
              </a:rPr>
            </a:br>
            <a:r>
              <a:rPr lang="fi-FI" sz="3100" b="1" dirty="0" smtClean="0">
                <a:solidFill>
                  <a:srgbClr val="000000"/>
                </a:solidFill>
                <a:latin typeface="Calibri" panose="020F0502020204030204"/>
                <a:ea typeface="+mn-ea"/>
                <a:cs typeface="+mn-cs"/>
              </a:rPr>
              <a:t>Käyttäytymisen </a:t>
            </a:r>
            <a:r>
              <a:rPr lang="fi-FI" sz="3100" b="1" dirty="0">
                <a:solidFill>
                  <a:srgbClr val="000000"/>
                </a:solidFill>
                <a:latin typeface="Calibri" panose="020F0502020204030204"/>
                <a:ea typeface="+mn-ea"/>
                <a:cs typeface="+mn-cs"/>
              </a:rPr>
              <a:t>arviointi ja sen perustana olevat tavoitteet </a:t>
            </a:r>
            <a:r>
              <a:rPr lang="fi-FI" sz="1800" dirty="0">
                <a:solidFill>
                  <a:srgbClr val="000000"/>
                </a:solidFill>
                <a:latin typeface="Calibri" panose="020F0502020204030204"/>
                <a:ea typeface="+mn-ea"/>
                <a:cs typeface="+mn-cs"/>
              </a:rPr>
              <a:t/>
            </a:r>
            <a:br>
              <a:rPr lang="fi-FI" sz="1800" dirty="0">
                <a:solidFill>
                  <a:srgbClr val="000000"/>
                </a:solidFill>
                <a:latin typeface="Calibri" panose="020F0502020204030204"/>
                <a:ea typeface="+mn-ea"/>
                <a:cs typeface="+mn-cs"/>
              </a:rPr>
            </a:br>
            <a:endParaRPr lang="fi-FI" dirty="0"/>
          </a:p>
        </p:txBody>
      </p:sp>
      <p:graphicFrame>
        <p:nvGraphicFramePr>
          <p:cNvPr id="4" name="Sisällön paikkamerkki 3"/>
          <p:cNvGraphicFramePr>
            <a:graphicFrameLocks/>
          </p:cNvGraphicFramePr>
          <p:nvPr>
            <p:extLst>
              <p:ext uri="{D42A27DB-BD31-4B8C-83A1-F6EECF244321}">
                <p14:modId xmlns:p14="http://schemas.microsoft.com/office/powerpoint/2010/main" val="3770697301"/>
              </p:ext>
            </p:extLst>
          </p:nvPr>
        </p:nvGraphicFramePr>
        <p:xfrm>
          <a:off x="243016" y="925307"/>
          <a:ext cx="11705967" cy="5582920"/>
        </p:xfrm>
        <a:graphic>
          <a:graphicData uri="http://schemas.openxmlformats.org/drawingml/2006/table">
            <a:tbl>
              <a:tblPr firstRow="1" bandRow="1">
                <a:tableStyleId>{5C22544A-7EE6-4342-B048-85BDC9FD1C3A}</a:tableStyleId>
              </a:tblPr>
              <a:tblGrid>
                <a:gridCol w="4585398"/>
                <a:gridCol w="7120569"/>
              </a:tblGrid>
              <a:tr h="370840">
                <a:tc>
                  <a:txBody>
                    <a:bodyPr/>
                    <a:lstStyle/>
                    <a:p>
                      <a:r>
                        <a:rPr lang="fi-FI" sz="1400" dirty="0" smtClean="0">
                          <a:latin typeface="+mn-lt"/>
                        </a:rPr>
                        <a:t>Valtakunnalliset perusteet</a:t>
                      </a:r>
                      <a:endParaRPr lang="fi-FI" sz="1400" dirty="0">
                        <a:latin typeface="+mn-lt"/>
                      </a:endParaRPr>
                    </a:p>
                  </a:txBody>
                  <a:tcPr/>
                </a:tc>
                <a:tc>
                  <a:txBody>
                    <a:bodyPr/>
                    <a:lstStyle/>
                    <a:p>
                      <a:r>
                        <a:rPr lang="fi-FI" sz="1400" dirty="0" smtClean="0">
                          <a:latin typeface="+mn-lt"/>
                        </a:rPr>
                        <a:t>SIILINJÄRVEN UUSI OPS</a:t>
                      </a:r>
                      <a:endParaRPr lang="fi-FI" sz="1400" dirty="0">
                        <a:latin typeface="+mn-lt"/>
                      </a:endParaRPr>
                    </a:p>
                  </a:txBody>
                  <a:tcPr/>
                </a:tc>
              </a:tr>
              <a:tr h="370840">
                <a:tc>
                  <a:txBody>
                    <a:bodyPr/>
                    <a:lstStyle/>
                    <a:p>
                      <a:r>
                        <a:rPr lang="fi-FI" sz="1400" b="0" i="0" u="none" strike="noStrike" baseline="0" dirty="0" smtClean="0">
                          <a:solidFill>
                            <a:srgbClr val="000000"/>
                          </a:solidFill>
                          <a:latin typeface="+mn-lt"/>
                        </a:rPr>
                        <a:t>Käyttäytymistä arvioidaan suhteessa paikallisessa opetussuunnitelmassa käyttäytymiselle asetettuihin tavoitteisiin. </a:t>
                      </a:r>
                    </a:p>
                    <a:p>
                      <a:endParaRPr lang="fi-FI" sz="1400" b="0" i="0" u="none" strike="noStrike" baseline="0" dirty="0" smtClean="0">
                        <a:solidFill>
                          <a:srgbClr val="000000"/>
                        </a:solidFill>
                        <a:latin typeface="+mn-lt"/>
                      </a:endParaRPr>
                    </a:p>
                    <a:p>
                      <a:r>
                        <a:rPr lang="fi-FI" sz="1400" b="0" i="0" u="none" strike="noStrike" baseline="0" dirty="0" smtClean="0">
                          <a:solidFill>
                            <a:srgbClr val="000000"/>
                          </a:solidFill>
                          <a:latin typeface="+mn-lt"/>
                        </a:rPr>
                        <a:t>Käyttäytymiselle asetetut tavoitteet perustuvat koulun toimintatapoihin ja järjestyssääntöihin. Oppilaan käyttäytymiseen liittyvät erityistarpeet tulee tarvittaessa kirjata oppimissuunnitelmaan tai henkilökohtaiseen opetuksen järjestämistä koskevaan suunnitelmaan (HOJKS), jotta ne voidaan ottaa huomioon käyttäytymisen arvioinnin suunnittelussa ja toteutuksessa. </a:t>
                      </a:r>
                    </a:p>
                    <a:p>
                      <a:endParaRPr lang="fi-FI" sz="1400" b="0" i="0" u="none" strike="noStrike" baseline="0" dirty="0" smtClean="0">
                        <a:solidFill>
                          <a:srgbClr val="000000"/>
                        </a:solidFill>
                        <a:latin typeface="+mn-lt"/>
                      </a:endParaRPr>
                    </a:p>
                    <a:p>
                      <a:r>
                        <a:rPr lang="fi-FI" sz="1400" dirty="0" smtClean="0">
                          <a:latin typeface="+mn-lt"/>
                        </a:rPr>
                        <a:t>Arviointi ei kohdistu oppilaan persoonaan, temperamenttiin eikä muihin henkilökohtaisiin ominaisuuksiin.</a:t>
                      </a:r>
                    </a:p>
                    <a:p>
                      <a:endParaRPr lang="fi-FI" sz="1400" dirty="0" smtClean="0">
                        <a:latin typeface="+mn-lt"/>
                      </a:endParaRPr>
                    </a:p>
                    <a:p>
                      <a:r>
                        <a:rPr lang="fi-FI" sz="1400" dirty="0" smtClean="0">
                          <a:latin typeface="+mn-lt"/>
                        </a:rPr>
                        <a:t>Käyttäytyminen ei vaikuta oppiaineesta saatavaan arvosanaan tai sanalliseen arviointiin.</a:t>
                      </a:r>
                    </a:p>
                    <a:p>
                      <a:endParaRPr lang="fi-FI" sz="1400" dirty="0" smtClean="0">
                        <a:latin typeface="+mn-lt"/>
                      </a:endParaRPr>
                    </a:p>
                    <a:p>
                      <a:r>
                        <a:rPr lang="fi-FI" sz="1400" dirty="0" smtClean="0">
                          <a:latin typeface="+mn-lt"/>
                        </a:rPr>
                        <a:t>Oppilaan käyttäytymistä arvioivat kaikki oppilasta opettavat opettajat.</a:t>
                      </a:r>
                    </a:p>
                    <a:p>
                      <a:endParaRPr lang="fi-FI" sz="1400" dirty="0" smtClean="0">
                        <a:latin typeface="+mn-lt"/>
                      </a:endParaRPr>
                    </a:p>
                    <a:p>
                      <a:r>
                        <a:rPr lang="fi-FI" sz="1400" dirty="0" smtClean="0">
                          <a:latin typeface="+mn-lt"/>
                        </a:rPr>
                        <a:t>Oppilaan käyttäytymistä arvioidaan hänen oman ikänsä ja kehitystasonsa mukaisesti.</a:t>
                      </a:r>
                    </a:p>
                    <a:p>
                      <a:endParaRPr lang="fi-FI" sz="1400" dirty="0">
                        <a:latin typeface="+mn-lt"/>
                      </a:endParaRPr>
                    </a:p>
                  </a:txBody>
                  <a:tcPr/>
                </a:tc>
                <a:tc>
                  <a:txBody>
                    <a:bodyPr/>
                    <a:lstStyle/>
                    <a:p>
                      <a:pPr marL="270510">
                        <a:lnSpc>
                          <a:spcPct val="100000"/>
                        </a:lnSpc>
                        <a:spcAft>
                          <a:spcPts val="1000"/>
                        </a:spcAft>
                      </a:pPr>
                      <a:r>
                        <a:rPr lang="fi-FI" sz="1400" dirty="0" smtClean="0">
                          <a:solidFill>
                            <a:schemeClr val="tx1"/>
                          </a:solidFill>
                          <a:effectLst/>
                          <a:latin typeface="+mn-lt"/>
                          <a:ea typeface="Times New Roman" panose="02020603050405020304" pitchFamily="18" charset="0"/>
                          <a:cs typeface="Arial" panose="020B0604020202020204" pitchFamily="34" charset="0"/>
                        </a:rPr>
                        <a:t>Käyttäytymisen osalta tavoitteet ovat seuraavat:</a:t>
                      </a:r>
                    </a:p>
                    <a:p>
                      <a:pPr marL="270510">
                        <a:lnSpc>
                          <a:spcPct val="100000"/>
                        </a:lnSpc>
                        <a:spcAft>
                          <a:spcPts val="1000"/>
                        </a:spcAft>
                      </a:pPr>
                      <a:r>
                        <a:rPr lang="fi-FI" sz="1400" dirty="0" smtClean="0">
                          <a:solidFill>
                            <a:schemeClr val="tx1"/>
                          </a:solidFill>
                          <a:effectLst/>
                          <a:latin typeface="+mn-lt"/>
                          <a:ea typeface="Times New Roman" panose="02020603050405020304" pitchFamily="18" charset="0"/>
                          <a:cs typeface="Arial" panose="020B0604020202020204" pitchFamily="34" charset="0"/>
                        </a:rPr>
                        <a:t>Oppilas</a:t>
                      </a:r>
                    </a:p>
                    <a:p>
                      <a:pPr marL="270510">
                        <a:lnSpc>
                          <a:spcPct val="100000"/>
                        </a:lnSpc>
                        <a:spcAft>
                          <a:spcPts val="1000"/>
                        </a:spcAft>
                      </a:pPr>
                      <a:r>
                        <a:rPr lang="fi-FI" sz="1400" dirty="0" smtClean="0">
                          <a:solidFill>
                            <a:schemeClr val="tx1"/>
                          </a:solidFill>
                          <a:effectLst/>
                          <a:latin typeface="+mn-lt"/>
                          <a:ea typeface="Times New Roman" panose="02020603050405020304" pitchFamily="18" charset="0"/>
                          <a:cs typeface="Arial" panose="020B0604020202020204" pitchFamily="34" charset="0"/>
                        </a:rPr>
                        <a:t>- ymmärtää erilaisten käyttäytymissääntöjen merkityksen</a:t>
                      </a:r>
                    </a:p>
                    <a:p>
                      <a:pPr marL="270510">
                        <a:lnSpc>
                          <a:spcPct val="100000"/>
                        </a:lnSpc>
                        <a:spcAft>
                          <a:spcPts val="1000"/>
                        </a:spcAft>
                      </a:pPr>
                      <a:r>
                        <a:rPr lang="fi-FI" sz="1400" dirty="0" smtClean="0">
                          <a:solidFill>
                            <a:schemeClr val="tx1"/>
                          </a:solidFill>
                          <a:effectLst/>
                          <a:latin typeface="+mn-lt"/>
                          <a:ea typeface="Times New Roman" panose="02020603050405020304" pitchFamily="18" charset="0"/>
                          <a:cs typeface="Arial" panose="020B0604020202020204" pitchFamily="34" charset="0"/>
                        </a:rPr>
                        <a:t>- noudattaa koulun järjestyssääntöjä ja muita kouluun liittyviä sääntöjä</a:t>
                      </a:r>
                    </a:p>
                    <a:p>
                      <a:pPr marL="270510">
                        <a:lnSpc>
                          <a:spcPct val="100000"/>
                        </a:lnSpc>
                        <a:spcAft>
                          <a:spcPts val="1000"/>
                        </a:spcAft>
                      </a:pPr>
                      <a:r>
                        <a:rPr lang="fi-FI" sz="1400" dirty="0" smtClean="0">
                          <a:solidFill>
                            <a:schemeClr val="tx1"/>
                          </a:solidFill>
                          <a:effectLst/>
                          <a:latin typeface="+mn-lt"/>
                          <a:ea typeface="Times New Roman" panose="02020603050405020304" pitchFamily="18" charset="0"/>
                          <a:cs typeface="Arial" panose="020B0604020202020204" pitchFamily="34" charset="0"/>
                        </a:rPr>
                        <a:t>- </a:t>
                      </a:r>
                      <a:r>
                        <a:rPr lang="fi-FI" sz="1400" dirty="0" smtClean="0">
                          <a:solidFill>
                            <a:srgbClr val="FF0000"/>
                          </a:solidFill>
                          <a:effectLst/>
                          <a:latin typeface="+mn-lt"/>
                          <a:ea typeface="Times New Roman" panose="02020603050405020304" pitchFamily="18" charset="0"/>
                          <a:cs typeface="Arial" panose="020B0604020202020204" pitchFamily="34" charset="0"/>
                        </a:rPr>
                        <a:t>edistää omalta osaltaan hyvää luokan ja kouluyhteisön yhteishenkeä ja hyvää oppimisilmapiiriä</a:t>
                      </a:r>
                    </a:p>
                    <a:p>
                      <a:pPr marL="270510">
                        <a:lnSpc>
                          <a:spcPct val="100000"/>
                        </a:lnSpc>
                        <a:spcAft>
                          <a:spcPts val="1000"/>
                        </a:spcAft>
                      </a:pPr>
                      <a:r>
                        <a:rPr lang="fi-FI" sz="1400" dirty="0" smtClean="0">
                          <a:solidFill>
                            <a:schemeClr val="tx1"/>
                          </a:solidFill>
                          <a:effectLst/>
                          <a:latin typeface="+mn-lt"/>
                          <a:ea typeface="Times New Roman" panose="02020603050405020304" pitchFamily="18" charset="0"/>
                          <a:cs typeface="Arial" panose="020B0604020202020204" pitchFamily="34" charset="0"/>
                        </a:rPr>
                        <a:t>- noudattaa yleisesti hyväksyttäviä hyviä tapoja</a:t>
                      </a:r>
                    </a:p>
                    <a:p>
                      <a:pPr marL="270510">
                        <a:lnSpc>
                          <a:spcPct val="100000"/>
                        </a:lnSpc>
                        <a:spcAft>
                          <a:spcPts val="1000"/>
                        </a:spcAft>
                      </a:pPr>
                      <a:r>
                        <a:rPr lang="fi-FI" sz="1400" dirty="0" smtClean="0">
                          <a:solidFill>
                            <a:schemeClr val="tx1"/>
                          </a:solidFill>
                          <a:effectLst/>
                          <a:latin typeface="+mn-lt"/>
                          <a:ea typeface="Times New Roman" panose="02020603050405020304" pitchFamily="18" charset="0"/>
                          <a:cs typeface="Arial" panose="020B0604020202020204" pitchFamily="34" charset="0"/>
                        </a:rPr>
                        <a:t>- osaa tehdä yhteistyötä erilaisten ihmisten kanssa, ottaa huomioon muut ihmiset toiminnoissaan ja antaa työrauhan sekä toisille että </a:t>
                      </a:r>
                      <a:r>
                        <a:rPr lang="fi-FI" sz="1400" dirty="0" err="1" smtClean="0">
                          <a:solidFill>
                            <a:schemeClr val="tx1"/>
                          </a:solidFill>
                          <a:effectLst/>
                          <a:latin typeface="+mn-lt"/>
                          <a:ea typeface="Times New Roman" panose="02020603050405020304" pitchFamily="18" charset="0"/>
                          <a:cs typeface="Arial" panose="020B0604020202020204" pitchFamily="34" charset="0"/>
                        </a:rPr>
                        <a:t>itselleen</a:t>
                      </a:r>
                      <a:r>
                        <a:rPr lang="fi-FI" sz="1400" dirty="0" smtClean="0">
                          <a:solidFill>
                            <a:schemeClr val="tx1"/>
                          </a:solidFill>
                          <a:effectLst/>
                          <a:latin typeface="+mn-lt"/>
                          <a:ea typeface="Times New Roman" panose="02020603050405020304" pitchFamily="18" charset="0"/>
                          <a:cs typeface="Arial" panose="020B0604020202020204" pitchFamily="34" charset="0"/>
                        </a:rPr>
                        <a:t> (sosiaaliset taidot)</a:t>
                      </a:r>
                    </a:p>
                    <a:p>
                      <a:pPr marL="270510">
                        <a:lnSpc>
                          <a:spcPct val="100000"/>
                        </a:lnSpc>
                        <a:spcAft>
                          <a:spcPts val="1000"/>
                        </a:spcAft>
                      </a:pPr>
                      <a:r>
                        <a:rPr lang="fi-FI" sz="1400" dirty="0" smtClean="0">
                          <a:solidFill>
                            <a:schemeClr val="tx1"/>
                          </a:solidFill>
                          <a:effectLst/>
                          <a:latin typeface="+mn-lt"/>
                          <a:ea typeface="Times New Roman" panose="02020603050405020304" pitchFamily="18" charset="0"/>
                          <a:cs typeface="Arial" panose="020B0604020202020204" pitchFamily="34" charset="0"/>
                        </a:rPr>
                        <a:t>- </a:t>
                      </a:r>
                      <a:r>
                        <a:rPr lang="fi-FI" sz="1400" dirty="0" smtClean="0">
                          <a:solidFill>
                            <a:srgbClr val="FF0000"/>
                          </a:solidFill>
                          <a:effectLst/>
                          <a:latin typeface="+mn-lt"/>
                          <a:ea typeface="Times New Roman" panose="02020603050405020304" pitchFamily="18" charset="0"/>
                          <a:cs typeface="Arial" panose="020B0604020202020204" pitchFamily="34" charset="0"/>
                        </a:rPr>
                        <a:t>tekee annetut tehtävät ja osaa arvostaa omia ja toisten töitä</a:t>
                      </a:r>
                    </a:p>
                    <a:p>
                      <a:pPr marL="270510">
                        <a:lnSpc>
                          <a:spcPct val="100000"/>
                        </a:lnSpc>
                        <a:spcAft>
                          <a:spcPts val="1000"/>
                        </a:spcAft>
                      </a:pPr>
                      <a:r>
                        <a:rPr lang="fi-FI" sz="1400" dirty="0" smtClean="0">
                          <a:solidFill>
                            <a:schemeClr val="tx1"/>
                          </a:solidFill>
                          <a:effectLst/>
                          <a:latin typeface="+mn-lt"/>
                          <a:ea typeface="Times New Roman" panose="02020603050405020304" pitchFamily="18" charset="0"/>
                          <a:cs typeface="Arial" panose="020B0604020202020204" pitchFamily="34" charset="0"/>
                        </a:rPr>
                        <a:t>- käyttäytyy tilanteen mukaisella tavalla esim. konserteissa, teatterissa, kirkossa tms. paikoissa.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fi-FI" sz="1400" b="0" i="0" u="none" strike="noStrike" kern="1200" cap="none" spc="0" normalizeH="0" baseline="0" noProof="0" dirty="0" smtClean="0">
                          <a:ln>
                            <a:noFill/>
                          </a:ln>
                          <a:solidFill>
                            <a:prstClr val="black"/>
                          </a:solidFill>
                          <a:effectLst/>
                          <a:uLnTx/>
                          <a:uFillTx/>
                          <a:latin typeface="+mn-lt"/>
                          <a:ea typeface="+mn-ea"/>
                          <a:cs typeface="+mn-cs"/>
                        </a:rPr>
                        <a:t>Arviointikriteerit ks. Seuraava dia</a:t>
                      </a:r>
                    </a:p>
                    <a:p>
                      <a:pPr marL="270510">
                        <a:lnSpc>
                          <a:spcPct val="100000"/>
                        </a:lnSpc>
                        <a:spcAft>
                          <a:spcPts val="1000"/>
                        </a:spcAft>
                      </a:pPr>
                      <a:endParaRPr lang="fi-FI" sz="1400" dirty="0" smtClean="0">
                        <a:solidFill>
                          <a:schemeClr val="tx1"/>
                        </a:solidFill>
                        <a:effectLst/>
                        <a:latin typeface="+mn-lt"/>
                        <a:ea typeface="Times New Roman" panose="02020603050405020304" pitchFamily="18" charset="0"/>
                        <a:cs typeface="Arial" panose="020B0604020202020204" pitchFamily="34" charset="0"/>
                      </a:endParaRPr>
                    </a:p>
                    <a:p>
                      <a:endParaRPr lang="fi-FI" sz="1400" dirty="0">
                        <a:latin typeface="+mn-lt"/>
                      </a:endParaRPr>
                    </a:p>
                  </a:txBody>
                  <a:tcPr/>
                </a:tc>
              </a:tr>
            </a:tbl>
          </a:graphicData>
        </a:graphic>
      </p:graphicFrame>
    </p:spTree>
    <p:extLst>
      <p:ext uri="{BB962C8B-B14F-4D97-AF65-F5344CB8AC3E}">
        <p14:creationId xmlns:p14="http://schemas.microsoft.com/office/powerpoint/2010/main" val="295664622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Esityksen sisältö</a:t>
            </a:r>
            <a:endParaRPr lang="fi-FI" dirty="0"/>
          </a:p>
        </p:txBody>
      </p:sp>
      <p:sp>
        <p:nvSpPr>
          <p:cNvPr id="3" name="Sisällön paikkamerkki 2"/>
          <p:cNvSpPr>
            <a:spLocks noGrp="1"/>
          </p:cNvSpPr>
          <p:nvPr>
            <p:ph idx="1"/>
          </p:nvPr>
        </p:nvSpPr>
        <p:spPr>
          <a:xfrm>
            <a:off x="838200" y="1690688"/>
            <a:ext cx="7030792" cy="4486275"/>
          </a:xfrm>
        </p:spPr>
        <p:txBody>
          <a:bodyPr/>
          <a:lstStyle/>
          <a:p>
            <a:r>
              <a:rPr lang="fi-FI" dirty="0" smtClean="0"/>
              <a:t>Taustaa arvioinnin uudistamiselle</a:t>
            </a:r>
          </a:p>
          <a:p>
            <a:r>
              <a:rPr lang="fi-FI" dirty="0" smtClean="0"/>
              <a:t>Keskeiset muutokset valtakunnalliseen opetussuunnitelmaan</a:t>
            </a:r>
          </a:p>
          <a:p>
            <a:r>
              <a:rPr lang="fi-FI" dirty="0" smtClean="0"/>
              <a:t>Mistä kunta saa päättä?</a:t>
            </a:r>
          </a:p>
          <a:p>
            <a:endParaRPr lang="fi-FI" dirty="0"/>
          </a:p>
          <a:p>
            <a:r>
              <a:rPr lang="fi-FI" dirty="0" smtClean="0"/>
              <a:t>Siilinjärven opetussuunnitelma arvioinnin osalta</a:t>
            </a:r>
          </a:p>
          <a:p>
            <a:pPr lvl="1"/>
            <a:r>
              <a:rPr lang="fi-FI" dirty="0" smtClean="0"/>
              <a:t>Yhteistyö huoltajien kanssa, tiedottaminen, arvioinnin rakenne, vuosiluokalta siirtymisen käytännöt</a:t>
            </a:r>
            <a:endParaRPr lang="fi-FI" dirty="0"/>
          </a:p>
        </p:txBody>
      </p:sp>
      <p:sp>
        <p:nvSpPr>
          <p:cNvPr id="4" name="Oikea aaltosulje 3"/>
          <p:cNvSpPr/>
          <p:nvPr/>
        </p:nvSpPr>
        <p:spPr>
          <a:xfrm>
            <a:off x="7624293" y="1429555"/>
            <a:ext cx="991673" cy="2351472"/>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fi-FI"/>
          </a:p>
        </p:txBody>
      </p:sp>
      <p:sp>
        <p:nvSpPr>
          <p:cNvPr id="5" name="Tekstiruutu 4"/>
          <p:cNvSpPr txBox="1"/>
          <p:nvPr/>
        </p:nvSpPr>
        <p:spPr>
          <a:xfrm>
            <a:off x="9131121" y="2282125"/>
            <a:ext cx="2434107" cy="646331"/>
          </a:xfrm>
          <a:prstGeom prst="rect">
            <a:avLst/>
          </a:prstGeom>
          <a:noFill/>
        </p:spPr>
        <p:txBody>
          <a:bodyPr wrap="square" rtlCol="0">
            <a:spAutoFit/>
          </a:bodyPr>
          <a:lstStyle/>
          <a:p>
            <a:r>
              <a:rPr lang="fi-FI" dirty="0" smtClean="0"/>
              <a:t>Valtakunnallinen ohjeistus</a:t>
            </a:r>
            <a:endParaRPr lang="fi-FI" dirty="0"/>
          </a:p>
        </p:txBody>
      </p:sp>
      <p:pic>
        <p:nvPicPr>
          <p:cNvPr id="6" name="Kuva 5"/>
          <p:cNvPicPr>
            <a:picLocks noChangeAspect="1"/>
          </p:cNvPicPr>
          <p:nvPr/>
        </p:nvPicPr>
        <p:blipFill>
          <a:blip r:embed="rId2"/>
          <a:stretch>
            <a:fillRect/>
          </a:stretch>
        </p:blipFill>
        <p:spPr>
          <a:xfrm>
            <a:off x="7624293" y="4227257"/>
            <a:ext cx="1018120" cy="2395936"/>
          </a:xfrm>
          <a:prstGeom prst="rect">
            <a:avLst/>
          </a:prstGeom>
        </p:spPr>
      </p:pic>
      <p:sp>
        <p:nvSpPr>
          <p:cNvPr id="7" name="Tekstiruutu 6"/>
          <p:cNvSpPr txBox="1"/>
          <p:nvPr/>
        </p:nvSpPr>
        <p:spPr>
          <a:xfrm>
            <a:off x="9040968" y="4963560"/>
            <a:ext cx="2434107" cy="923330"/>
          </a:xfrm>
          <a:prstGeom prst="rect">
            <a:avLst/>
          </a:prstGeom>
          <a:noFill/>
        </p:spPr>
        <p:txBody>
          <a:bodyPr wrap="square" rtlCol="0">
            <a:spAutoFit/>
          </a:bodyPr>
          <a:lstStyle/>
          <a:p>
            <a:r>
              <a:rPr lang="fi-FI" dirty="0" smtClean="0"/>
              <a:t>Miten valtakunnallista ohjeistusta sovelletaan Siilinjärvellä.</a:t>
            </a:r>
            <a:endParaRPr lang="fi-FI" dirty="0"/>
          </a:p>
        </p:txBody>
      </p:sp>
    </p:spTree>
    <p:extLst>
      <p:ext uri="{BB962C8B-B14F-4D97-AF65-F5344CB8AC3E}">
        <p14:creationId xmlns:p14="http://schemas.microsoft.com/office/powerpoint/2010/main" val="15907711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706395" y="0"/>
            <a:ext cx="10515600" cy="623416"/>
          </a:xfrm>
        </p:spPr>
        <p:txBody>
          <a:bodyPr>
            <a:normAutofit/>
          </a:bodyPr>
          <a:lstStyle/>
          <a:p>
            <a:r>
              <a:rPr lang="fi-FI" sz="1800" b="1" dirty="0" smtClean="0"/>
              <a:t>Siilinjärven käyttäytymisen arviointikriteerit</a:t>
            </a:r>
            <a:endParaRPr lang="fi-FI" sz="1800" b="1" dirty="0"/>
          </a:p>
        </p:txBody>
      </p:sp>
      <p:graphicFrame>
        <p:nvGraphicFramePr>
          <p:cNvPr id="4" name="Sisällön paikkamerkki 3"/>
          <p:cNvGraphicFramePr>
            <a:graphicFrameLocks noGrp="1"/>
          </p:cNvGraphicFramePr>
          <p:nvPr>
            <p:ph idx="1"/>
            <p:extLst>
              <p:ext uri="{D42A27DB-BD31-4B8C-83A1-F6EECF244321}">
                <p14:modId xmlns:p14="http://schemas.microsoft.com/office/powerpoint/2010/main" val="33030871"/>
              </p:ext>
            </p:extLst>
          </p:nvPr>
        </p:nvGraphicFramePr>
        <p:xfrm>
          <a:off x="506628" y="528033"/>
          <a:ext cx="5288866" cy="5579364"/>
        </p:xfrm>
        <a:graphic>
          <a:graphicData uri="http://schemas.openxmlformats.org/drawingml/2006/table">
            <a:tbl>
              <a:tblPr firstRow="1" firstCol="1" bandRow="1"/>
              <a:tblGrid>
                <a:gridCol w="317620"/>
                <a:gridCol w="4971246"/>
              </a:tblGrid>
              <a:tr h="179920">
                <a:tc>
                  <a:txBody>
                    <a:bodyPr/>
                    <a:lstStyle/>
                    <a:p>
                      <a:pPr>
                        <a:lnSpc>
                          <a:spcPct val="115000"/>
                        </a:lnSpc>
                        <a:spcAft>
                          <a:spcPts val="1000"/>
                        </a:spcAft>
                      </a:pP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nro</a:t>
                      </a:r>
                      <a:endParaRPr lang="fi-FI"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366" marR="333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Oppilas:</a:t>
                      </a:r>
                      <a:endParaRPr lang="fi-FI"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366" marR="333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76150">
                <a:tc>
                  <a:txBody>
                    <a:bodyPr/>
                    <a:lstStyle/>
                    <a:p>
                      <a:pPr>
                        <a:lnSpc>
                          <a:spcPct val="115000"/>
                        </a:lnSpc>
                        <a:spcAft>
                          <a:spcPts val="1000"/>
                        </a:spcAft>
                      </a:pP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10</a:t>
                      </a:r>
                      <a:endParaRPr lang="fi-FI"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366" marR="333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spcAft>
                          <a:spcPts val="0"/>
                        </a:spcAft>
                        <a:buFont typeface="Symbol" panose="05050102010706020507" pitchFamily="18" charset="2"/>
                        <a:buChar char=""/>
                      </a:pP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Noudattaa koulun järjestyssääntöjä, ohjeita ja hyviä tapoja.</a:t>
                      </a:r>
                      <a:endParaRPr lang="fi-FI" sz="1400" dirty="0">
                        <a:solidFill>
                          <a:schemeClr val="tx1"/>
                        </a:solidFill>
                        <a:effectLst/>
                        <a:latin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Ansaitsee käytöksellään kouluyhteisön luottamuksen.</a:t>
                      </a:r>
                      <a:endParaRPr lang="fi-FI" sz="1400" dirty="0">
                        <a:solidFill>
                          <a:schemeClr val="tx1"/>
                        </a:solidFill>
                        <a:effectLst/>
                        <a:latin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Käyttäytyminen ja asenne koulutyöhön ovat moitteettomia. </a:t>
                      </a:r>
                      <a:endParaRPr lang="fi-FI" sz="1400" dirty="0">
                        <a:solidFill>
                          <a:schemeClr val="tx1"/>
                        </a:solidFill>
                        <a:effectLst/>
                        <a:latin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Toimii rakentavasti oman ryhmänsä ja kouluyhteisön parhaaksi erilaisissa tilanteissa.</a:t>
                      </a:r>
                      <a:endParaRPr lang="fi-FI" sz="1400" dirty="0">
                        <a:solidFill>
                          <a:schemeClr val="tx1"/>
                        </a:solidFill>
                        <a:effectLst/>
                        <a:latin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On oma-aloitteinen yhteisten asioiden hoitamisessa</a:t>
                      </a:r>
                      <a:r>
                        <a:rPr lang="fi-FI" sz="14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a:t>
                      </a: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a:t>
                      </a:r>
                      <a:endParaRPr lang="fi-FI" sz="14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spcAft>
                          <a:spcPts val="0"/>
                        </a:spcAft>
                        <a:buFont typeface="Symbol" panose="05050102010706020507" pitchFamily="18" charset="2"/>
                        <a:buChar char=""/>
                      </a:pPr>
                      <a:r>
                        <a:rPr lang="fi-FI" sz="1400" dirty="0" smtClean="0">
                          <a:solidFill>
                            <a:srgbClr val="FF0000"/>
                          </a:solidFill>
                          <a:effectLst/>
                          <a:latin typeface="Calibri" panose="020F0502020204030204" pitchFamily="34" charset="0"/>
                          <a:cs typeface="Arial" panose="020B0604020202020204" pitchFamily="34" charset="0"/>
                        </a:rPr>
                        <a:t>Tunnetaituri ja </a:t>
                      </a:r>
                      <a:r>
                        <a:rPr lang="fi-FI" sz="1400" dirty="0" err="1" smtClean="0">
                          <a:solidFill>
                            <a:srgbClr val="FF0000"/>
                          </a:solidFill>
                          <a:effectLst/>
                          <a:latin typeface="Calibri" panose="020F0502020204030204" pitchFamily="34" charset="0"/>
                          <a:cs typeface="Arial" panose="020B0604020202020204" pitchFamily="34" charset="0"/>
                        </a:rPr>
                        <a:t>tsemppari</a:t>
                      </a:r>
                      <a:r>
                        <a:rPr lang="fi-FI" sz="1400" dirty="0" smtClean="0">
                          <a:solidFill>
                            <a:srgbClr val="FF0000"/>
                          </a:solidFill>
                          <a:effectLst/>
                          <a:latin typeface="Calibri" panose="020F0502020204030204" pitchFamily="34" charset="0"/>
                          <a:cs typeface="Arial" panose="020B0604020202020204" pitchFamily="34" charset="0"/>
                        </a:rPr>
                        <a:t>,</a:t>
                      </a:r>
                      <a:r>
                        <a:rPr lang="fi-FI" sz="1400" baseline="0" dirty="0" smtClean="0">
                          <a:solidFill>
                            <a:srgbClr val="FF0000"/>
                          </a:solidFill>
                          <a:effectLst/>
                          <a:latin typeface="Calibri" panose="020F0502020204030204" pitchFamily="34" charset="0"/>
                          <a:cs typeface="Arial" panose="020B0604020202020204" pitchFamily="34" charset="0"/>
                        </a:rPr>
                        <a:t> joka omaa erinomaiset tunnetaidot</a:t>
                      </a:r>
                      <a:endParaRPr lang="fi-FI" sz="1400" dirty="0">
                        <a:solidFill>
                          <a:srgbClr val="FF0000"/>
                        </a:solidFill>
                        <a:effectLst/>
                        <a:latin typeface="Calibri" panose="020F0502020204030204" pitchFamily="34" charset="0"/>
                        <a:cs typeface="Times New Roman" panose="02020603050405020304" pitchFamily="18" charset="0"/>
                      </a:endParaRPr>
                    </a:p>
                  </a:txBody>
                  <a:tcPr marL="33366" marR="333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3624">
                <a:tc>
                  <a:txBody>
                    <a:bodyPr/>
                    <a:lstStyle/>
                    <a:p>
                      <a:pPr>
                        <a:lnSpc>
                          <a:spcPct val="115000"/>
                        </a:lnSpc>
                        <a:spcAft>
                          <a:spcPts val="1000"/>
                        </a:spcAft>
                      </a:pP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9</a:t>
                      </a:r>
                      <a:endParaRPr lang="fi-FI"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366" marR="333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spcAft>
                          <a:spcPts val="0"/>
                        </a:spcAft>
                        <a:buFont typeface="Symbol" panose="05050102010706020507" pitchFamily="18" charset="2"/>
                        <a:buChar char=""/>
                      </a:pP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Noudattaa koulun järjestyssääntöjä, ohjeita ja hyviä tapoja.</a:t>
                      </a:r>
                      <a:endParaRPr lang="fi-FI" sz="1400" dirty="0">
                        <a:solidFill>
                          <a:schemeClr val="tx1"/>
                        </a:solidFill>
                        <a:effectLst/>
                        <a:latin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Kantaa vastuuta kouluympäristöstä.</a:t>
                      </a:r>
                      <a:endParaRPr lang="fi-FI" sz="1400" dirty="0">
                        <a:solidFill>
                          <a:schemeClr val="tx1"/>
                        </a:solidFill>
                        <a:effectLst/>
                        <a:latin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Toimii myönteisesti, aktiivisesti ja yhteistyökykyisesti</a:t>
                      </a:r>
                      <a:r>
                        <a:rPr lang="fi-FI" sz="14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a:t>
                      </a:r>
                    </a:p>
                    <a:p>
                      <a:pPr marL="342900" lvl="0" indent="-342900">
                        <a:spcAft>
                          <a:spcPts val="0"/>
                        </a:spcAft>
                        <a:buFont typeface="Symbol" panose="05050102010706020507" pitchFamily="18" charset="2"/>
                        <a:buChar char=""/>
                      </a:pPr>
                      <a:r>
                        <a:rPr lang="fi-FI" sz="1400" dirty="0" smtClean="0">
                          <a:solidFill>
                            <a:srgbClr val="FF0000"/>
                          </a:solidFill>
                          <a:effectLst/>
                          <a:latin typeface="Calibri" panose="020F0502020204030204" pitchFamily="34" charset="0"/>
                          <a:cs typeface="Arial" panose="020B0604020202020204" pitchFamily="34" charset="0"/>
                        </a:rPr>
                        <a:t>Omaa hyvät tunnetaidot</a:t>
                      </a:r>
                      <a:endParaRPr lang="fi-FI" sz="1400" dirty="0">
                        <a:solidFill>
                          <a:srgbClr val="FF0000"/>
                        </a:solidFill>
                        <a:effectLst/>
                        <a:latin typeface="Calibri" panose="020F0502020204030204" pitchFamily="34" charset="0"/>
                        <a:cs typeface="Times New Roman" panose="02020603050405020304" pitchFamily="18" charset="0"/>
                      </a:endParaRPr>
                    </a:p>
                  </a:txBody>
                  <a:tcPr marL="33366" marR="333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68411">
                <a:tc>
                  <a:txBody>
                    <a:bodyPr/>
                    <a:lstStyle/>
                    <a:p>
                      <a:pPr>
                        <a:lnSpc>
                          <a:spcPct val="115000"/>
                        </a:lnSpc>
                        <a:spcAft>
                          <a:spcPts val="1000"/>
                        </a:spcAft>
                      </a:pPr>
                      <a:r>
                        <a:rPr lang="fi-FI" sz="1400">
                          <a:solidFill>
                            <a:schemeClr val="tx1"/>
                          </a:solidFill>
                          <a:effectLst/>
                          <a:latin typeface="Calibri" panose="020F0502020204030204" pitchFamily="34" charset="0"/>
                          <a:ea typeface="Times New Roman" panose="02020603050405020304" pitchFamily="18" charset="0"/>
                          <a:cs typeface="Arial" panose="020B0604020202020204" pitchFamily="34" charset="0"/>
                        </a:rPr>
                        <a:t>8</a:t>
                      </a:r>
                      <a:endParaRPr lang="fi-FI"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366" marR="333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spcAft>
                          <a:spcPts val="0"/>
                        </a:spcAft>
                        <a:buFont typeface="Symbol" panose="05050102010706020507" pitchFamily="18" charset="2"/>
                        <a:buChar char=""/>
                      </a:pP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Noudattaa yleensä koulun järjestyssääntöjä, ohjeita ja hyviä tapoja.</a:t>
                      </a:r>
                      <a:endParaRPr lang="fi-FI" sz="1400" dirty="0">
                        <a:solidFill>
                          <a:schemeClr val="tx1"/>
                        </a:solidFill>
                        <a:effectLst/>
                        <a:latin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Käyttäytyy asiallisesti ja tilanteeseen sopivalla tavalla.</a:t>
                      </a:r>
                      <a:endParaRPr lang="fi-FI" sz="1400" dirty="0">
                        <a:solidFill>
                          <a:schemeClr val="tx1"/>
                        </a:solidFill>
                        <a:effectLst/>
                        <a:latin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Ymmärtää vastuunsa </a:t>
                      </a:r>
                      <a:r>
                        <a:rPr lang="fi-FI" sz="14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kouluympäristöstään.</a:t>
                      </a: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a:t>
                      </a:r>
                      <a:endParaRPr lang="fi-FI" sz="14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endParaRPr>
                    </a:p>
                    <a:p>
                      <a:pPr marL="342900" lvl="0" indent="-342900">
                        <a:spcAft>
                          <a:spcPts val="0"/>
                        </a:spcAft>
                        <a:buFont typeface="Symbol" panose="05050102010706020507" pitchFamily="18" charset="2"/>
                        <a:buChar char=""/>
                      </a:pPr>
                      <a:r>
                        <a:rPr lang="fi-FI" sz="1400" dirty="0" smtClean="0">
                          <a:solidFill>
                            <a:srgbClr val="FF0000"/>
                          </a:solidFill>
                          <a:effectLst/>
                          <a:latin typeface="Calibri" panose="020F0502020204030204" pitchFamily="34" charset="0"/>
                          <a:cs typeface="Arial" panose="020B0604020202020204" pitchFamily="34" charset="0"/>
                        </a:rPr>
                        <a:t>Ottaa huomioon muut</a:t>
                      </a:r>
                      <a:endParaRPr lang="fi-FI" sz="1400" dirty="0">
                        <a:solidFill>
                          <a:srgbClr val="FF0000"/>
                        </a:solidFill>
                        <a:effectLst/>
                        <a:latin typeface="Calibri" panose="020F0502020204030204" pitchFamily="34" charset="0"/>
                        <a:cs typeface="Times New Roman" panose="02020603050405020304" pitchFamily="18" charset="0"/>
                      </a:endParaRPr>
                    </a:p>
                  </a:txBody>
                  <a:tcPr marL="33366" marR="333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5817">
                <a:tc>
                  <a:txBody>
                    <a:bodyPr/>
                    <a:lstStyle/>
                    <a:p>
                      <a:pPr>
                        <a:lnSpc>
                          <a:spcPct val="115000"/>
                        </a:lnSpc>
                        <a:spcAft>
                          <a:spcPts val="1000"/>
                        </a:spcAft>
                      </a:pPr>
                      <a:r>
                        <a:rPr lang="fi-FI" sz="1400">
                          <a:solidFill>
                            <a:schemeClr val="tx1"/>
                          </a:solidFill>
                          <a:effectLst/>
                          <a:latin typeface="Calibri" panose="020F0502020204030204" pitchFamily="34" charset="0"/>
                          <a:ea typeface="Times New Roman" panose="02020603050405020304" pitchFamily="18" charset="0"/>
                          <a:cs typeface="Arial" panose="020B0604020202020204" pitchFamily="34" charset="0"/>
                        </a:rPr>
                        <a:t>7</a:t>
                      </a:r>
                      <a:endParaRPr lang="fi-FI"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366" marR="333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spcAft>
                          <a:spcPts val="0"/>
                        </a:spcAft>
                        <a:buFont typeface="Symbol" panose="05050102010706020507" pitchFamily="18" charset="2"/>
                        <a:buChar char=""/>
                      </a:pP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Tuntee koulun järjestyssäännöt ja muut koulun liittyvät ohjeet, mutta ei aina noudata niitä. Käytöshäiriöitä silloin tällöin.</a:t>
                      </a:r>
                      <a:endParaRPr lang="fi-FI" sz="1400" dirty="0">
                        <a:solidFill>
                          <a:schemeClr val="tx1"/>
                        </a:solidFill>
                        <a:effectLst/>
                        <a:latin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Noudattaa hyviä tapoja vaihtelevasti eikä aina ota muita huomioon.</a:t>
                      </a:r>
                      <a:endParaRPr lang="fi-FI" sz="1400" dirty="0">
                        <a:solidFill>
                          <a:schemeClr val="tx1"/>
                        </a:solidFill>
                        <a:effectLst/>
                        <a:latin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Ymmärtää vastuunsa kouluympäristöstään, mutta ei aina toimi sen </a:t>
                      </a:r>
                      <a:r>
                        <a:rPr lang="fi-FI" sz="14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mukaan</a:t>
                      </a:r>
                    </a:p>
                    <a:p>
                      <a:pPr marL="342900" lvl="0" indent="-342900">
                        <a:spcAft>
                          <a:spcPts val="0"/>
                        </a:spcAft>
                        <a:buFont typeface="Symbol" panose="05050102010706020507" pitchFamily="18" charset="2"/>
                        <a:buChar char=""/>
                      </a:pPr>
                      <a:r>
                        <a:rPr lang="fi-FI" sz="14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Mahdollisia </a:t>
                      </a: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yhteydenottoja huoltajiin ja muita seuraamuksia huonosta käyttäytymisestä (esim. nuhtelu, kasvatuskeskustelu, jälki-istunto, luokasta poistaminen</a:t>
                      </a:r>
                      <a:r>
                        <a:rPr lang="fi-FI" sz="14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a:t>
                      </a: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 </a:t>
                      </a:r>
                      <a:endParaRPr lang="fi-FI"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366" marR="333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3" name="Taulukko 2"/>
          <p:cNvGraphicFramePr>
            <a:graphicFrameLocks noGrp="1"/>
          </p:cNvGraphicFramePr>
          <p:nvPr>
            <p:extLst>
              <p:ext uri="{D42A27DB-BD31-4B8C-83A1-F6EECF244321}">
                <p14:modId xmlns:p14="http://schemas.microsoft.com/office/powerpoint/2010/main" val="2575813680"/>
              </p:ext>
            </p:extLst>
          </p:nvPr>
        </p:nvGraphicFramePr>
        <p:xfrm>
          <a:off x="6363237" y="528033"/>
          <a:ext cx="5288866" cy="4693920"/>
        </p:xfrm>
        <a:graphic>
          <a:graphicData uri="http://schemas.openxmlformats.org/drawingml/2006/table">
            <a:tbl>
              <a:tblPr firstRow="1" firstCol="1" bandRow="1"/>
              <a:tblGrid>
                <a:gridCol w="317620"/>
                <a:gridCol w="4971246"/>
              </a:tblGrid>
              <a:tr h="960032">
                <a:tc>
                  <a:txBody>
                    <a:bodyPr/>
                    <a:lstStyle/>
                    <a:p>
                      <a:pPr>
                        <a:lnSpc>
                          <a:spcPct val="115000"/>
                        </a:lnSpc>
                        <a:spcAft>
                          <a:spcPts val="1000"/>
                        </a:spcAft>
                      </a:pP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6</a:t>
                      </a:r>
                      <a:endParaRPr lang="fi-FI"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366" marR="333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spcAft>
                          <a:spcPts val="0"/>
                        </a:spcAft>
                        <a:buFont typeface="Symbol" panose="05050102010706020507" pitchFamily="18" charset="2"/>
                        <a:buChar char=""/>
                      </a:pP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Rikkoo toistuvasti koulun järjestyssääntöjä ja muita kouluun liittyviä ohjeita. Usein käytöshäiriöitä.</a:t>
                      </a:r>
                      <a:endParaRPr lang="fi-FI" sz="1400" dirty="0">
                        <a:solidFill>
                          <a:schemeClr val="tx1"/>
                        </a:solidFill>
                        <a:effectLst/>
                        <a:latin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Noudattaa hyviä tapoja puutteellisesti ja suhtautuu muihin välinpitämättömästi.</a:t>
                      </a:r>
                      <a:endParaRPr lang="fi-FI" sz="1400" dirty="0">
                        <a:solidFill>
                          <a:schemeClr val="tx1"/>
                        </a:solidFill>
                        <a:effectLst/>
                        <a:latin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Vastuu kouluympäristöstä on puutteellista.</a:t>
                      </a:r>
                      <a:endParaRPr lang="fi-FI" sz="1400" dirty="0">
                        <a:solidFill>
                          <a:schemeClr val="tx1"/>
                        </a:solidFill>
                        <a:effectLst/>
                        <a:latin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Toimii </a:t>
                      </a:r>
                      <a:r>
                        <a:rPr lang="fi-FI" sz="14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epärehellisesti.</a:t>
                      </a:r>
                      <a:endParaRPr lang="fi-FI" sz="1400" dirty="0" smtClean="0">
                        <a:solidFill>
                          <a:schemeClr val="tx1"/>
                        </a:solidFill>
                        <a:effectLst/>
                        <a:latin typeface="Calibri" panose="020F0502020204030204" pitchFamily="34" charset="0"/>
                        <a:ea typeface="+mn-ea"/>
                        <a:cs typeface="Times New Roman" panose="02020603050405020304" pitchFamily="18" charset="0"/>
                      </a:endParaRPr>
                    </a:p>
                    <a:p>
                      <a:pPr marL="342900" lvl="0" indent="-342900">
                        <a:spcAft>
                          <a:spcPts val="0"/>
                        </a:spcAft>
                        <a:buFont typeface="Symbol" panose="05050102010706020507" pitchFamily="18" charset="2"/>
                        <a:buChar char=""/>
                      </a:pPr>
                      <a:r>
                        <a:rPr lang="fi-FI" sz="14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Usein </a:t>
                      </a: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yhteydenottoja huoltajiin ja muita seuraamuksia huonosta käyttäytymisestä (esim. nuhtelu, kasvatuskeskustelu, jälki-istunto, luokasta poistaminen</a:t>
                      </a:r>
                      <a:r>
                        <a:rPr lang="fi-FI" sz="14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a:t>
                      </a:r>
                      <a:endParaRPr lang="fi-FI"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366" marR="333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57563">
                <a:tc>
                  <a:txBody>
                    <a:bodyPr/>
                    <a:lstStyle/>
                    <a:p>
                      <a:pPr>
                        <a:lnSpc>
                          <a:spcPct val="115000"/>
                        </a:lnSpc>
                        <a:spcAft>
                          <a:spcPts val="1000"/>
                        </a:spcAft>
                      </a:pPr>
                      <a:r>
                        <a:rPr lang="fi-FI" sz="1400">
                          <a:solidFill>
                            <a:schemeClr val="tx1"/>
                          </a:solidFill>
                          <a:effectLst/>
                          <a:latin typeface="Calibri" panose="020F0502020204030204" pitchFamily="34" charset="0"/>
                          <a:ea typeface="Times New Roman" panose="02020603050405020304" pitchFamily="18" charset="0"/>
                          <a:cs typeface="Arial" panose="020B0604020202020204" pitchFamily="34" charset="0"/>
                        </a:rPr>
                        <a:t>5</a:t>
                      </a:r>
                      <a:endParaRPr lang="fi-FI"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366" marR="333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spcAft>
                          <a:spcPts val="0"/>
                        </a:spcAft>
                        <a:buFont typeface="Symbol" panose="05050102010706020507" pitchFamily="18" charset="2"/>
                        <a:buChar char=""/>
                      </a:pP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Ei noudata koulun järjestyssääntöjä ja muita kouluun liittyviä ohjeita. Jatkuvasti käytöshäiriöitä.</a:t>
                      </a:r>
                      <a:endParaRPr lang="fi-FI" sz="1400" dirty="0">
                        <a:solidFill>
                          <a:schemeClr val="tx1"/>
                        </a:solidFill>
                        <a:effectLst/>
                        <a:latin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Toimii välinpitämättömästi muita kohtaan.</a:t>
                      </a:r>
                      <a:endParaRPr lang="fi-FI" sz="1400" dirty="0">
                        <a:solidFill>
                          <a:schemeClr val="tx1"/>
                        </a:solidFill>
                        <a:effectLst/>
                        <a:latin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Vastuu kouluympäristöstä on olematonta.</a:t>
                      </a:r>
                      <a:endParaRPr lang="fi-FI" sz="1400" dirty="0">
                        <a:solidFill>
                          <a:schemeClr val="tx1"/>
                        </a:solidFill>
                        <a:effectLst/>
                        <a:latin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Toimii epärehellisesti.</a:t>
                      </a:r>
                      <a:endParaRPr lang="fi-FI" sz="1400" dirty="0">
                        <a:solidFill>
                          <a:schemeClr val="tx1"/>
                        </a:solidFill>
                        <a:effectLst/>
                        <a:latin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Tarvitsee erityisiä seuraamuksia opiskelun </a:t>
                      </a:r>
                      <a:r>
                        <a:rPr lang="fi-FI" sz="14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turvaamiseksi.</a:t>
                      </a:r>
                      <a:endParaRPr lang="fi-FI" sz="1400" dirty="0" smtClean="0">
                        <a:solidFill>
                          <a:schemeClr val="tx1"/>
                        </a:solidFill>
                        <a:effectLst/>
                        <a:latin typeface="Calibri" panose="020F0502020204030204" pitchFamily="34" charset="0"/>
                        <a:ea typeface="+mn-ea"/>
                        <a:cs typeface="Times New Roman" panose="02020603050405020304" pitchFamily="18" charset="0"/>
                      </a:endParaRPr>
                    </a:p>
                    <a:p>
                      <a:pPr marL="342900" lvl="0" indent="-342900">
                        <a:spcAft>
                          <a:spcPts val="0"/>
                        </a:spcAft>
                        <a:buFont typeface="Symbol" panose="05050102010706020507" pitchFamily="18" charset="2"/>
                        <a:buChar char=""/>
                      </a:pPr>
                      <a:r>
                        <a:rPr lang="fi-FI" sz="14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Yhteydenottoja </a:t>
                      </a: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huoltajiin ja seuraamuksia huonosta käytöksestä jatkuvasti.  </a:t>
                      </a:r>
                      <a:endParaRPr lang="fi-FI" sz="1400" dirty="0">
                        <a:solidFill>
                          <a:schemeClr val="tx1"/>
                        </a:solidFill>
                        <a:effectLst/>
                        <a:latin typeface="Calibri" panose="020F0502020204030204" pitchFamily="34" charset="0"/>
                        <a:cs typeface="Times New Roman" panose="02020603050405020304" pitchFamily="18" charset="0"/>
                      </a:endParaRPr>
                    </a:p>
                  </a:txBody>
                  <a:tcPr marL="33366" marR="333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0797">
                <a:tc>
                  <a:txBody>
                    <a:bodyPr/>
                    <a:lstStyle/>
                    <a:p>
                      <a:pPr>
                        <a:lnSpc>
                          <a:spcPct val="115000"/>
                        </a:lnSpc>
                        <a:spcAft>
                          <a:spcPts val="1000"/>
                        </a:spcAft>
                      </a:pPr>
                      <a:r>
                        <a:rPr lang="fi-FI" sz="1400">
                          <a:solidFill>
                            <a:schemeClr val="tx1"/>
                          </a:solidFill>
                          <a:effectLst/>
                          <a:latin typeface="Calibri" panose="020F0502020204030204" pitchFamily="34" charset="0"/>
                          <a:ea typeface="Times New Roman" panose="02020603050405020304" pitchFamily="18" charset="0"/>
                          <a:cs typeface="Arial" panose="020B0604020202020204" pitchFamily="34" charset="0"/>
                        </a:rPr>
                        <a:t>4</a:t>
                      </a:r>
                      <a:endParaRPr lang="fi-FI" sz="14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3366" marR="333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lvl="0" indent="-342900">
                        <a:spcAft>
                          <a:spcPts val="0"/>
                        </a:spcAft>
                        <a:buFont typeface="Symbol" panose="05050102010706020507" pitchFamily="18" charset="2"/>
                        <a:buChar char=""/>
                      </a:pP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Käyttäytyy ja toimii täysin sopimattomasti ja vastuuttomasti kouluyhteisössä. </a:t>
                      </a:r>
                      <a:endParaRPr lang="fi-FI" sz="1400" dirty="0">
                        <a:solidFill>
                          <a:schemeClr val="tx1"/>
                        </a:solidFill>
                        <a:effectLst/>
                        <a:latin typeface="Calibri" panose="020F0502020204030204" pitchFamily="34" charset="0"/>
                        <a:cs typeface="Times New Roman" panose="02020603050405020304" pitchFamily="18" charset="0"/>
                      </a:endParaRPr>
                    </a:p>
                    <a:p>
                      <a:pPr marL="342900" lvl="0" indent="-342900">
                        <a:spcAft>
                          <a:spcPts val="0"/>
                        </a:spcAft>
                        <a:buFont typeface="Symbol" panose="05050102010706020507" pitchFamily="18" charset="2"/>
                        <a:buChar char=""/>
                      </a:pP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Tarvitsee erityisiä seuraamuksia opiskelun </a:t>
                      </a:r>
                      <a:r>
                        <a:rPr lang="fi-FI" sz="14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turvaamiseksi.</a:t>
                      </a:r>
                      <a:endParaRPr lang="fi-FI" sz="1400" dirty="0" smtClean="0">
                        <a:solidFill>
                          <a:schemeClr val="tx1"/>
                        </a:solidFill>
                        <a:effectLst/>
                        <a:latin typeface="Calibri" panose="020F0502020204030204" pitchFamily="34" charset="0"/>
                        <a:ea typeface="+mn-ea"/>
                        <a:cs typeface="Times New Roman" panose="02020603050405020304" pitchFamily="18" charset="0"/>
                      </a:endParaRPr>
                    </a:p>
                    <a:p>
                      <a:pPr marL="342900" lvl="0" indent="-342900">
                        <a:spcAft>
                          <a:spcPts val="0"/>
                        </a:spcAft>
                        <a:buFont typeface="Symbol" panose="05050102010706020507" pitchFamily="18" charset="2"/>
                        <a:buChar char=""/>
                      </a:pPr>
                      <a:r>
                        <a:rPr lang="fi-FI" sz="1400" dirty="0" smtClean="0">
                          <a:solidFill>
                            <a:schemeClr val="tx1"/>
                          </a:solidFill>
                          <a:effectLst/>
                          <a:latin typeface="Calibri" panose="020F0502020204030204" pitchFamily="34" charset="0"/>
                          <a:ea typeface="Times New Roman" panose="02020603050405020304" pitchFamily="18" charset="0"/>
                          <a:cs typeface="Arial" panose="020B0604020202020204" pitchFamily="34" charset="0"/>
                        </a:rPr>
                        <a:t>Yhteydenottoja </a:t>
                      </a:r>
                      <a:r>
                        <a:rPr lang="fi-FI" sz="1400" dirty="0">
                          <a:solidFill>
                            <a:schemeClr val="tx1"/>
                          </a:solidFill>
                          <a:effectLst/>
                          <a:latin typeface="Calibri" panose="020F0502020204030204" pitchFamily="34" charset="0"/>
                          <a:ea typeface="Times New Roman" panose="02020603050405020304" pitchFamily="18" charset="0"/>
                          <a:cs typeface="Arial" panose="020B0604020202020204" pitchFamily="34" charset="0"/>
                        </a:rPr>
                        <a:t>huoltajiin ja seuraamuksia huonosta käytöksestä jatkuvasti.  </a:t>
                      </a:r>
                      <a:endParaRPr lang="fi-FI" sz="1400" dirty="0">
                        <a:solidFill>
                          <a:schemeClr val="tx1"/>
                        </a:solidFill>
                        <a:effectLst/>
                        <a:latin typeface="Calibri" panose="020F0502020204030204" pitchFamily="34" charset="0"/>
                        <a:cs typeface="Times New Roman" panose="02020603050405020304" pitchFamily="18" charset="0"/>
                      </a:endParaRPr>
                    </a:p>
                  </a:txBody>
                  <a:tcPr marL="33366" marR="3336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922907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ulukko 3"/>
          <p:cNvGraphicFramePr>
            <a:graphicFrameLocks noGrp="1"/>
          </p:cNvGraphicFramePr>
          <p:nvPr>
            <p:extLst>
              <p:ext uri="{D42A27DB-BD31-4B8C-83A1-F6EECF244321}">
                <p14:modId xmlns:p14="http://schemas.microsoft.com/office/powerpoint/2010/main" val="3321526445"/>
              </p:ext>
            </p:extLst>
          </p:nvPr>
        </p:nvGraphicFramePr>
        <p:xfrm>
          <a:off x="322610" y="1413196"/>
          <a:ext cx="11546780" cy="4051233"/>
        </p:xfrm>
        <a:graphic>
          <a:graphicData uri="http://schemas.openxmlformats.org/drawingml/2006/table">
            <a:tbl>
              <a:tblPr firstRow="1" bandRow="1">
                <a:tableStyleId>{5C22544A-7EE6-4342-B048-85BDC9FD1C3A}</a:tableStyleId>
              </a:tblPr>
              <a:tblGrid>
                <a:gridCol w="4461532"/>
                <a:gridCol w="7085248"/>
              </a:tblGrid>
              <a:tr h="606993">
                <a:tc>
                  <a:txBody>
                    <a:bodyPr/>
                    <a:lstStyle/>
                    <a:p>
                      <a:r>
                        <a:rPr lang="fi-FI" sz="2000" dirty="0" smtClean="0">
                          <a:latin typeface="+mn-lt"/>
                        </a:rPr>
                        <a:t>Valtakunnalliset perusteet</a:t>
                      </a:r>
                      <a:endParaRPr lang="fi-FI" sz="2000" dirty="0">
                        <a:latin typeface="+mn-lt"/>
                      </a:endParaRPr>
                    </a:p>
                  </a:txBody>
                  <a:tcPr/>
                </a:tc>
                <a:tc>
                  <a:txBody>
                    <a:bodyPr/>
                    <a:lstStyle/>
                    <a:p>
                      <a:r>
                        <a:rPr lang="fi-FI" sz="2000" dirty="0" smtClean="0">
                          <a:latin typeface="+mn-lt"/>
                        </a:rPr>
                        <a:t>SIILINJÄRVEN UUSI OPS</a:t>
                      </a:r>
                      <a:endParaRPr lang="fi-FI" sz="2000" dirty="0">
                        <a:latin typeface="+mn-lt"/>
                      </a:endParaRPr>
                    </a:p>
                  </a:txBody>
                  <a:tcPr/>
                </a:tc>
              </a:tr>
              <a:tr h="606993">
                <a:tc>
                  <a:txBody>
                    <a:bodyPr/>
                    <a:lstStyle/>
                    <a:p>
                      <a:r>
                        <a:rPr lang="fi-FI" sz="2000" b="0" i="0" u="none" strike="noStrike" baseline="0" dirty="0" smtClean="0">
                          <a:solidFill>
                            <a:srgbClr val="000000"/>
                          </a:solidFill>
                          <a:latin typeface="+mn-lt"/>
                        </a:rPr>
                        <a:t>Oppilas siirtyy seuraavalle vuosiluokalle:</a:t>
                      </a:r>
                    </a:p>
                    <a:p>
                      <a:endParaRPr lang="fi-FI" sz="2000" b="0" i="0" u="none" strike="noStrike" baseline="0" dirty="0" smtClean="0">
                        <a:solidFill>
                          <a:srgbClr val="000000"/>
                        </a:solidFill>
                        <a:latin typeface="+mn-lt"/>
                      </a:endParaRPr>
                    </a:p>
                    <a:p>
                      <a:pPr marL="285750" lvl="0" indent="-285750">
                        <a:buFontTx/>
                        <a:buChar char="-"/>
                      </a:pPr>
                      <a:r>
                        <a:rPr lang="fi-FI" sz="2000" b="0" i="0" u="none" strike="noStrike" baseline="0" dirty="0" smtClean="0">
                          <a:solidFill>
                            <a:srgbClr val="000000"/>
                          </a:solidFill>
                          <a:latin typeface="+mn-lt"/>
                        </a:rPr>
                        <a:t>jos hänellä ei ole hylättyjä oppiaineita </a:t>
                      </a:r>
                    </a:p>
                    <a:p>
                      <a:pPr marL="0" lvl="0" indent="0">
                        <a:buFontTx/>
                        <a:buNone/>
                      </a:pPr>
                      <a:endParaRPr lang="fi-FI" sz="2000" b="0" i="0" u="none" strike="noStrike" baseline="0" dirty="0" smtClean="0">
                        <a:solidFill>
                          <a:srgbClr val="000000"/>
                        </a:solidFill>
                        <a:latin typeface="+mn-lt"/>
                      </a:endParaRPr>
                    </a:p>
                    <a:p>
                      <a:pPr marL="285750" lvl="0" indent="-285750">
                        <a:buFontTx/>
                        <a:buChar char="-"/>
                      </a:pPr>
                      <a:r>
                        <a:rPr lang="fi-FI" sz="2000" b="0" i="0" u="none" strike="noStrike" baseline="0" dirty="0" smtClean="0">
                          <a:solidFill>
                            <a:srgbClr val="000000"/>
                          </a:solidFill>
                          <a:latin typeface="+mn-lt"/>
                        </a:rPr>
                        <a:t>Oppilas voi myös siirtyä seuraavalle vuosiluokalle, vaikka hänen vuosiluokan suorituksensa jossakin oppiaineessa olisi hylätty, jos arvioidaan, että hän kykenee selviytymään seuraavan vuosiluokan opinnoista hyväksytysti</a:t>
                      </a:r>
                    </a:p>
                  </a:txBody>
                  <a:tcPr/>
                </a:tc>
                <a:tc>
                  <a:txBody>
                    <a:bodyPr/>
                    <a:lstStyle/>
                    <a:p>
                      <a:endParaRPr lang="fi-FI" sz="2000" dirty="0" smtClean="0">
                        <a:latin typeface="+mn-lt"/>
                      </a:endParaRPr>
                    </a:p>
                    <a:p>
                      <a:endParaRPr lang="fi-FI" sz="2000" dirty="0" smtClean="0">
                        <a:latin typeface="+mn-lt"/>
                      </a:endParaRPr>
                    </a:p>
                    <a:p>
                      <a:endParaRPr lang="fi-FI" sz="2000" dirty="0" smtClean="0">
                        <a:latin typeface="+mn-lt"/>
                      </a:endParaRPr>
                    </a:p>
                    <a:p>
                      <a:endParaRPr lang="fi-FI" sz="2000" dirty="0" smtClean="0">
                        <a:latin typeface="+mn-lt"/>
                      </a:endParaRPr>
                    </a:p>
                    <a:p>
                      <a:r>
                        <a:rPr lang="fi-FI" sz="2000" dirty="0" smtClean="0">
                          <a:latin typeface="+mn-lt"/>
                        </a:rPr>
                        <a:t>- Tällainen tilanne voi olla esimerkiksi oppilaan ohimenevästä sairaudesta johtuen. Tällaisessa tilanteessa tulee selvittää myös vuosiluokkiin sitomattoman opetuksen mahdollisuus, tarve vapautukseen jostakin oppiaineesta sekä suunnitella toimenpiteet oppimisen tukemiseksi.</a:t>
                      </a:r>
                      <a:endParaRPr lang="fi-FI" sz="2000" dirty="0">
                        <a:latin typeface="+mn-lt"/>
                      </a:endParaRPr>
                    </a:p>
                  </a:txBody>
                  <a:tcPr/>
                </a:tc>
              </a:tr>
            </a:tbl>
          </a:graphicData>
        </a:graphic>
      </p:graphicFrame>
      <p:sp>
        <p:nvSpPr>
          <p:cNvPr id="3" name="Otsikko 2"/>
          <p:cNvSpPr>
            <a:spLocks noGrp="1"/>
          </p:cNvSpPr>
          <p:nvPr>
            <p:ph type="title"/>
          </p:nvPr>
        </p:nvSpPr>
        <p:spPr>
          <a:xfrm>
            <a:off x="322610" y="133306"/>
            <a:ext cx="10515600" cy="626548"/>
          </a:xfrm>
        </p:spPr>
        <p:txBody>
          <a:bodyPr>
            <a:normAutofit fontScale="90000"/>
          </a:bodyPr>
          <a:lstStyle/>
          <a:p>
            <a:r>
              <a:rPr lang="fi-FI" dirty="0" smtClean="0"/>
              <a:t>Vuosiluokalta siirtyminen</a:t>
            </a:r>
            <a:endParaRPr lang="fi-FI" dirty="0"/>
          </a:p>
        </p:txBody>
      </p:sp>
    </p:spTree>
    <p:extLst>
      <p:ext uri="{BB962C8B-B14F-4D97-AF65-F5344CB8AC3E}">
        <p14:creationId xmlns:p14="http://schemas.microsoft.com/office/powerpoint/2010/main" val="283454911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365125"/>
            <a:ext cx="10515600" cy="703821"/>
          </a:xfrm>
        </p:spPr>
        <p:txBody>
          <a:bodyPr/>
          <a:lstStyle/>
          <a:p>
            <a:r>
              <a:rPr lang="fi-FI" dirty="0" smtClean="0"/>
              <a:t>Vuosiluokalle jättäminen</a:t>
            </a:r>
            <a:endParaRPr lang="fi-FI" dirty="0"/>
          </a:p>
        </p:txBody>
      </p:sp>
      <p:graphicFrame>
        <p:nvGraphicFramePr>
          <p:cNvPr id="4" name="Taulukko 3"/>
          <p:cNvGraphicFramePr>
            <a:graphicFrameLocks noGrp="1"/>
          </p:cNvGraphicFramePr>
          <p:nvPr>
            <p:extLst>
              <p:ext uri="{D42A27DB-BD31-4B8C-83A1-F6EECF244321}">
                <p14:modId xmlns:p14="http://schemas.microsoft.com/office/powerpoint/2010/main" val="2558719835"/>
              </p:ext>
            </p:extLst>
          </p:nvPr>
        </p:nvGraphicFramePr>
        <p:xfrm>
          <a:off x="399245" y="1220318"/>
          <a:ext cx="11449317" cy="5360786"/>
        </p:xfrm>
        <a:graphic>
          <a:graphicData uri="http://schemas.openxmlformats.org/drawingml/2006/table">
            <a:tbl>
              <a:tblPr firstRow="1" bandRow="1">
                <a:tableStyleId>{5C22544A-7EE6-4342-B048-85BDC9FD1C3A}</a:tableStyleId>
              </a:tblPr>
              <a:tblGrid>
                <a:gridCol w="5310441"/>
                <a:gridCol w="6138876"/>
              </a:tblGrid>
              <a:tr h="485705">
                <a:tc>
                  <a:txBody>
                    <a:bodyPr/>
                    <a:lstStyle/>
                    <a:p>
                      <a:r>
                        <a:rPr lang="fi-FI" sz="2000" dirty="0" smtClean="0">
                          <a:latin typeface="+mn-lt"/>
                        </a:rPr>
                        <a:t>Valtakunnalliset perusteet</a:t>
                      </a:r>
                      <a:endParaRPr lang="fi-FI" sz="2000" dirty="0">
                        <a:latin typeface="+mn-lt"/>
                      </a:endParaRPr>
                    </a:p>
                  </a:txBody>
                  <a:tcPr/>
                </a:tc>
                <a:tc>
                  <a:txBody>
                    <a:bodyPr/>
                    <a:lstStyle/>
                    <a:p>
                      <a:r>
                        <a:rPr lang="fi-FI" sz="2000" dirty="0" smtClean="0">
                          <a:latin typeface="+mn-lt"/>
                        </a:rPr>
                        <a:t>SIILINJÄRVEN UUSI OPS</a:t>
                      </a:r>
                      <a:endParaRPr lang="fi-FI" sz="2000" dirty="0">
                        <a:latin typeface="+mn-lt"/>
                      </a:endParaRPr>
                    </a:p>
                  </a:txBody>
                  <a:tcPr/>
                </a:tc>
              </a:tr>
              <a:tr h="4875081">
                <a:tc>
                  <a:txBody>
                    <a:bodyPr/>
                    <a:lstStyle/>
                    <a:p>
                      <a:r>
                        <a:rPr lang="fi-FI" sz="1400" dirty="0" smtClean="0">
                          <a:latin typeface="+mn-lt"/>
                        </a:rPr>
                        <a:t>Oppilas voidaan jättää vuosiluokalle</a:t>
                      </a:r>
                    </a:p>
                    <a:p>
                      <a:pPr marL="171450" lvl="0" indent="-171450">
                        <a:buFontTx/>
                        <a:buChar char="-"/>
                      </a:pPr>
                      <a:r>
                        <a:rPr lang="fi-FI" sz="1400" dirty="0" smtClean="0">
                          <a:latin typeface="+mn-lt"/>
                        </a:rPr>
                        <a:t>jos hänen lukuvuotta koskeva suorituksensa yhdessä tai useammassa vuosiluokan</a:t>
                      </a:r>
                      <a:r>
                        <a:rPr lang="fi-FI" sz="1400" baseline="0" dirty="0" smtClean="0">
                          <a:latin typeface="+mn-lt"/>
                        </a:rPr>
                        <a:t> </a:t>
                      </a:r>
                      <a:r>
                        <a:rPr lang="fi-FI" sz="1400" dirty="0" smtClean="0">
                          <a:latin typeface="+mn-lt"/>
                        </a:rPr>
                        <a:t>oppimäärään kuuluvassa oppiaineessa on tukitoimista huolimatta hylätty</a:t>
                      </a:r>
                    </a:p>
                    <a:p>
                      <a:pPr marL="628650" lvl="1" indent="-171450">
                        <a:buFontTx/>
                        <a:buChar char="-"/>
                      </a:pPr>
                      <a:r>
                        <a:rPr lang="fi-FI" sz="1400" dirty="0" smtClean="0">
                          <a:latin typeface="+mn-lt"/>
                        </a:rPr>
                        <a:t>Mikäli oppilaan koko vuosiluokan suoritus jossakin oppiaineessa on vaarassa tulla hylätyksi, tulee siitä tiedottaa lukuvuoden aikana oppilasta ja huoltajaa sekä sopia toimenpiteistä oppimisen tukemiseksi. </a:t>
                      </a:r>
                    </a:p>
                    <a:p>
                      <a:pPr marL="171450" lvl="0" indent="-171450">
                        <a:buFontTx/>
                        <a:buChar char="-"/>
                      </a:pPr>
                      <a:r>
                        <a:rPr lang="fi-FI" sz="1400" dirty="0" smtClean="0">
                          <a:latin typeface="+mn-lt"/>
                        </a:rPr>
                        <a:t>Oppilas voidaan myös jättää vuosiluokalle, vaikka hänellä ei ole hylättyjä suorituksia</a:t>
                      </a:r>
                      <a:r>
                        <a:rPr lang="fi-FI" sz="1400" baseline="0" dirty="0" smtClean="0">
                          <a:latin typeface="+mn-lt"/>
                        </a:rPr>
                        <a:t> </a:t>
                      </a:r>
                      <a:r>
                        <a:rPr lang="fi-FI" sz="1400" dirty="0" smtClean="0">
                          <a:latin typeface="+mn-lt"/>
                        </a:rPr>
                        <a:t>jos se katsotaan hänen yleisen koulumenestyksensä vuoksi tarkoituksenmukaiseksi</a:t>
                      </a:r>
                    </a:p>
                    <a:p>
                      <a:pPr marL="628650" lvl="1" indent="-171450">
                        <a:buFontTx/>
                        <a:buChar char="-"/>
                      </a:pPr>
                      <a:r>
                        <a:rPr lang="fi-FI" sz="1400" dirty="0" smtClean="0">
                          <a:latin typeface="+mn-lt"/>
                        </a:rPr>
                        <a:t>tällöin oppilaalle ja hänen huoltajalleen tulee varata mahdollisuus tulla kuulluksi ennen</a:t>
                      </a:r>
                      <a:r>
                        <a:rPr lang="fi-FI" sz="1400" baseline="0" dirty="0" smtClean="0">
                          <a:latin typeface="+mn-lt"/>
                        </a:rPr>
                        <a:t> </a:t>
                      </a:r>
                      <a:r>
                        <a:rPr lang="fi-FI" sz="1400" dirty="0" smtClean="0">
                          <a:latin typeface="+mn-lt"/>
                        </a:rPr>
                        <a:t>luokalle jättämisen päätöksen tekemistä</a:t>
                      </a:r>
                    </a:p>
                    <a:p>
                      <a:endParaRPr lang="fi-FI" sz="1400" dirty="0" smtClean="0">
                        <a:latin typeface="+mn-lt"/>
                      </a:endParaRPr>
                    </a:p>
                    <a:p>
                      <a:r>
                        <a:rPr lang="fi-FI" sz="1400" dirty="0" smtClean="0">
                          <a:latin typeface="+mn-lt"/>
                        </a:rPr>
                        <a:t>Ennen luokalle jättämistä oppilaalle tulee varata mahdollisuus opetukseen osallistumatta osoittaa saavuttaneensa asianomaisessa oppiaineessa hyväksyttävät tiedot ja taidot erillisessä näytössä.</a:t>
                      </a:r>
                      <a:r>
                        <a:rPr lang="fi-FI" sz="1400" baseline="0" dirty="0" smtClean="0">
                          <a:latin typeface="+mn-lt"/>
                        </a:rPr>
                        <a:t> </a:t>
                      </a:r>
                      <a:r>
                        <a:rPr lang="fi-FI" sz="1400" dirty="0" smtClean="0">
                          <a:latin typeface="+mn-lt"/>
                        </a:rPr>
                        <a:t>Mahdollisuuksia voidaan antaa paikallisessa opetussuunnitelmassa päätettävällä tavalla yksi tai useampia lukuvuoden aikana tai lukuvuoden koulutyön päätyttyä.</a:t>
                      </a:r>
                    </a:p>
                  </a:txBody>
                  <a:tcPr/>
                </a:tc>
                <a:tc>
                  <a:txBody>
                    <a:bodyPr/>
                    <a:lstStyle/>
                    <a:p>
                      <a:pPr marL="171450" indent="-171450">
                        <a:buFontTx/>
                        <a:buChar char="-"/>
                      </a:pPr>
                      <a:endParaRPr lang="fi-FI" sz="1400" b="0" i="0" u="none" strike="noStrike" baseline="0" dirty="0" smtClean="0">
                        <a:solidFill>
                          <a:srgbClr val="000000"/>
                        </a:solidFill>
                        <a:latin typeface="Calibri" panose="020F0502020204030204" pitchFamily="34" charset="0"/>
                      </a:endParaRPr>
                    </a:p>
                    <a:p>
                      <a:pPr marL="171450" indent="-171450">
                        <a:buFontTx/>
                        <a:buChar char="-"/>
                      </a:pPr>
                      <a:endParaRPr lang="fi-FI" sz="1400" b="0" i="0" u="none" strike="noStrike" baseline="0" dirty="0" smtClean="0">
                        <a:solidFill>
                          <a:srgbClr val="000000"/>
                        </a:solidFill>
                        <a:latin typeface="Calibri" panose="020F0502020204030204" pitchFamily="34" charset="0"/>
                      </a:endParaRPr>
                    </a:p>
                    <a:p>
                      <a:pPr marL="171450" indent="-171450">
                        <a:buFontTx/>
                        <a:buChar char="-"/>
                      </a:pPr>
                      <a:endParaRPr lang="fi-FI" sz="1400" b="0" i="0" u="none" strike="noStrike" baseline="0" dirty="0" smtClean="0">
                        <a:solidFill>
                          <a:srgbClr val="000000"/>
                        </a:solidFill>
                        <a:latin typeface="Calibri" panose="020F0502020204030204" pitchFamily="34" charset="0"/>
                      </a:endParaRPr>
                    </a:p>
                    <a:p>
                      <a:pPr marL="171450" indent="-171450">
                        <a:buFontTx/>
                        <a:buChar char="-"/>
                      </a:pPr>
                      <a:endParaRPr lang="fi-FI" sz="1400" b="0" i="0" u="none" strike="noStrike" baseline="0" dirty="0" smtClean="0">
                        <a:solidFill>
                          <a:srgbClr val="000000"/>
                        </a:solidFill>
                        <a:latin typeface="Calibri" panose="020F0502020204030204" pitchFamily="34" charset="0"/>
                      </a:endParaRPr>
                    </a:p>
                    <a:p>
                      <a:pPr marL="171450" indent="-171450">
                        <a:buFontTx/>
                        <a:buChar char="-"/>
                      </a:pPr>
                      <a:r>
                        <a:rPr lang="fi-FI" sz="1400" b="0" i="0" u="none" strike="noStrike" baseline="0" dirty="0" smtClean="0">
                          <a:solidFill>
                            <a:srgbClr val="000000"/>
                          </a:solidFill>
                          <a:latin typeface="Calibri" panose="020F0502020204030204" pitchFamily="34" charset="0"/>
                        </a:rPr>
                        <a:t>Mikäli oppilaan koko vuosiluokan suoritus jossakin oppiaineessa on vaarassa tulla hylätyksi, tästä tiedotetaan oppilasta ja huoltajaa viimeistään talvilomaan mennessä. Tässä yhteydessä sovitaan toimenpiteistä oppimisen tukemiseksi.</a:t>
                      </a:r>
                    </a:p>
                    <a:p>
                      <a:pPr marL="0" indent="0">
                        <a:buFontTx/>
                        <a:buNone/>
                      </a:pPr>
                      <a:endParaRPr lang="fi-FI" sz="1400" b="0" i="0" u="none" strike="noStrike" baseline="0" dirty="0" smtClean="0">
                        <a:solidFill>
                          <a:srgbClr val="000000"/>
                        </a:solidFill>
                        <a:latin typeface="Calibri" panose="020F0502020204030204" pitchFamily="34" charset="0"/>
                      </a:endParaRPr>
                    </a:p>
                    <a:p>
                      <a:pPr marL="171450" indent="-171450">
                        <a:buFontTx/>
                        <a:buChar char="-"/>
                      </a:pPr>
                      <a:r>
                        <a:rPr lang="fi-FI" sz="1400" b="0" i="0" u="none" strike="noStrike" baseline="0" dirty="0" smtClean="0">
                          <a:solidFill>
                            <a:srgbClr val="000000"/>
                          </a:solidFill>
                          <a:latin typeface="Calibri" panose="020F0502020204030204" pitchFamily="34" charset="0"/>
                        </a:rPr>
                        <a:t>Vuosiluokalle jättäminen ei ole ensisijainen toimenpide, vaan ennen sen käyttämistä on toteutettava muita oppimisen tukitoimia. On tärkeää, että huoltajien näkemys luokalle jättämisestä on yhtenevä koulun kanssa, koska seuraavana vuonna oppilas tulee tarvitsemaan kaiken tuen molemmilta tahoilta aloittaessaan todennäköisesti uusien luokkakavereiden kanssa opiskelun, jossa saattaa kokea jo kerran epäonnistuneensa. Oppilas on otettava osaksi päätöksentekoa niin että hän ymmärtää, mistä luokalle jäämisessä on kysymys. Kuulemista varten Siilinjärven oma lomake</a:t>
                      </a:r>
                    </a:p>
                    <a:p>
                      <a:pPr marL="0" indent="0">
                        <a:buFontTx/>
                        <a:buNone/>
                      </a:pPr>
                      <a:endParaRPr lang="fi-FI" sz="1400" b="0" i="0" u="none" strike="noStrike" baseline="0" dirty="0" smtClean="0">
                        <a:solidFill>
                          <a:srgbClr val="000000"/>
                        </a:solidFill>
                        <a:latin typeface="Calibri" panose="020F0502020204030204" pitchFamily="34" charset="0"/>
                      </a:endParaRPr>
                    </a:p>
                    <a:p>
                      <a:pPr marL="171450" indent="-171450">
                        <a:buFontTx/>
                        <a:buChar char="-"/>
                      </a:pPr>
                      <a:r>
                        <a:rPr lang="fi-FI" sz="1400" b="0" i="0" u="none" strike="noStrike" baseline="0" dirty="0" smtClean="0">
                          <a:solidFill>
                            <a:srgbClr val="000000"/>
                          </a:solidFill>
                          <a:latin typeface="Calibri" panose="020F0502020204030204" pitchFamily="34" charset="0"/>
                        </a:rPr>
                        <a:t>Mahdollisuus erilliseen näyttöön on yhden kerran lukuvuoden päätyttyä kesäkuussa. Koulut määräävät ajankohdan työsuunnitelmassaan.</a:t>
                      </a:r>
                    </a:p>
                  </a:txBody>
                  <a:tcPr/>
                </a:tc>
              </a:tr>
            </a:tbl>
          </a:graphicData>
        </a:graphic>
      </p:graphicFrame>
    </p:spTree>
    <p:extLst>
      <p:ext uri="{BB962C8B-B14F-4D97-AF65-F5344CB8AC3E}">
        <p14:creationId xmlns:p14="http://schemas.microsoft.com/office/powerpoint/2010/main" val="247848757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Erityinen tutkinto</a:t>
            </a:r>
            <a:endParaRPr lang="fi-FI" dirty="0"/>
          </a:p>
        </p:txBody>
      </p:sp>
      <p:graphicFrame>
        <p:nvGraphicFramePr>
          <p:cNvPr id="4" name="Taulukko 3"/>
          <p:cNvGraphicFramePr>
            <a:graphicFrameLocks noGrp="1"/>
          </p:cNvGraphicFramePr>
          <p:nvPr>
            <p:extLst>
              <p:ext uri="{D42A27DB-BD31-4B8C-83A1-F6EECF244321}">
                <p14:modId xmlns:p14="http://schemas.microsoft.com/office/powerpoint/2010/main" val="692534290"/>
              </p:ext>
            </p:extLst>
          </p:nvPr>
        </p:nvGraphicFramePr>
        <p:xfrm>
          <a:off x="838200" y="1825625"/>
          <a:ext cx="10791423" cy="4216713"/>
        </p:xfrm>
        <a:graphic>
          <a:graphicData uri="http://schemas.openxmlformats.org/drawingml/2006/table">
            <a:tbl>
              <a:tblPr firstRow="1" bandRow="1">
                <a:tableStyleId>{5C22544A-7EE6-4342-B048-85BDC9FD1C3A}</a:tableStyleId>
              </a:tblPr>
              <a:tblGrid>
                <a:gridCol w="4169671"/>
                <a:gridCol w="6621752"/>
              </a:tblGrid>
              <a:tr h="711513">
                <a:tc>
                  <a:txBody>
                    <a:bodyPr/>
                    <a:lstStyle/>
                    <a:p>
                      <a:r>
                        <a:rPr lang="fi-FI" sz="2000" dirty="0" smtClean="0">
                          <a:latin typeface="+mn-lt"/>
                        </a:rPr>
                        <a:t>Valtakunnalliset perusteet</a:t>
                      </a:r>
                      <a:endParaRPr lang="fi-FI" sz="2000" dirty="0">
                        <a:latin typeface="+mn-lt"/>
                      </a:endParaRPr>
                    </a:p>
                  </a:txBody>
                  <a:tcPr/>
                </a:tc>
                <a:tc>
                  <a:txBody>
                    <a:bodyPr/>
                    <a:lstStyle/>
                    <a:p>
                      <a:r>
                        <a:rPr lang="fi-FI" sz="2000" dirty="0" smtClean="0">
                          <a:latin typeface="+mn-lt"/>
                        </a:rPr>
                        <a:t>SIILINJÄRVEN UUSI OPS</a:t>
                      </a:r>
                      <a:endParaRPr lang="fi-FI" sz="2000" dirty="0">
                        <a:latin typeface="+mn-lt"/>
                      </a:endParaRPr>
                    </a:p>
                  </a:txBody>
                  <a:tcPr/>
                </a:tc>
              </a:tr>
              <a:tr h="2460299">
                <a:tc>
                  <a:txBody>
                    <a:bodyPr/>
                    <a:lstStyle/>
                    <a:p>
                      <a:r>
                        <a:rPr lang="fi-FI" sz="1600" dirty="0" smtClean="0">
                          <a:latin typeface="+mn-lt"/>
                        </a:rPr>
                        <a:t>Perusopetuksen oppimäärä tai sen osa voidaan suorittaa ns. erityisessä tutkinnossa. Erityinen tutkinto on tarkoitettu niille oppilaille, jotka eivät osallistu normaaliin opetukseen (ovat esim. kotiopetuksessa tai perusopetus</a:t>
                      </a:r>
                      <a:r>
                        <a:rPr lang="fi-FI" sz="1600" baseline="0" dirty="0" smtClean="0">
                          <a:latin typeface="+mn-lt"/>
                        </a:rPr>
                        <a:t> on keskeytynyt). </a:t>
                      </a:r>
                    </a:p>
                    <a:p>
                      <a:endParaRPr lang="fi-FI" sz="1600" baseline="0" dirty="0" smtClean="0">
                        <a:latin typeface="+mn-lt"/>
                      </a:endParaRPr>
                    </a:p>
                    <a:p>
                      <a:r>
                        <a:rPr lang="fi-FI" sz="1600" dirty="0" smtClean="0">
                          <a:latin typeface="+mn-lt"/>
                        </a:rPr>
                        <a:t>Erityisen tutkinnon voi järjestää se, jolla on lupa järjestää perusopetusta. Erityiseen tutkintoon osallistuvan tulee osoittaa, että hänen tietonsa ja taitonsa vastaavat perusopetuksen eri oppiaineiden yleisen oppimäärän mukaisia tietoja ja taitoja.</a:t>
                      </a:r>
                    </a:p>
                    <a:p>
                      <a:endParaRPr lang="fi-FI" sz="1600" dirty="0" smtClean="0">
                        <a:latin typeface="+mn-lt"/>
                      </a:endParaRPr>
                    </a:p>
                  </a:txBody>
                  <a:tcPr/>
                </a:tc>
                <a:tc>
                  <a:txBody>
                    <a:bodyPr/>
                    <a:lstStyle/>
                    <a:p>
                      <a:r>
                        <a:rPr lang="fi-FI" sz="1600" b="0" i="0" u="none" strike="noStrike" baseline="0" dirty="0" smtClean="0">
                          <a:solidFill>
                            <a:srgbClr val="000000"/>
                          </a:solidFill>
                          <a:latin typeface="+mn-lt"/>
                        </a:rPr>
                        <a:t>Siilinjärven perusopetuksessa on mahdollista suorittaa vain perusopetuksen päättötodistusta vastaava erityinen tutkinto. Tämä mahdollisuus tarjotaan vain siilinjärveläisille oppilaille. Erityisen tutkinnon ajankohta sovitaan oppilaan kanssa, pääsääntöisesti erityinen tutkinto voidaan suorittaa yhdeksännen vuosiluokan aikana.</a:t>
                      </a:r>
                    </a:p>
                    <a:p>
                      <a:endParaRPr lang="fi-FI" sz="1600" b="0" i="0" u="none" strike="noStrike" baseline="0" dirty="0" smtClean="0">
                        <a:solidFill>
                          <a:srgbClr val="000000"/>
                        </a:solidFill>
                        <a:latin typeface="+mn-lt"/>
                      </a:endParaRPr>
                    </a:p>
                    <a:p>
                      <a:r>
                        <a:rPr lang="fi-FI" sz="1600" b="0" i="0" u="none" strike="noStrike" baseline="0" dirty="0" smtClean="0">
                          <a:solidFill>
                            <a:srgbClr val="000000"/>
                          </a:solidFill>
                          <a:latin typeface="+mn-lt"/>
                        </a:rPr>
                        <a:t>Erityisellä tutkinnolla tarkoitetaan muun kuin perusopetuksen oppilaan suorittamaa tutkintoa, esimerkiksi kotiopetuksessa olevien oppilaiden on suoritettava erityinen tutkinto, mikäli he haluavat saada kotiopetuksessa todistuksen. Siilinjärven opetustoimi ei järjestä erityistä tutkintoa, joka vastaisi lukuvuositodistusta. Erityisen tutkinnon järjestäminen on kunnalle vapaaehtoista.</a:t>
                      </a:r>
                    </a:p>
                  </a:txBody>
                  <a:tcPr/>
                </a:tc>
              </a:tr>
            </a:tbl>
          </a:graphicData>
        </a:graphic>
      </p:graphicFrame>
    </p:spTree>
    <p:extLst>
      <p:ext uri="{BB962C8B-B14F-4D97-AF65-F5344CB8AC3E}">
        <p14:creationId xmlns:p14="http://schemas.microsoft.com/office/powerpoint/2010/main" val="38966659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b="1" dirty="0">
                <a:solidFill>
                  <a:srgbClr val="000000"/>
                </a:solidFill>
                <a:latin typeface="Calibri" panose="020F0502020204030204" pitchFamily="34" charset="0"/>
              </a:rPr>
              <a:t>Taustaa arvioinnin uudistamiselle</a:t>
            </a:r>
            <a:endParaRPr lang="fi-FI" dirty="0"/>
          </a:p>
        </p:txBody>
      </p:sp>
      <p:sp>
        <p:nvSpPr>
          <p:cNvPr id="3" name="Sisällön paikkamerkki 2"/>
          <p:cNvSpPr>
            <a:spLocks noGrp="1"/>
          </p:cNvSpPr>
          <p:nvPr>
            <p:ph idx="1"/>
          </p:nvPr>
        </p:nvSpPr>
        <p:spPr/>
        <p:txBody>
          <a:bodyPr/>
          <a:lstStyle/>
          <a:p>
            <a:r>
              <a:rPr lang="fi-FI" dirty="0"/>
              <a:t>Perusopetuksen oppimisen </a:t>
            </a:r>
            <a:r>
              <a:rPr lang="fi-FI" dirty="0" smtClean="0"/>
              <a:t>arvioinnin yhdenvertaisuutta vahvistetaan</a:t>
            </a:r>
            <a:endParaRPr lang="fi-FI" dirty="0"/>
          </a:p>
          <a:p>
            <a:pPr lvl="1"/>
            <a:r>
              <a:rPr lang="fi-FI" dirty="0" smtClean="0"/>
              <a:t>Määrätään milloin aloitetaan numeroarviointi.</a:t>
            </a:r>
          </a:p>
          <a:p>
            <a:pPr lvl="1"/>
            <a:r>
              <a:rPr lang="fi-FI" dirty="0" smtClean="0"/>
              <a:t>Perusopetuksen </a:t>
            </a:r>
            <a:r>
              <a:rPr lang="fi-FI" dirty="0"/>
              <a:t>oppimisen arvioinnin yleisten periaatteiden </a:t>
            </a:r>
            <a:r>
              <a:rPr lang="fi-FI" dirty="0" smtClean="0"/>
              <a:t>selkiyttäminen</a:t>
            </a:r>
            <a:endParaRPr lang="fi-FI" dirty="0"/>
          </a:p>
          <a:p>
            <a:pPr lvl="1"/>
            <a:r>
              <a:rPr lang="fi-FI" dirty="0"/>
              <a:t>Päättöarvioinnin kriteerien </a:t>
            </a:r>
            <a:r>
              <a:rPr lang="fi-FI" dirty="0" smtClean="0"/>
              <a:t>tarkentaminen</a:t>
            </a:r>
          </a:p>
          <a:p>
            <a:pPr lvl="2"/>
            <a:r>
              <a:rPr lang="fi-FI" dirty="0"/>
              <a:t>Kriteerit päättöarviointiin arvosanoille 5, 7, 8 ja </a:t>
            </a:r>
            <a:r>
              <a:rPr lang="fi-FI" dirty="0" smtClean="0"/>
              <a:t>9</a:t>
            </a:r>
          </a:p>
          <a:p>
            <a:pPr lvl="2"/>
            <a:r>
              <a:rPr lang="fi-FI" dirty="0" smtClean="0"/>
              <a:t>Kriteerien ensimmäinen luonnos julkaistu elokuussa -20 ja ne ovat nyt lausuntokierroksella</a:t>
            </a:r>
          </a:p>
          <a:p>
            <a:pPr lvl="1"/>
            <a:r>
              <a:rPr lang="fi-FI" dirty="0" smtClean="0"/>
              <a:t>Myöhemmin uusia kriteereitä myös 6 luokan arviointiin. </a:t>
            </a:r>
          </a:p>
          <a:p>
            <a:pPr lvl="2"/>
            <a:r>
              <a:rPr lang="fi-FI" dirty="0"/>
              <a:t>Syksy </a:t>
            </a:r>
            <a:r>
              <a:rPr lang="fi-FI" dirty="0" smtClean="0"/>
              <a:t>2021 valmisteluun vuosiluokan 6 kriteerit arvosanoille 5</a:t>
            </a:r>
            <a:r>
              <a:rPr lang="fi-FI" dirty="0"/>
              <a:t>, 7, 8 ja 9</a:t>
            </a:r>
          </a:p>
        </p:txBody>
      </p:sp>
    </p:spTree>
    <p:extLst>
      <p:ext uri="{BB962C8B-B14F-4D97-AF65-F5344CB8AC3E}">
        <p14:creationId xmlns:p14="http://schemas.microsoft.com/office/powerpoint/2010/main" val="197045732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Välitehtävä 1</a:t>
            </a:r>
            <a:endParaRPr lang="fi-FI" dirty="0"/>
          </a:p>
        </p:txBody>
      </p:sp>
      <p:sp>
        <p:nvSpPr>
          <p:cNvPr id="3" name="Sisällön paikkamerkki 2"/>
          <p:cNvSpPr>
            <a:spLocks noGrp="1"/>
          </p:cNvSpPr>
          <p:nvPr>
            <p:ph idx="1"/>
          </p:nvPr>
        </p:nvSpPr>
        <p:spPr>
          <a:xfrm>
            <a:off x="838200" y="1481070"/>
            <a:ext cx="10515600" cy="4695893"/>
          </a:xfrm>
        </p:spPr>
        <p:txBody>
          <a:bodyPr>
            <a:normAutofit fontScale="85000" lnSpcReduction="20000"/>
          </a:bodyPr>
          <a:lstStyle/>
          <a:p>
            <a:pPr marL="0" indent="0">
              <a:buNone/>
            </a:pPr>
            <a:r>
              <a:rPr lang="fi-FI" sz="2400" dirty="0">
                <a:solidFill>
                  <a:prstClr val="black"/>
                </a:solidFill>
              </a:rPr>
              <a:t>Välitehtävän tehtävänanto </a:t>
            </a:r>
            <a:r>
              <a:rPr lang="fi-FI" dirty="0"/>
              <a:t>:</a:t>
            </a:r>
          </a:p>
          <a:p>
            <a:pPr>
              <a:buFontTx/>
              <a:buChar char="-"/>
            </a:pPr>
            <a:r>
              <a:rPr lang="fi-FI" dirty="0" smtClean="0"/>
              <a:t>Tutustukaa päättöarvioinnin kriteerien luonnokseen eri arvosanoille eri oppiaineissa. Luonnos kriteereistä löytyy www-sivulta</a:t>
            </a:r>
            <a:r>
              <a:rPr lang="fi-FI" dirty="0"/>
              <a:t>: https://www.oph.fi/sites/default/files/documents/perusopetuksen-paattoarvioinnin-kriteerien-luonnos-.pdf</a:t>
            </a:r>
            <a:endParaRPr lang="fi-FI" dirty="0" smtClean="0"/>
          </a:p>
          <a:p>
            <a:pPr>
              <a:buFontTx/>
              <a:buChar char="-"/>
            </a:pPr>
            <a:r>
              <a:rPr lang="fi-FI" dirty="0" smtClean="0"/>
              <a:t>Tulevat kuudennen luokan kriteerit luultavasti noudattavat samaa rakennetta.</a:t>
            </a:r>
          </a:p>
          <a:p>
            <a:pPr>
              <a:buFontTx/>
              <a:buChar char="-"/>
            </a:pPr>
            <a:r>
              <a:rPr lang="fi-FI" dirty="0" smtClean="0"/>
              <a:t>Tehtävän tarkoituksena on antaa opettajille nopea tietoisku siitä, millaisia kriteereitä voimme olettaa saavamme käyttöön syksystä 2022 lähtien. </a:t>
            </a:r>
          </a:p>
          <a:p>
            <a:pPr>
              <a:buFontTx/>
              <a:buChar char="-"/>
            </a:pPr>
            <a:r>
              <a:rPr lang="fi-FI" dirty="0" smtClean="0"/>
              <a:t>Pohtikaa ryhmässä sitä, että jos kuudennen luokan kriteerit laaditaan vastaavalla tavalla kuin päättöarvosanan kriteerit, niin ohjaavatko ne riittävästi arvosanan antamista?</a:t>
            </a:r>
            <a:endParaRPr lang="fi-FI" dirty="0"/>
          </a:p>
          <a:p>
            <a:pPr marL="0" indent="0">
              <a:buNone/>
            </a:pPr>
            <a:endParaRPr lang="fi-FI" i="1" dirty="0"/>
          </a:p>
          <a:p>
            <a:pPr marL="0" indent="0">
              <a:buNone/>
            </a:pPr>
            <a:r>
              <a:rPr lang="fi-FI" dirty="0"/>
              <a:t>Välitehtävän tekemiseen varataan aikaa </a:t>
            </a:r>
            <a:r>
              <a:rPr lang="fi-FI" dirty="0" smtClean="0"/>
              <a:t>15 </a:t>
            </a:r>
            <a:r>
              <a:rPr lang="fi-FI" dirty="0"/>
              <a:t>min. Tehtävän tekemisen </a:t>
            </a:r>
            <a:r>
              <a:rPr lang="fi-FI" dirty="0" smtClean="0"/>
              <a:t>jälkeen kuullaan muutaman koulun ajatukset perusopetuksen päättöarvioinnin kriteereistä. </a:t>
            </a:r>
            <a:endParaRPr lang="fi-FI" dirty="0"/>
          </a:p>
        </p:txBody>
      </p:sp>
    </p:spTree>
    <p:extLst>
      <p:ext uri="{BB962C8B-B14F-4D97-AF65-F5344CB8AC3E}">
        <p14:creationId xmlns:p14="http://schemas.microsoft.com/office/powerpoint/2010/main" val="15068568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915473" y="2683322"/>
            <a:ext cx="10515600" cy="1325563"/>
          </a:xfrm>
        </p:spPr>
        <p:txBody>
          <a:bodyPr/>
          <a:lstStyle/>
          <a:p>
            <a:r>
              <a:rPr lang="fi-FI" dirty="0"/>
              <a:t>Keskeiset </a:t>
            </a:r>
            <a:r>
              <a:rPr lang="fi-FI" dirty="0" smtClean="0"/>
              <a:t>täsmennykset valtakunnalliseen </a:t>
            </a:r>
            <a:r>
              <a:rPr lang="fi-FI" dirty="0"/>
              <a:t>opetussuunnitelmaan</a:t>
            </a:r>
          </a:p>
        </p:txBody>
      </p:sp>
    </p:spTree>
    <p:extLst>
      <p:ext uri="{BB962C8B-B14F-4D97-AF65-F5344CB8AC3E}">
        <p14:creationId xmlns:p14="http://schemas.microsoft.com/office/powerpoint/2010/main" val="13217649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52476"/>
            <a:ext cx="10515600" cy="1325563"/>
          </a:xfrm>
        </p:spPr>
        <p:txBody>
          <a:bodyPr>
            <a:normAutofit/>
          </a:bodyPr>
          <a:lstStyle/>
          <a:p>
            <a:pPr lvl="0">
              <a:spcBef>
                <a:spcPts val="1000"/>
              </a:spcBef>
            </a:pPr>
            <a:r>
              <a:rPr lang="fi-FI" sz="3600" dirty="0" smtClean="0">
                <a:solidFill>
                  <a:srgbClr val="000000"/>
                </a:solidFill>
                <a:latin typeface="Calibri" panose="020F0502020204030204" pitchFamily="34" charset="0"/>
                <a:ea typeface="+mn-ea"/>
                <a:cs typeface="+mn-cs"/>
              </a:rPr>
              <a:t>Arvioinnin tehtävät</a:t>
            </a:r>
            <a:endParaRPr lang="fi-FI" sz="3600" dirty="0"/>
          </a:p>
        </p:txBody>
      </p:sp>
      <p:sp>
        <p:nvSpPr>
          <p:cNvPr id="3" name="Sisällön paikkamerkki 2"/>
          <p:cNvSpPr>
            <a:spLocks noGrp="1"/>
          </p:cNvSpPr>
          <p:nvPr>
            <p:ph idx="1"/>
          </p:nvPr>
        </p:nvSpPr>
        <p:spPr>
          <a:xfrm>
            <a:off x="838200" y="1133338"/>
            <a:ext cx="10515600" cy="5628069"/>
          </a:xfrm>
        </p:spPr>
        <p:txBody>
          <a:bodyPr>
            <a:normAutofit lnSpcReduction="10000"/>
          </a:bodyPr>
          <a:lstStyle/>
          <a:p>
            <a:pPr lvl="1"/>
            <a:r>
              <a:rPr lang="fi-FI" dirty="0" smtClean="0"/>
              <a:t>Arvioinnilla </a:t>
            </a:r>
            <a:r>
              <a:rPr lang="fi-FI" dirty="0"/>
              <a:t>on kaksi toisiaan tukevaa </a:t>
            </a:r>
            <a:r>
              <a:rPr lang="fi-FI" dirty="0" smtClean="0"/>
              <a:t>tehtävää:</a:t>
            </a:r>
          </a:p>
          <a:p>
            <a:pPr lvl="2"/>
            <a:r>
              <a:rPr lang="fi-FI" dirty="0" smtClean="0"/>
              <a:t> Ohjata </a:t>
            </a:r>
            <a:r>
              <a:rPr lang="fi-FI" dirty="0"/>
              <a:t>ja kannustaa oppimista sekä kehittää oppilaiden itsearvioinnin </a:t>
            </a:r>
            <a:r>
              <a:rPr lang="fi-FI" dirty="0" smtClean="0"/>
              <a:t>taitoja (formatiivinen arviointi)</a:t>
            </a:r>
          </a:p>
          <a:p>
            <a:pPr lvl="3"/>
            <a:r>
              <a:rPr lang="fi-FI" dirty="0"/>
              <a:t>Palautteen tulee auttaa oppilasta ymmärtämään oppiaineen </a:t>
            </a:r>
            <a:r>
              <a:rPr lang="fi-FI" dirty="0" smtClean="0"/>
              <a:t>tavoitteet, hahmottamaan </a:t>
            </a:r>
            <a:r>
              <a:rPr lang="fi-FI" dirty="0"/>
              <a:t>oma edistymisensä suhteessa tavoitteisiin sekä se, miten </a:t>
            </a:r>
            <a:r>
              <a:rPr lang="fi-FI" dirty="0" smtClean="0"/>
              <a:t>voi parantaa </a:t>
            </a:r>
            <a:r>
              <a:rPr lang="fi-FI" dirty="0"/>
              <a:t>omaa suoriutumistaan suhteessa tavoitteisiin ja </a:t>
            </a:r>
            <a:r>
              <a:rPr lang="fi-FI" dirty="0" smtClean="0"/>
              <a:t>arviointikriteereihin</a:t>
            </a:r>
          </a:p>
          <a:p>
            <a:pPr lvl="3"/>
            <a:r>
              <a:rPr lang="fi-FI" dirty="0"/>
              <a:t>Huoltajille annetaan lukuvuoden aikana tietoa oppilaan opintojen </a:t>
            </a:r>
            <a:r>
              <a:rPr lang="fi-FI" dirty="0" smtClean="0"/>
              <a:t>etenemisestä, työskentelystä </a:t>
            </a:r>
            <a:r>
              <a:rPr lang="fi-FI" dirty="0"/>
              <a:t>ja käyttäytymisestä</a:t>
            </a:r>
            <a:r>
              <a:rPr lang="fi-FI" dirty="0" smtClean="0"/>
              <a:t>.</a:t>
            </a:r>
          </a:p>
          <a:p>
            <a:pPr lvl="3"/>
            <a:r>
              <a:rPr lang="fi-FI" dirty="0"/>
              <a:t>Itsearviointi ja vertaispalaute osa formatiivista </a:t>
            </a:r>
            <a:r>
              <a:rPr lang="fi-FI" dirty="0" smtClean="0"/>
              <a:t>arviointia ja ne </a:t>
            </a:r>
            <a:r>
              <a:rPr lang="fi-FI" u="sng" dirty="0" smtClean="0"/>
              <a:t>eivät saa </a:t>
            </a:r>
            <a:r>
              <a:rPr lang="fi-FI" dirty="0" smtClean="0"/>
              <a:t>vaikuttaa arvosanaan/sanalliseen arvioon.</a:t>
            </a:r>
          </a:p>
          <a:p>
            <a:pPr lvl="3"/>
            <a:r>
              <a:rPr lang="fi-FI" dirty="0"/>
              <a:t>Formatiivinen arviointi ei edellytä dokumentointia.</a:t>
            </a:r>
            <a:endParaRPr lang="fi-FI" dirty="0" smtClean="0"/>
          </a:p>
          <a:p>
            <a:pPr lvl="2"/>
            <a:r>
              <a:rPr lang="fi-FI" dirty="0" smtClean="0"/>
              <a:t>Määrittää</a:t>
            </a:r>
            <a:r>
              <a:rPr lang="fi-FI" dirty="0"/>
              <a:t>, missä määrin oppilas on </a:t>
            </a:r>
            <a:r>
              <a:rPr lang="fi-FI" dirty="0" smtClean="0"/>
              <a:t>saavuttanut opetussuunnitelmassa </a:t>
            </a:r>
            <a:r>
              <a:rPr lang="fi-FI" dirty="0"/>
              <a:t>asetetut </a:t>
            </a:r>
            <a:r>
              <a:rPr lang="fi-FI" dirty="0" smtClean="0"/>
              <a:t>tavoitteet (summatiivinen </a:t>
            </a:r>
            <a:r>
              <a:rPr lang="fi-FI" dirty="0"/>
              <a:t>arviointi) </a:t>
            </a:r>
            <a:endParaRPr lang="fi-FI" dirty="0" smtClean="0"/>
          </a:p>
          <a:p>
            <a:pPr lvl="3"/>
            <a:r>
              <a:rPr lang="fi-FI" dirty="0" smtClean="0"/>
              <a:t>Tehdään vähintään jokaisen </a:t>
            </a:r>
            <a:r>
              <a:rPr lang="fi-FI" dirty="0"/>
              <a:t>lukuvuoden päätteeksi sekä perusopetuksen </a:t>
            </a:r>
            <a:r>
              <a:rPr lang="fi-FI" dirty="0" smtClean="0"/>
              <a:t>päättyessä</a:t>
            </a:r>
          </a:p>
          <a:p>
            <a:pPr lvl="3"/>
            <a:r>
              <a:rPr lang="fi-FI" b="1" u="sng" dirty="0" smtClean="0"/>
              <a:t>Jokaisen </a:t>
            </a:r>
            <a:r>
              <a:rPr lang="fi-FI" b="1" u="sng" dirty="0"/>
              <a:t>oppilaan tulee saada käsitys siitä, mitä hänen on tarkoitus oppia ja miten </a:t>
            </a:r>
            <a:r>
              <a:rPr lang="fi-FI" b="1" u="sng" dirty="0" smtClean="0"/>
              <a:t>hänen suoriutumistaan arvioidaan. Oppilaille </a:t>
            </a:r>
            <a:r>
              <a:rPr lang="fi-FI" b="1" u="sng" dirty="0"/>
              <a:t>on selvitettävä oppiaineiden tavoitteet sekä arvioinnin periaatteet </a:t>
            </a:r>
            <a:r>
              <a:rPr lang="fi-FI" b="1" u="sng" dirty="0" smtClean="0"/>
              <a:t>ikäkaudelle tarkoituksenmukaisella </a:t>
            </a:r>
            <a:r>
              <a:rPr lang="fi-FI" b="1" u="sng" dirty="0"/>
              <a:t>tavalla</a:t>
            </a:r>
            <a:r>
              <a:rPr lang="fi-FI" b="1" u="sng" dirty="0" smtClean="0"/>
              <a:t>.</a:t>
            </a:r>
            <a:endParaRPr lang="fi-FI" b="1" u="sng" dirty="0"/>
          </a:p>
          <a:p>
            <a:pPr lvl="3"/>
            <a:r>
              <a:rPr lang="fi-FI" dirty="0" smtClean="0"/>
              <a:t>Lukuvuoden </a:t>
            </a:r>
            <a:r>
              <a:rPr lang="fi-FI" dirty="0"/>
              <a:t>päätteeksi tehtävä arviointi on summatiivinen kokonaisarviointi oppilaan </a:t>
            </a:r>
            <a:r>
              <a:rPr lang="fi-FI" dirty="0" smtClean="0"/>
              <a:t>koko lukuvuoden </a:t>
            </a:r>
            <a:r>
              <a:rPr lang="fi-FI" dirty="0"/>
              <a:t>suoriutumisesta</a:t>
            </a:r>
            <a:r>
              <a:rPr lang="fi-FI" dirty="0" smtClean="0"/>
              <a:t>.</a:t>
            </a:r>
            <a:endParaRPr lang="fi-FI" dirty="0"/>
          </a:p>
          <a:p>
            <a:pPr lvl="3"/>
            <a:r>
              <a:rPr lang="fi-FI" dirty="0"/>
              <a:t>Summatiiviseen arviointiin vaikuttavien näyttöjen arviointi tulee dokumentoida.</a:t>
            </a:r>
          </a:p>
        </p:txBody>
      </p:sp>
    </p:spTree>
    <p:extLst>
      <p:ext uri="{BB962C8B-B14F-4D97-AF65-F5344CB8AC3E}">
        <p14:creationId xmlns:p14="http://schemas.microsoft.com/office/powerpoint/2010/main" val="193287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365126"/>
            <a:ext cx="10515600" cy="832610"/>
          </a:xfrm>
        </p:spPr>
        <p:txBody>
          <a:bodyPr/>
          <a:lstStyle/>
          <a:p>
            <a:r>
              <a:rPr lang="fi-FI" dirty="0"/>
              <a:t>Arvioinnin yleiset periaatteet</a:t>
            </a:r>
          </a:p>
        </p:txBody>
      </p:sp>
      <p:sp>
        <p:nvSpPr>
          <p:cNvPr id="3" name="Sisällön paikkamerkki 2"/>
          <p:cNvSpPr>
            <a:spLocks noGrp="1"/>
          </p:cNvSpPr>
          <p:nvPr>
            <p:ph idx="1"/>
          </p:nvPr>
        </p:nvSpPr>
        <p:spPr>
          <a:xfrm>
            <a:off x="838200" y="1339403"/>
            <a:ext cx="10515600" cy="4837560"/>
          </a:xfrm>
        </p:spPr>
        <p:txBody>
          <a:bodyPr>
            <a:normAutofit fontScale="85000" lnSpcReduction="20000"/>
          </a:bodyPr>
          <a:lstStyle/>
          <a:p>
            <a:r>
              <a:rPr lang="fi-FI" dirty="0"/>
              <a:t>Arviointi on </a:t>
            </a:r>
            <a:r>
              <a:rPr lang="fi-FI" dirty="0" smtClean="0"/>
              <a:t>yhdenvertaista</a:t>
            </a:r>
          </a:p>
          <a:p>
            <a:r>
              <a:rPr lang="fi-FI" dirty="0"/>
              <a:t>Arviointi edellyttää avoimuutta, yhteistyötä ja </a:t>
            </a:r>
            <a:r>
              <a:rPr lang="fi-FI" dirty="0" smtClean="0"/>
              <a:t>osallisuutta</a:t>
            </a:r>
          </a:p>
          <a:p>
            <a:pPr lvl="1"/>
            <a:r>
              <a:rPr lang="fi-FI" dirty="0" smtClean="0"/>
              <a:t>Yhteistyötä koulun sisällä, oppilaan ja huoltajan oikeudet saada tietoa ja osallistua arviointiin.</a:t>
            </a:r>
          </a:p>
          <a:p>
            <a:r>
              <a:rPr lang="fi-FI" dirty="0"/>
              <a:t>Arviointi on suunnitelmallista ja </a:t>
            </a:r>
            <a:r>
              <a:rPr lang="fi-FI" dirty="0" smtClean="0"/>
              <a:t>johdonmukaista</a:t>
            </a:r>
          </a:p>
          <a:p>
            <a:pPr lvl="1"/>
            <a:r>
              <a:rPr lang="fi-FI" dirty="0" smtClean="0"/>
              <a:t>Varmistettava </a:t>
            </a:r>
            <a:r>
              <a:rPr lang="fi-FI" dirty="0"/>
              <a:t>arviointiperiaatteiden yhtenäisyys koulun </a:t>
            </a:r>
            <a:r>
              <a:rPr lang="fi-FI" dirty="0" smtClean="0"/>
              <a:t>sisällä.</a:t>
            </a:r>
          </a:p>
          <a:p>
            <a:pPr lvl="1"/>
            <a:r>
              <a:rPr lang="fi-FI" dirty="0"/>
              <a:t>Arvioinnin tulee kohdistua vain siihen, mitä opetussuunnitelmassa </a:t>
            </a:r>
            <a:r>
              <a:rPr lang="fi-FI" dirty="0" smtClean="0"/>
              <a:t>on asetettu </a:t>
            </a:r>
            <a:r>
              <a:rPr lang="fi-FI" dirty="0"/>
              <a:t>tavoitteeksi. Arviointi ei kohdistu oppilaan persoonaan, temperamenttiin </a:t>
            </a:r>
            <a:r>
              <a:rPr lang="fi-FI" dirty="0" smtClean="0"/>
              <a:t>tai henkilökohtaisiin ominaisuuksiin.</a:t>
            </a:r>
          </a:p>
          <a:p>
            <a:r>
              <a:rPr lang="fi-FI" dirty="0"/>
              <a:t>Arviointi on </a:t>
            </a:r>
            <a:r>
              <a:rPr lang="fi-FI" dirty="0" smtClean="0"/>
              <a:t>monipuolista</a:t>
            </a:r>
          </a:p>
          <a:p>
            <a:r>
              <a:rPr lang="fi-FI" dirty="0"/>
              <a:t>Arvioinnissa otetaan huomioon oppilaiden ikäkausi ja </a:t>
            </a:r>
            <a:r>
              <a:rPr lang="fi-FI" dirty="0" smtClean="0"/>
              <a:t>edellytykset</a:t>
            </a:r>
          </a:p>
          <a:p>
            <a:pPr lvl="1"/>
            <a:r>
              <a:rPr lang="fi-FI" dirty="0"/>
              <a:t>Arvioinnissa tulee ottaa huomioon oppilaan terveydentila ja </a:t>
            </a:r>
            <a:r>
              <a:rPr lang="fi-FI" dirty="0" smtClean="0"/>
              <a:t>erityistarpeet</a:t>
            </a:r>
          </a:p>
          <a:p>
            <a:pPr lvl="1"/>
            <a:r>
              <a:rPr lang="fi-FI" dirty="0" smtClean="0"/>
              <a:t>Oppimisen </a:t>
            </a:r>
            <a:r>
              <a:rPr lang="fi-FI" dirty="0"/>
              <a:t>tuen tarpeet sekä muut osaamisen osoittamista vaikeuttavat </a:t>
            </a:r>
            <a:r>
              <a:rPr lang="fi-FI" dirty="0" smtClean="0"/>
              <a:t>syyt tulee </a:t>
            </a:r>
            <a:r>
              <a:rPr lang="fi-FI" dirty="0"/>
              <a:t>ottaa arviointikäytänteissä huomioon siten, että oppilaalla </a:t>
            </a:r>
            <a:r>
              <a:rPr lang="fi-FI" dirty="0" smtClean="0"/>
              <a:t>on mahdollisuus </a:t>
            </a:r>
            <a:r>
              <a:rPr lang="fi-FI" dirty="0"/>
              <a:t>erityisjärjestelyihin ja vaihtoehtoisiin tapoihin </a:t>
            </a:r>
            <a:r>
              <a:rPr lang="fi-FI" dirty="0" smtClean="0"/>
              <a:t>osoittaa osaamisensa</a:t>
            </a:r>
          </a:p>
          <a:p>
            <a:r>
              <a:rPr lang="fi-FI" dirty="0" smtClean="0"/>
              <a:t>Maahanmuuttajataustaisten </a:t>
            </a:r>
            <a:r>
              <a:rPr lang="fi-FI" dirty="0"/>
              <a:t>ja vieraskielisten arvioinnissa tulee </a:t>
            </a:r>
            <a:r>
              <a:rPr lang="fi-FI" dirty="0" smtClean="0"/>
              <a:t>ottaa huomioon </a:t>
            </a:r>
            <a:r>
              <a:rPr lang="fi-FI" dirty="0"/>
              <a:t>oppilaan kielitaidon taso koulun opetuskielessä</a:t>
            </a:r>
          </a:p>
        </p:txBody>
      </p:sp>
    </p:spTree>
    <p:extLst>
      <p:ext uri="{BB962C8B-B14F-4D97-AF65-F5344CB8AC3E}">
        <p14:creationId xmlns:p14="http://schemas.microsoft.com/office/powerpoint/2010/main" val="10653584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dirty="0" smtClean="0"/>
              <a:t>Välitehtävä 2</a:t>
            </a:r>
            <a:endParaRPr lang="fi-FI" dirty="0"/>
          </a:p>
        </p:txBody>
      </p:sp>
      <p:sp>
        <p:nvSpPr>
          <p:cNvPr id="3" name="Sisällön paikkamerkki 2"/>
          <p:cNvSpPr>
            <a:spLocks noGrp="1"/>
          </p:cNvSpPr>
          <p:nvPr>
            <p:ph idx="1"/>
          </p:nvPr>
        </p:nvSpPr>
        <p:spPr>
          <a:xfrm>
            <a:off x="838200" y="1466335"/>
            <a:ext cx="10515600" cy="4710628"/>
          </a:xfrm>
        </p:spPr>
        <p:txBody>
          <a:bodyPr>
            <a:normAutofit fontScale="85000" lnSpcReduction="20000"/>
          </a:bodyPr>
          <a:lstStyle/>
          <a:p>
            <a:pPr marL="0" indent="0">
              <a:buNone/>
            </a:pPr>
            <a:r>
              <a:rPr lang="fi-FI" dirty="0" smtClean="0"/>
              <a:t>Valtakunnallisen opetussuunnitelman mukaan:</a:t>
            </a:r>
          </a:p>
          <a:p>
            <a:pPr marL="0" indent="0">
              <a:buNone/>
            </a:pPr>
            <a:r>
              <a:rPr lang="fi-FI" i="1" dirty="0" smtClean="0"/>
              <a:t>”Arviointikäytänteet </a:t>
            </a:r>
            <a:r>
              <a:rPr lang="fi-FI" i="1" dirty="0"/>
              <a:t>on suunniteltava johdonmukaiseksi kokonaisuudeksi ja varmistettava arviointiperiaatteiden yhtenäisyys </a:t>
            </a:r>
            <a:r>
              <a:rPr lang="fi-FI" i="1" dirty="0" smtClean="0"/>
              <a:t>koulussa…. …Opettajien </a:t>
            </a:r>
            <a:r>
              <a:rPr lang="fi-FI" i="1" dirty="0"/>
              <a:t>yhteistyö kouluyhteisössä on välttämätöntä arvioinnin johdonmukaisuuden toteutumiseksi</a:t>
            </a:r>
            <a:r>
              <a:rPr lang="fi-FI" i="1" dirty="0" smtClean="0"/>
              <a:t>.”</a:t>
            </a:r>
          </a:p>
          <a:p>
            <a:pPr marL="0" indent="0">
              <a:buNone/>
            </a:pPr>
            <a:endParaRPr lang="fi-FI" i="1" dirty="0" smtClean="0"/>
          </a:p>
          <a:p>
            <a:pPr marL="0" indent="0">
              <a:buNone/>
            </a:pPr>
            <a:r>
              <a:rPr lang="fi-FI" sz="2400" dirty="0">
                <a:solidFill>
                  <a:prstClr val="black"/>
                </a:solidFill>
              </a:rPr>
              <a:t>Välitehtävän tehtävänanto </a:t>
            </a:r>
            <a:r>
              <a:rPr lang="fi-FI" dirty="0" smtClean="0"/>
              <a:t>:</a:t>
            </a:r>
            <a:endParaRPr lang="fi-FI" dirty="0"/>
          </a:p>
          <a:p>
            <a:pPr>
              <a:buFontTx/>
              <a:buChar char="-"/>
            </a:pPr>
            <a:r>
              <a:rPr lang="fi-FI" dirty="0" smtClean="0"/>
              <a:t>Mitkä ovat meidän oman koulun arviointiperiaatteet?</a:t>
            </a:r>
          </a:p>
          <a:p>
            <a:pPr>
              <a:buFontTx/>
              <a:buChar char="-"/>
            </a:pPr>
            <a:r>
              <a:rPr lang="fi-FI" dirty="0" smtClean="0"/>
              <a:t>Takaavatko arviointiperiaatteemme riittävän yhtenäisyyden arvioinnissa?</a:t>
            </a:r>
          </a:p>
          <a:p>
            <a:pPr>
              <a:buFontTx/>
              <a:buChar char="-"/>
            </a:pPr>
            <a:r>
              <a:rPr lang="fi-FI" dirty="0" smtClean="0"/>
              <a:t>Mitä yhteistyömuotoja meillä on opettajien kesken, jotta arviointi toteutuisi johdonmukaisesti?</a:t>
            </a:r>
          </a:p>
          <a:p>
            <a:pPr>
              <a:buFontTx/>
              <a:buChar char="-"/>
            </a:pPr>
            <a:endParaRPr lang="fi-FI" i="1" dirty="0"/>
          </a:p>
          <a:p>
            <a:pPr marL="0" indent="0">
              <a:buNone/>
            </a:pPr>
            <a:r>
              <a:rPr lang="fi-FI" dirty="0" smtClean="0"/>
              <a:t>Välitehtävän tekemiseen varataan aikaa 15 min. Tehtävän tekemisen jälkeen verrataan yhteisesti koulujen käytänteitä muutaman koulun osalta. </a:t>
            </a:r>
          </a:p>
          <a:p>
            <a:pPr marL="0" indent="0">
              <a:buNone/>
            </a:pPr>
            <a:endParaRPr lang="fi-FI" dirty="0"/>
          </a:p>
        </p:txBody>
      </p:sp>
    </p:spTree>
    <p:extLst>
      <p:ext uri="{BB962C8B-B14F-4D97-AF65-F5344CB8AC3E}">
        <p14:creationId xmlns:p14="http://schemas.microsoft.com/office/powerpoint/2010/main" val="3557655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838200" y="155507"/>
            <a:ext cx="10515600" cy="1325563"/>
          </a:xfrm>
        </p:spPr>
        <p:txBody>
          <a:bodyPr/>
          <a:lstStyle/>
          <a:p>
            <a:r>
              <a:rPr lang="fi-FI" dirty="0"/>
              <a:t>Arvioinnin kohteet</a:t>
            </a:r>
          </a:p>
        </p:txBody>
      </p:sp>
      <p:sp>
        <p:nvSpPr>
          <p:cNvPr id="3" name="Sisällön paikkamerkki 2"/>
          <p:cNvSpPr>
            <a:spLocks noGrp="1"/>
          </p:cNvSpPr>
          <p:nvPr>
            <p:ph idx="1"/>
          </p:nvPr>
        </p:nvSpPr>
        <p:spPr>
          <a:xfrm>
            <a:off x="838200" y="1184856"/>
            <a:ext cx="10515600" cy="5422006"/>
          </a:xfrm>
        </p:spPr>
        <p:txBody>
          <a:bodyPr>
            <a:normAutofit fontScale="62500" lnSpcReduction="20000"/>
          </a:bodyPr>
          <a:lstStyle/>
          <a:p>
            <a:r>
              <a:rPr lang="fi-FI" dirty="0"/>
              <a:t>Oppiminen ja </a:t>
            </a:r>
            <a:r>
              <a:rPr lang="fi-FI" dirty="0" smtClean="0"/>
              <a:t>osaaminen (</a:t>
            </a:r>
            <a:r>
              <a:rPr lang="fi-FI" dirty="0" err="1" smtClean="0"/>
              <a:t>prosessi&amp;tietämys</a:t>
            </a:r>
            <a:r>
              <a:rPr lang="fi-FI" dirty="0" smtClean="0"/>
              <a:t>)</a:t>
            </a:r>
            <a:endParaRPr lang="fi-FI" dirty="0"/>
          </a:p>
          <a:p>
            <a:pPr lvl="1"/>
            <a:r>
              <a:rPr lang="fi-FI" dirty="0"/>
              <a:t>Oppimisen </a:t>
            </a:r>
            <a:r>
              <a:rPr lang="fi-FI" dirty="0" smtClean="0"/>
              <a:t>arviointi</a:t>
            </a:r>
          </a:p>
          <a:p>
            <a:pPr lvl="2"/>
            <a:r>
              <a:rPr lang="fi-FI" dirty="0" smtClean="0"/>
              <a:t>liittyy </a:t>
            </a:r>
            <a:r>
              <a:rPr lang="fi-FI" dirty="0"/>
              <a:t>oppimisprosessin ohjaamiseen ja siitä annettavaan </a:t>
            </a:r>
            <a:r>
              <a:rPr lang="fi-FI" dirty="0" smtClean="0"/>
              <a:t>palautteeseen</a:t>
            </a:r>
            <a:endParaRPr lang="fi-FI" dirty="0"/>
          </a:p>
          <a:p>
            <a:pPr lvl="1"/>
            <a:r>
              <a:rPr lang="fi-FI" dirty="0"/>
              <a:t>Osaamisen </a:t>
            </a:r>
            <a:r>
              <a:rPr lang="fi-FI" dirty="0" smtClean="0"/>
              <a:t>arviointi</a:t>
            </a:r>
          </a:p>
          <a:p>
            <a:pPr lvl="2"/>
            <a:r>
              <a:rPr lang="fi-FI" dirty="0" smtClean="0"/>
              <a:t>liittyy </a:t>
            </a:r>
            <a:r>
              <a:rPr lang="fi-FI" dirty="0"/>
              <a:t>oppilaan tiedollisen ja taidollisen osaamisen </a:t>
            </a:r>
            <a:r>
              <a:rPr lang="fi-FI" dirty="0" smtClean="0"/>
              <a:t>tasoon</a:t>
            </a:r>
          </a:p>
          <a:p>
            <a:r>
              <a:rPr lang="fi-FI" dirty="0" smtClean="0"/>
              <a:t>Työskentely</a:t>
            </a:r>
            <a:endParaRPr lang="fi-FI" dirty="0"/>
          </a:p>
          <a:p>
            <a:pPr lvl="1"/>
            <a:r>
              <a:rPr lang="fi-FI" dirty="0"/>
              <a:t>Osa oppiaineiden </a:t>
            </a:r>
            <a:r>
              <a:rPr lang="fi-FI" dirty="0" smtClean="0"/>
              <a:t>arviointia, joka perustuu </a:t>
            </a:r>
            <a:r>
              <a:rPr lang="fi-FI" dirty="0"/>
              <a:t>eri oppiaineissa </a:t>
            </a:r>
            <a:r>
              <a:rPr lang="fi-FI" dirty="0" smtClean="0"/>
              <a:t>opetussuunnitelmassa asetettuihin </a:t>
            </a:r>
            <a:r>
              <a:rPr lang="fi-FI" dirty="0"/>
              <a:t>työskentelytaitojen </a:t>
            </a:r>
            <a:r>
              <a:rPr lang="fi-FI" dirty="0" smtClean="0"/>
              <a:t>tavoitteisiin</a:t>
            </a:r>
          </a:p>
          <a:p>
            <a:pPr lvl="1"/>
            <a:r>
              <a:rPr lang="fi-FI" dirty="0"/>
              <a:t>Kun opettaja toteuttaa arvioinnin oppiaineiden tavoitteiden ja kriteerien </a:t>
            </a:r>
            <a:r>
              <a:rPr lang="fi-FI" dirty="0" smtClean="0"/>
              <a:t>mukaisesti, tulee </a:t>
            </a:r>
            <a:r>
              <a:rPr lang="fi-FI" dirty="0"/>
              <a:t>myös työskentely </a:t>
            </a:r>
            <a:r>
              <a:rPr lang="fi-FI" dirty="0" smtClean="0"/>
              <a:t>arvioiduksi</a:t>
            </a:r>
          </a:p>
          <a:p>
            <a:r>
              <a:rPr lang="fi-FI" dirty="0" smtClean="0"/>
              <a:t>Käyttäytyminen</a:t>
            </a:r>
          </a:p>
          <a:p>
            <a:pPr lvl="1"/>
            <a:r>
              <a:rPr lang="fi-FI" dirty="0"/>
              <a:t>Käyttäytymistä arvioidaan suhteessa paikallisessa opetussuunnitelmassa käyttäytymiselle asetettuihin tavoitteisiin ja niiden </a:t>
            </a:r>
            <a:r>
              <a:rPr lang="fi-FI" dirty="0" smtClean="0"/>
              <a:t>saavuttamiseen</a:t>
            </a:r>
          </a:p>
          <a:p>
            <a:pPr lvl="1"/>
            <a:r>
              <a:rPr lang="fi-FI" dirty="0"/>
              <a:t>Käyttäytyminen ei vaikuta oppiaineesta saatavaan arvosanaan tai sanalliseen arvioon</a:t>
            </a:r>
          </a:p>
          <a:p>
            <a:pPr lvl="1"/>
            <a:r>
              <a:rPr lang="fi-FI" dirty="0" smtClean="0"/>
              <a:t>Oppilaan </a:t>
            </a:r>
            <a:r>
              <a:rPr lang="fi-FI" dirty="0"/>
              <a:t>käyttäytymiseen liittyvät erityistarpeet tulee tarvittaessa kirjata oppimissuunnitelmaan tai </a:t>
            </a:r>
            <a:r>
              <a:rPr lang="fi-FI" dirty="0" err="1"/>
              <a:t>HOJKSiin</a:t>
            </a:r>
            <a:r>
              <a:rPr lang="fi-FI" dirty="0"/>
              <a:t>, jotta ne voidaan ottaa huomioon käyttäytymisen arvioinnin suunnittelussa ja toteutuksesta</a:t>
            </a:r>
          </a:p>
          <a:p>
            <a:pPr marL="0" indent="0">
              <a:buNone/>
            </a:pPr>
            <a:endParaRPr lang="fi-FI" dirty="0" smtClean="0"/>
          </a:p>
          <a:p>
            <a:pPr marL="0" indent="0">
              <a:buNone/>
            </a:pPr>
            <a:r>
              <a:rPr lang="fi-FI" dirty="0" smtClean="0"/>
              <a:t>Laaja </a:t>
            </a:r>
            <a:r>
              <a:rPr lang="fi-FI" dirty="0"/>
              <a:t>alaisen osaamisen tavoitteiden saavuttamista ei arvioida </a:t>
            </a:r>
            <a:r>
              <a:rPr lang="fi-FI" dirty="0" smtClean="0"/>
              <a:t>oppiaineista erillisinä</a:t>
            </a:r>
            <a:r>
              <a:rPr lang="fi-FI" dirty="0"/>
              <a:t>. Kun opettaja toteuttaa arvioinnin oppiaineiden tavoitteiden </a:t>
            </a:r>
            <a:r>
              <a:rPr lang="fi-FI" dirty="0" smtClean="0"/>
              <a:t>ja kriteerien </a:t>
            </a:r>
            <a:r>
              <a:rPr lang="fi-FI" dirty="0"/>
              <a:t>mukaisesti, tulevat myös laaja alaisen osaamisen </a:t>
            </a:r>
            <a:r>
              <a:rPr lang="fi-FI" dirty="0" smtClean="0"/>
              <a:t>tavoitealueet arvioiduiksi.</a:t>
            </a:r>
          </a:p>
          <a:p>
            <a:pPr marL="0" indent="0">
              <a:buNone/>
            </a:pPr>
            <a:r>
              <a:rPr lang="fi-FI" dirty="0"/>
              <a:t>Monialaisissa oppimiskokonaisuuksissa opiskellut oppiaineiden tavoitteet ja </a:t>
            </a:r>
            <a:r>
              <a:rPr lang="fi-FI" dirty="0" smtClean="0"/>
              <a:t>sisällöt sekä </a:t>
            </a:r>
            <a:r>
              <a:rPr lang="fi-FI" dirty="0"/>
              <a:t>monialaisten oppimiskokonaisuuksien opiskelun yhteydessä annetut </a:t>
            </a:r>
            <a:r>
              <a:rPr lang="fi-FI" dirty="0" smtClean="0"/>
              <a:t>näytöt otetaan </a:t>
            </a:r>
            <a:r>
              <a:rPr lang="fi-FI" dirty="0"/>
              <a:t>huomioon kunkin oppiaineen arvosanaa muodostettaessa.</a:t>
            </a:r>
          </a:p>
        </p:txBody>
      </p:sp>
    </p:spTree>
    <p:extLst>
      <p:ext uri="{BB962C8B-B14F-4D97-AF65-F5344CB8AC3E}">
        <p14:creationId xmlns:p14="http://schemas.microsoft.com/office/powerpoint/2010/main" val="9449963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787</TotalTime>
  <Words>2872</Words>
  <Application>Microsoft Office PowerPoint</Application>
  <PresentationFormat>Laajakuva</PresentationFormat>
  <Paragraphs>306</Paragraphs>
  <Slides>23</Slides>
  <Notes>0</Notes>
  <HiddenSlides>0</HiddenSlides>
  <MMClips>0</MMClips>
  <ScaleCrop>false</ScaleCrop>
  <HeadingPairs>
    <vt:vector size="6" baseType="variant">
      <vt:variant>
        <vt:lpstr>Käytetyt fontit</vt:lpstr>
      </vt:variant>
      <vt:variant>
        <vt:i4>5</vt:i4>
      </vt:variant>
      <vt:variant>
        <vt:lpstr>Teema</vt:lpstr>
      </vt:variant>
      <vt:variant>
        <vt:i4>1</vt:i4>
      </vt:variant>
      <vt:variant>
        <vt:lpstr>Dian otsikot</vt:lpstr>
      </vt:variant>
      <vt:variant>
        <vt:i4>23</vt:i4>
      </vt:variant>
    </vt:vector>
  </HeadingPairs>
  <TitlesOfParts>
    <vt:vector size="29" baseType="lpstr">
      <vt:lpstr>Arial</vt:lpstr>
      <vt:lpstr>Calibri</vt:lpstr>
      <vt:lpstr>Calibri Light</vt:lpstr>
      <vt:lpstr>Symbol</vt:lpstr>
      <vt:lpstr>Times New Roman</vt:lpstr>
      <vt:lpstr>Office-teema</vt:lpstr>
      <vt:lpstr>  Perusopetuksen oppimisen ja osaamisen uudistuva arviointi</vt:lpstr>
      <vt:lpstr>Esityksen sisältö</vt:lpstr>
      <vt:lpstr>Taustaa arvioinnin uudistamiselle</vt:lpstr>
      <vt:lpstr>Välitehtävä 1</vt:lpstr>
      <vt:lpstr>Keskeiset täsmennykset valtakunnalliseen opetussuunnitelmaan</vt:lpstr>
      <vt:lpstr>Arvioinnin tehtävät</vt:lpstr>
      <vt:lpstr>Arvioinnin yleiset periaatteet</vt:lpstr>
      <vt:lpstr>Välitehtävä 2</vt:lpstr>
      <vt:lpstr>Arvioinnin kohteet</vt:lpstr>
      <vt:lpstr>Poissaolot ja arviointi</vt:lpstr>
      <vt:lpstr>Todistukset</vt:lpstr>
      <vt:lpstr>Paikallisesti päätettävät asiat</vt:lpstr>
      <vt:lpstr>Arvioinnin rakenne Siilinjärvellä</vt:lpstr>
      <vt:lpstr>Välitehtävä 3</vt:lpstr>
      <vt:lpstr>Lisätietoa välitehtävään 3</vt:lpstr>
      <vt:lpstr>Yhteistyö huoltajien kanssa arvioinnin osalta</vt:lpstr>
      <vt:lpstr>Arvioinnista tiedottaminen</vt:lpstr>
      <vt:lpstr>Välitehtävä 4</vt:lpstr>
      <vt:lpstr> Käyttäytymisen arviointi ja sen perustana olevat tavoitteet  </vt:lpstr>
      <vt:lpstr>Siilinjärven käyttäytymisen arviointikriteerit</vt:lpstr>
      <vt:lpstr>Vuosiluokalta siirtyminen</vt:lpstr>
      <vt:lpstr>Vuosiluokalle jättäminen</vt:lpstr>
      <vt:lpstr>Erityinen tutkinto</vt:lpstr>
    </vt:vector>
  </TitlesOfParts>
  <Company>Siilinjärven kunta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OPS-muutos arviointi</dc:title>
  <dc:creator>Jokikokko, Antti</dc:creator>
  <cp:lastModifiedBy>Rytivaara, Marja</cp:lastModifiedBy>
  <cp:revision>62</cp:revision>
  <dcterms:created xsi:type="dcterms:W3CDTF">2020-02-24T06:49:56Z</dcterms:created>
  <dcterms:modified xsi:type="dcterms:W3CDTF">2020-09-08T12:10:52Z</dcterms:modified>
</cp:coreProperties>
</file>