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79" autoAdjust="0"/>
  </p:normalViewPr>
  <p:slideViewPr>
    <p:cSldViewPr snapToGrid="0">
      <p:cViewPr varScale="1">
        <p:scale>
          <a:sx n="99" d="100"/>
          <a:sy n="99" d="100"/>
        </p:scale>
        <p:origin x="25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7A5AE-1238-4EF9-961E-B46FFE2FF91C}" type="datetimeFigureOut">
              <a:rPr lang="fi-FI" smtClean="0"/>
              <a:t>4.9.2024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76B84-B67B-4DB6-9788-BA65BA2ABA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7900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576B84-B67B-4DB6-9788-BA65BA2ABAC3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3647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EF83F1-2D4C-4C59-8ABE-5E8595715E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   3.Lk vanhempainilta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C1F9414-7311-4583-9485-4BE8746690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i-FI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endParaRPr lang="fi-F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55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0F65C4-B756-4887-B994-E1FE1B40D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		POISSAOLOT JA LÄKSYT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3D9F29-8534-443F-A802-FA6BBFDA4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47850"/>
            <a:ext cx="9905999" cy="3943351"/>
          </a:xfrm>
        </p:spPr>
        <p:txBody>
          <a:bodyPr/>
          <a:lstStyle/>
          <a:p>
            <a:pPr marL="0" indent="0">
              <a:buNone/>
            </a:pPr>
            <a:r>
              <a:rPr lang="fi-FI" dirty="0">
                <a:latin typeface="Comic Sans MS" panose="030F0702030302020204" pitchFamily="66" charset="0"/>
              </a:rPr>
              <a:t>Poissaolosta voi ilmoittaa tekstiviestillä (vaikka jo edellisenä iltana) tai </a:t>
            </a:r>
            <a:r>
              <a:rPr lang="fi-FI" dirty="0" err="1">
                <a:latin typeface="Comic Sans MS" panose="030F0702030302020204" pitchFamily="66" charset="0"/>
              </a:rPr>
              <a:t>wilman</a:t>
            </a:r>
            <a:r>
              <a:rPr lang="fi-FI" dirty="0">
                <a:latin typeface="Comic Sans MS" panose="030F0702030302020204" pitchFamily="66" charset="0"/>
              </a:rPr>
              <a:t> kautta.</a:t>
            </a:r>
          </a:p>
          <a:p>
            <a:pPr marL="0" indent="0">
              <a:buNone/>
            </a:pPr>
            <a:r>
              <a:rPr lang="fi-FI" dirty="0">
                <a:latin typeface="Comic Sans MS" panose="030F0702030302020204" pitchFamily="66" charset="0"/>
              </a:rPr>
              <a:t>Kertokaa viestissä, mitä kautta läksyjä toimitetaan ja ilmoitetaan.</a:t>
            </a:r>
          </a:p>
          <a:p>
            <a:pPr marL="0" indent="0">
              <a:buNone/>
            </a:pPr>
            <a:r>
              <a:rPr lang="fi-FI" dirty="0">
                <a:latin typeface="Comic Sans MS" panose="030F0702030302020204" pitchFamily="66" charset="0"/>
              </a:rPr>
              <a:t>Hammaslääkäri </a:t>
            </a:r>
            <a:r>
              <a:rPr lang="fi-FI" dirty="0" err="1">
                <a:latin typeface="Comic Sans MS" panose="030F0702030302020204" pitchFamily="66" charset="0"/>
              </a:rPr>
              <a:t>ym.poissaolot</a:t>
            </a:r>
            <a:r>
              <a:rPr lang="fi-FI" dirty="0">
                <a:latin typeface="Comic Sans MS" panose="030F0702030302020204" pitchFamily="66" charset="0"/>
              </a:rPr>
              <a:t> </a:t>
            </a:r>
            <a:r>
              <a:rPr lang="fi-FI" dirty="0" err="1">
                <a:latin typeface="Comic Sans MS" panose="030F0702030302020204" pitchFamily="66" charset="0"/>
              </a:rPr>
              <a:t>wilman</a:t>
            </a:r>
            <a:r>
              <a:rPr lang="fi-FI" dirty="0">
                <a:latin typeface="Comic Sans MS" panose="030F0702030302020204" pitchFamily="66" charset="0"/>
              </a:rPr>
              <a:t> kautta.</a:t>
            </a:r>
          </a:p>
          <a:p>
            <a:pPr marL="0" indent="0">
              <a:buNone/>
            </a:pPr>
            <a:r>
              <a:rPr lang="fi-FI" dirty="0">
                <a:latin typeface="Comic Sans MS" panose="030F0702030302020204" pitchFamily="66" charset="0"/>
              </a:rPr>
              <a:t>Ylimääräiset lomat anotaan loma-anomuksella. Loma-ajan tehtävät voidaan antaa etukäteen, huoltajalla vastuu ”opetuksesta”. Tehtäviä voi tehdä myös reissun jälkeen. </a:t>
            </a:r>
          </a:p>
          <a:p>
            <a:pPr marL="0" indent="0">
              <a:buNone/>
            </a:pPr>
            <a:endParaRPr lang="fi-F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88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C9F93D-A915-4890-8206-F7D1F5201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			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C19B53-3B08-4615-AE9C-21C847280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Jatkuvaa arviointia tunneilla (aktiivisuus, työskentely, edistyminen)</a:t>
            </a:r>
          </a:p>
          <a:p>
            <a:r>
              <a:rPr lang="fi-FI" dirty="0">
                <a:latin typeface="Comic Sans MS" panose="030F0702030302020204" pitchFamily="66" charset="0"/>
              </a:rPr>
              <a:t>Itsearviointia ja vertaisarviointia</a:t>
            </a:r>
          </a:p>
          <a:p>
            <a:r>
              <a:rPr lang="fi-FI" dirty="0">
                <a:latin typeface="Comic Sans MS" panose="030F0702030302020204" pitchFamily="66" charset="0"/>
              </a:rPr>
              <a:t>Kokeista pisteet ja numerot</a:t>
            </a:r>
          </a:p>
          <a:p>
            <a:r>
              <a:rPr lang="fi-FI" dirty="0">
                <a:latin typeface="Comic Sans MS" panose="030F0702030302020204" pitchFamily="66" charset="0"/>
              </a:rPr>
              <a:t>Marras-joulukuussa oppimiskeskustelu</a:t>
            </a:r>
          </a:p>
          <a:p>
            <a:r>
              <a:rPr lang="fi-FI" dirty="0">
                <a:latin typeface="Comic Sans MS" panose="030F0702030302020204" pitchFamily="66" charset="0"/>
              </a:rPr>
              <a:t>Keväällä sanallinen lukuvuositodistus</a:t>
            </a:r>
          </a:p>
          <a:p>
            <a:pPr marL="0" indent="0">
              <a:buNone/>
            </a:pPr>
            <a:endParaRPr lang="fi-F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59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9165EB-0C4E-491D-8011-AC453A39D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		LUOKAN KÄYTÄNTEITÄ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EDF827-35E2-4BAF-9E30-ED958E2C2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38325"/>
            <a:ext cx="9905999" cy="3952876"/>
          </a:xfrm>
        </p:spPr>
        <p:txBody>
          <a:bodyPr>
            <a:normAutofit/>
          </a:bodyPr>
          <a:lstStyle/>
          <a:p>
            <a:r>
              <a:rPr lang="fi-FI" dirty="0">
                <a:latin typeface="Comic Sans MS" panose="030F0702030302020204" pitchFamily="66" charset="0"/>
              </a:rPr>
              <a:t>Paljon parityöskentelyä</a:t>
            </a:r>
          </a:p>
          <a:p>
            <a:r>
              <a:rPr lang="fi-FI" dirty="0">
                <a:latin typeface="Comic Sans MS" panose="030F0702030302020204" pitchFamily="66" charset="0"/>
              </a:rPr>
              <a:t>Kaikilla vastuu työskentelyrauhasta (Onnistuu!) </a:t>
            </a:r>
          </a:p>
          <a:p>
            <a:r>
              <a:rPr lang="fi-FI" dirty="0">
                <a:latin typeface="Comic Sans MS" panose="030F0702030302020204" pitchFamily="66" charset="0"/>
              </a:rPr>
              <a:t>Kynäkori ja oma teroitin</a:t>
            </a:r>
          </a:p>
          <a:p>
            <a:r>
              <a:rPr lang="fi-FI" dirty="0">
                <a:latin typeface="Comic Sans MS" panose="030F0702030302020204" pitchFamily="66" charset="0"/>
              </a:rPr>
              <a:t>Sisäkengät</a:t>
            </a:r>
          </a:p>
          <a:p>
            <a:r>
              <a:rPr lang="fi-FI" dirty="0">
                <a:latin typeface="Comic Sans MS" panose="030F0702030302020204" pitchFamily="66" charset="0"/>
              </a:rPr>
              <a:t>Voi tuoda omia vihkoja </a:t>
            </a:r>
            <a:r>
              <a:rPr lang="fi-FI" dirty="0" err="1">
                <a:latin typeface="Comic Sans MS" panose="030F0702030302020204" pitchFamily="66" charset="0"/>
              </a:rPr>
              <a:t>ym.pikkutavaraa</a:t>
            </a:r>
            <a:endParaRPr lang="fi-FI" dirty="0">
              <a:latin typeface="Comic Sans MS" panose="030F0702030302020204" pitchFamily="66" charset="0"/>
            </a:endParaRPr>
          </a:p>
          <a:p>
            <a:r>
              <a:rPr lang="fi-FI" dirty="0">
                <a:latin typeface="Comic Sans MS" panose="030F0702030302020204" pitchFamily="66" charset="0"/>
              </a:rPr>
              <a:t>Kännykät kiinni koulupäivän ajan, otetaan esille open luvalla</a:t>
            </a:r>
          </a:p>
          <a:p>
            <a:r>
              <a:rPr lang="fi-FI" dirty="0">
                <a:latin typeface="Comic Sans MS" panose="030F0702030302020204" pitchFamily="66" charset="0"/>
              </a:rPr>
              <a:t>Tiedotteet ja kokeet kulkevat kansiossa (Muistakaa palauttaa!)</a:t>
            </a:r>
          </a:p>
          <a:p>
            <a:pPr marL="0" indent="0">
              <a:buNone/>
            </a:pPr>
            <a:endParaRPr lang="fi-F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50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D121F1-068B-4532-A7AD-9BF9327FA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				MUUTA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7AA0B4-7952-4609-B6A5-9566EF4E7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52600"/>
            <a:ext cx="9905999" cy="4038601"/>
          </a:xfrm>
        </p:spPr>
        <p:txBody>
          <a:bodyPr>
            <a:normAutofit fontScale="92500"/>
          </a:bodyPr>
          <a:lstStyle/>
          <a:p>
            <a:r>
              <a:rPr lang="fi-FI" dirty="0" err="1">
                <a:latin typeface="Comic Sans MS" panose="030F0702030302020204" pitchFamily="66" charset="0"/>
              </a:rPr>
              <a:t>Bingel</a:t>
            </a:r>
            <a:endParaRPr lang="fi-FI" dirty="0">
              <a:latin typeface="Comic Sans MS" panose="030F0702030302020204" pitchFamily="66" charset="0"/>
            </a:endParaRPr>
          </a:p>
          <a:p>
            <a:r>
              <a:rPr lang="fi-FI" dirty="0">
                <a:latin typeface="Comic Sans MS" panose="030F0702030302020204" pitchFamily="66" charset="0"/>
              </a:rPr>
              <a:t>Padit</a:t>
            </a:r>
          </a:p>
          <a:p>
            <a:r>
              <a:rPr lang="fi-FI" dirty="0" err="1">
                <a:latin typeface="Comic Sans MS" panose="030F0702030302020204" pitchFamily="66" charset="0"/>
              </a:rPr>
              <a:t>Cromebookit</a:t>
            </a:r>
            <a:endParaRPr lang="fi-FI" dirty="0">
              <a:latin typeface="Comic Sans MS" panose="030F0702030302020204" pitchFamily="66" charset="0"/>
            </a:endParaRPr>
          </a:p>
          <a:p>
            <a:r>
              <a:rPr lang="fi-FI" dirty="0">
                <a:latin typeface="Comic Sans MS" panose="030F0702030302020204" pitchFamily="66" charset="0"/>
              </a:rPr>
              <a:t>Verso</a:t>
            </a:r>
          </a:p>
          <a:p>
            <a:r>
              <a:rPr lang="fi-FI" smtClean="0">
                <a:latin typeface="Comic Sans MS" panose="030F0702030302020204" pitchFamily="66" charset="0"/>
              </a:rPr>
              <a:t>Oppilastoimikunta</a:t>
            </a:r>
            <a:endParaRPr lang="fi-FI" dirty="0">
              <a:latin typeface="Comic Sans MS" panose="030F0702030302020204" pitchFamily="66" charset="0"/>
            </a:endParaRPr>
          </a:p>
          <a:p>
            <a:r>
              <a:rPr lang="fi-FI" dirty="0">
                <a:latin typeface="Comic Sans MS" panose="030F0702030302020204" pitchFamily="66" charset="0"/>
              </a:rPr>
              <a:t>Jos jokin asia mietityttää, viestiä opelle. Voi varata </a:t>
            </a:r>
            <a:r>
              <a:rPr lang="fi-FI" dirty="0" err="1">
                <a:latin typeface="Comic Sans MS" panose="030F0702030302020204" pitchFamily="66" charset="0"/>
              </a:rPr>
              <a:t>esim.soittoajan</a:t>
            </a:r>
            <a:r>
              <a:rPr lang="fi-FI" dirty="0">
                <a:latin typeface="Comic Sans MS" panose="030F0702030302020204" pitchFamily="66" charset="0"/>
              </a:rPr>
              <a:t>.</a:t>
            </a:r>
          </a:p>
          <a:p>
            <a:r>
              <a:rPr lang="fi-FI" dirty="0">
                <a:latin typeface="Comic Sans MS" panose="030F0702030302020204" pitchFamily="66" charset="0"/>
              </a:rPr>
              <a:t>Jätä tsemppi/kehumisviesti pulpettiin </a:t>
            </a: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fi-F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59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7C8AAD-ED99-40BD-8DCF-06001EA0D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			lukujärjestys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D79C08-C7D0-46A0-A2FA-4160E7B29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39310"/>
            <a:ext cx="9905999" cy="39518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>
                <a:latin typeface="Comic Sans MS" panose="030F0702030302020204" pitchFamily="66" charset="0"/>
              </a:rPr>
              <a:t>	AI, MA, EN, YPI, LI, KS, MU, UE, KU</a:t>
            </a:r>
            <a:endParaRPr lang="fi-FI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	-Arilla </a:t>
            </a:r>
            <a:r>
              <a:rPr lang="fi-FI" dirty="0" err="1">
                <a:latin typeface="Comic Sans MS" panose="030F0702030302020204" pitchFamily="66" charset="0"/>
                <a:sym typeface="Wingdings" panose="05000000000000000000" pitchFamily="2" charset="2"/>
              </a:rPr>
              <a:t>ypin</a:t>
            </a: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 ja uskonnon tunnit, Sannalla musiikki,  </a:t>
            </a:r>
            <a:b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</a:b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           Jyrkillä ja Tiinalla käsityöt</a:t>
            </a:r>
          </a:p>
          <a:p>
            <a:pPr marL="0" indent="0">
              <a:buNone/>
            </a:pP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	- osa tunneista on jakotunteja, osa yhdysluokkatunteja</a:t>
            </a:r>
          </a:p>
          <a:p>
            <a:pPr marL="0" indent="0">
              <a:buNone/>
            </a:pP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	- kiinteät tunnit on merkitty lukujärjestykseen, </a:t>
            </a:r>
            <a:b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</a:b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             muuten läksyt tehdään seuraavalle päivälle</a:t>
            </a:r>
            <a:b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</a:b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          - kirjastoauto perjantaisin</a:t>
            </a:r>
          </a:p>
          <a:p>
            <a:pPr marL="0" indent="0">
              <a:buNone/>
            </a:pPr>
            <a:endParaRPr lang="fi-FI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endParaRPr lang="fi-F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95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6B3FEE-ECB1-4022-A6FB-AF5236AC3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		Koulun muita aikuisia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42FCD0-3511-4C5C-8AB7-324F2C57E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95475"/>
            <a:ext cx="9905999" cy="3895726"/>
          </a:xfrm>
        </p:spPr>
        <p:txBody>
          <a:bodyPr>
            <a:normAutofit fontScale="92500" lnSpcReduction="20000"/>
          </a:bodyPr>
          <a:lstStyle/>
          <a:p>
            <a:r>
              <a:rPr lang="fi-FI" dirty="0">
                <a:latin typeface="Comic Sans MS" panose="030F0702030302020204" pitchFamily="66" charset="0"/>
              </a:rPr>
              <a:t>Erityisopettaja Lotta Salmi (ke ja to)</a:t>
            </a:r>
          </a:p>
          <a:p>
            <a:r>
              <a:rPr lang="fi-FI" dirty="0">
                <a:latin typeface="Comic Sans MS" panose="030F0702030302020204" pitchFamily="66" charset="0"/>
              </a:rPr>
              <a:t>Koulunkäynnin ohjaajat Tiina Loponen (+ ip) ja Mirja Hiltunen</a:t>
            </a:r>
          </a:p>
          <a:p>
            <a:r>
              <a:rPr lang="fi-FI" dirty="0">
                <a:latin typeface="Comic Sans MS" panose="030F0702030302020204" pitchFamily="66" charset="0"/>
              </a:rPr>
              <a:t>Henkilökohtainen avustaja Tuula Lipponen (4.lk)</a:t>
            </a:r>
          </a:p>
          <a:p>
            <a:r>
              <a:rPr lang="fi-FI" dirty="0">
                <a:latin typeface="Comic Sans MS" panose="030F0702030302020204" pitchFamily="66" charset="0"/>
              </a:rPr>
              <a:t>koulukuraattori Pauliina Heikkinen</a:t>
            </a:r>
          </a:p>
          <a:p>
            <a:r>
              <a:rPr lang="fi-FI" dirty="0">
                <a:latin typeface="Comic Sans MS" panose="030F0702030302020204" pitchFamily="66" charset="0"/>
              </a:rPr>
              <a:t>koulupsykologi Anu Pohjanjousi</a:t>
            </a:r>
          </a:p>
          <a:p>
            <a:r>
              <a:rPr lang="fi-FI" dirty="0">
                <a:latin typeface="Comic Sans MS" panose="030F0702030302020204" pitchFamily="66" charset="0"/>
              </a:rPr>
              <a:t>terveydenhoitaja Suvi Kivelä</a:t>
            </a:r>
          </a:p>
          <a:p>
            <a:r>
              <a:rPr lang="fi-FI" dirty="0">
                <a:latin typeface="Comic Sans MS" panose="030F0702030302020204" pitchFamily="66" charset="0"/>
              </a:rPr>
              <a:t>ortodoksiopettaja Ulla Puhakka </a:t>
            </a:r>
          </a:p>
          <a:p>
            <a:r>
              <a:rPr lang="fi-FI" dirty="0">
                <a:latin typeface="Comic Sans MS" panose="030F0702030302020204" pitchFamily="66" charset="0"/>
              </a:rPr>
              <a:t>keittäjä </a:t>
            </a:r>
            <a:r>
              <a:rPr lang="fi-FI">
                <a:latin typeface="Comic Sans MS" panose="030F0702030302020204" pitchFamily="66" charset="0"/>
              </a:rPr>
              <a:t>Pirjo H</a:t>
            </a:r>
            <a:r>
              <a:rPr lang="fi-FI" smtClean="0">
                <a:latin typeface="Comic Sans MS" panose="030F0702030302020204" pitchFamily="66" charset="0"/>
              </a:rPr>
              <a:t>artikainen</a:t>
            </a:r>
            <a:endParaRPr lang="fi-FI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fi-FI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fi-FI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fi-FI" dirty="0">
              <a:latin typeface="Comic Sans MS" panose="030F0702030302020204" pitchFamily="66" charset="0"/>
            </a:endParaRPr>
          </a:p>
          <a:p>
            <a:endParaRPr lang="fi-F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30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CF317E-EF06-41CA-A4DA-7A0B9E47C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			äidinkieli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5C0447-3DDA-444F-9B75-3093084E3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70842"/>
            <a:ext cx="9905999" cy="4368640"/>
          </a:xfrm>
        </p:spPr>
        <p:txBody>
          <a:bodyPr>
            <a:normAutofit/>
          </a:bodyPr>
          <a:lstStyle/>
          <a:p>
            <a:r>
              <a:rPr lang="fi-FI" dirty="0">
                <a:latin typeface="Comic Sans MS" panose="030F0702030302020204" pitchFamily="66" charset="0"/>
              </a:rPr>
              <a:t>Jatkuva, säännöllinen lukeminen edelleen tärkeää!</a:t>
            </a:r>
          </a:p>
          <a:p>
            <a:r>
              <a:rPr lang="fi-FI" dirty="0">
                <a:latin typeface="Comic Sans MS" panose="030F0702030302020204" pitchFamily="66" charset="0"/>
              </a:rPr>
              <a:t>Lukusujuvuutta = nopeutta ja tarkkuutta paremmaksi, 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  </a:t>
            </a:r>
            <a:r>
              <a:rPr lang="fi-FI" dirty="0" err="1">
                <a:latin typeface="Comic Sans MS" panose="030F0702030302020204" pitchFamily="66" charset="0"/>
              </a:rPr>
              <a:t>erit.ope</a:t>
            </a:r>
            <a:r>
              <a:rPr lang="fi-FI" dirty="0">
                <a:latin typeface="Comic Sans MS" panose="030F0702030302020204" pitchFamily="66" charset="0"/>
              </a:rPr>
              <a:t> Lotta mittaa sitä syksyllä ja keväällä</a:t>
            </a:r>
          </a:p>
          <a:p>
            <a:r>
              <a:rPr lang="fi-FI" dirty="0">
                <a:latin typeface="Comic Sans MS" panose="030F0702030302020204" pitchFamily="66" charset="0"/>
              </a:rPr>
              <a:t>Lukuläksyjen määrä äidinkielen materiaalissa on pienempi 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- merkitään edelleen lukuläksykorttiin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- läksy voi olla ”Lue 15” (omaa kirjaa 15 minuuttia)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- luokka lukee yhdessä sarjakirjaa koulussa, voi tulla myös läksyä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- uutena </a:t>
            </a:r>
            <a:r>
              <a:rPr lang="fi-FI" dirty="0" err="1">
                <a:latin typeface="Comic Sans MS" panose="030F0702030302020204" pitchFamily="66" charset="0"/>
              </a:rPr>
              <a:t>ypin</a:t>
            </a:r>
            <a:r>
              <a:rPr lang="fi-FI" dirty="0">
                <a:latin typeface="Comic Sans MS" panose="030F0702030302020204" pitchFamily="66" charset="0"/>
              </a:rPr>
              <a:t> ja </a:t>
            </a:r>
            <a:r>
              <a:rPr lang="fi-FI" dirty="0" err="1">
                <a:latin typeface="Comic Sans MS" panose="030F0702030302020204" pitchFamily="66" charset="0"/>
              </a:rPr>
              <a:t>enkun</a:t>
            </a:r>
            <a:r>
              <a:rPr lang="fi-FI" dirty="0">
                <a:latin typeface="Comic Sans MS" panose="030F0702030302020204" pitchFamily="66" charset="0"/>
              </a:rPr>
              <a:t> lukuläksyt 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- Lukudiplomin suorittaminen on vapaaehtoista</a:t>
            </a:r>
          </a:p>
        </p:txBody>
      </p:sp>
    </p:spTree>
    <p:extLst>
      <p:ext uri="{BB962C8B-B14F-4D97-AF65-F5344CB8AC3E}">
        <p14:creationId xmlns:p14="http://schemas.microsoft.com/office/powerpoint/2010/main" val="165035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9E48BE-9042-4762-AF4F-8F1216854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7859712" cy="44828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46529A-D40B-423E-B0C7-5422C1BCC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910" y="1323975"/>
            <a:ext cx="10122501" cy="4915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>
                <a:latin typeface="Comic Sans MS" panose="030F0702030302020204" pitchFamily="66" charset="0"/>
              </a:rPr>
              <a:t>- Luetaan erilaisia tekstejä; satuja, tietotekstiä, uutisia yms.</a:t>
            </a:r>
          </a:p>
          <a:p>
            <a:pPr marL="0" indent="0">
              <a:buNone/>
            </a:pPr>
            <a:r>
              <a:rPr lang="fi-FI" dirty="0">
                <a:latin typeface="Comic Sans MS" panose="030F0702030302020204" pitchFamily="66" charset="0"/>
              </a:rPr>
              <a:t>- kielioppiin tutustumista ja kielitiedon käsitteitä: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  verbit, substantiivit ja adjektiivit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 - kirjoittamisessa tärkeää oikeinkirjoitus (virkkeen tunnusmerkit)    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   </a:t>
            </a: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 tavoite tarkistaa itse oma teksti </a:t>
            </a:r>
            <a:r>
              <a:rPr lang="fi-FI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+ </a:t>
            </a:r>
            <a:r>
              <a:rPr lang="fi-FI" dirty="0" smtClean="0">
                <a:latin typeface="Comic Sans MS" panose="030F0702030302020204" pitchFamily="66" charset="0"/>
              </a:rPr>
              <a:t>omaa </a:t>
            </a:r>
            <a:r>
              <a:rPr lang="fi-FI" dirty="0">
                <a:latin typeface="Comic Sans MS" panose="030F0702030302020204" pitchFamily="66" charset="0"/>
              </a:rPr>
              <a:t>tuottamista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- vihkoja: </a:t>
            </a:r>
            <a:r>
              <a:rPr lang="fi-FI" dirty="0" smtClean="0">
                <a:latin typeface="Comic Sans MS" panose="030F0702030302020204" pitchFamily="66" charset="0"/>
              </a:rPr>
              <a:t>tehtävävihko, sanelu- </a:t>
            </a:r>
            <a:r>
              <a:rPr lang="fi-FI" dirty="0">
                <a:latin typeface="Comic Sans MS" panose="030F0702030302020204" pitchFamily="66" charset="0"/>
              </a:rPr>
              <a:t>ja </a:t>
            </a:r>
            <a:r>
              <a:rPr lang="fi-FI" dirty="0" smtClean="0">
                <a:latin typeface="Comic Sans MS" panose="030F0702030302020204" pitchFamily="66" charset="0"/>
              </a:rPr>
              <a:t>tarinavihko, lapputehtävävihko</a:t>
            </a:r>
            <a:endParaRPr lang="fi-FI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fi-FI" dirty="0">
                <a:latin typeface="Comic Sans MS" panose="030F0702030302020204" pitchFamily="66" charset="0"/>
              </a:rPr>
              <a:t>- kokeita/testejä: luetun ja kuullun ymmärtäminen 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                             kielitieto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</a:rPr>
              <a:t>                             sanelut</a:t>
            </a:r>
          </a:p>
          <a:p>
            <a:endParaRPr lang="fi-F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66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AE4C1D-F3E3-405F-97EB-21CC9EA21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			MATEMATIIKKA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C6FEA9-8A3A-42D2-BD6B-0185A7903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1914525"/>
            <a:ext cx="10113961" cy="3876676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fi-FI" sz="2800" dirty="0">
                <a:latin typeface="Comic Sans MS" panose="030F0702030302020204" pitchFamily="66" charset="0"/>
              </a:rPr>
              <a:t>KERTOTAULUT!!!</a:t>
            </a:r>
          </a:p>
          <a:p>
            <a:pPr lvl="1"/>
            <a:r>
              <a:rPr lang="fi-FI" sz="2800" dirty="0" err="1">
                <a:latin typeface="Comic Sans MS" panose="030F0702030302020204" pitchFamily="66" charset="0"/>
              </a:rPr>
              <a:t>allekkainlaskua</a:t>
            </a:r>
            <a:endParaRPr lang="fi-FI" sz="2800" dirty="0">
              <a:latin typeface="Comic Sans MS" panose="030F0702030302020204" pitchFamily="66" charset="0"/>
            </a:endParaRPr>
          </a:p>
          <a:p>
            <a:pPr lvl="1"/>
            <a:r>
              <a:rPr lang="fi-FI" sz="2800" dirty="0">
                <a:latin typeface="Comic Sans MS" panose="030F0702030302020204" pitchFamily="66" charset="0"/>
              </a:rPr>
              <a:t>jakolaskua</a:t>
            </a:r>
          </a:p>
          <a:p>
            <a:pPr lvl="1"/>
            <a:r>
              <a:rPr lang="fi-FI" sz="2800" dirty="0">
                <a:latin typeface="Comic Sans MS" panose="030F0702030302020204" pitchFamily="66" charset="0"/>
              </a:rPr>
              <a:t>murtoluvut</a:t>
            </a:r>
          </a:p>
          <a:p>
            <a:pPr lvl="1"/>
            <a:r>
              <a:rPr lang="fi-FI" sz="2800" dirty="0">
                <a:latin typeface="Comic Sans MS" panose="030F0702030302020204" pitchFamily="66" charset="0"/>
              </a:rPr>
              <a:t>desimaaliluvut</a:t>
            </a:r>
          </a:p>
          <a:p>
            <a:pPr lvl="1"/>
            <a:r>
              <a:rPr lang="fi-FI" sz="2800" dirty="0">
                <a:latin typeface="Comic Sans MS" panose="030F0702030302020204" pitchFamily="66" charset="0"/>
              </a:rPr>
              <a:t>kertotaulukokeita ja jakson päätteeksi koe</a:t>
            </a:r>
          </a:p>
          <a:p>
            <a:pPr lvl="1"/>
            <a:r>
              <a:rPr lang="fi-FI" sz="2800" dirty="0">
                <a:latin typeface="Comic Sans MS" panose="030F0702030302020204" pitchFamily="66" charset="0"/>
              </a:rPr>
              <a:t>päässälaskutesti (5min.) kerran kuussa</a:t>
            </a:r>
            <a:r>
              <a:rPr lang="fi-FI" sz="2800" dirty="0">
                <a:latin typeface="Comic Sans MS" panose="030F0702030302020204" pitchFamily="66" charset="0"/>
                <a:sym typeface="Wingdings" panose="05000000000000000000" pitchFamily="2" charset="2"/>
              </a:rPr>
              <a:t> tulokset diagrammiin</a:t>
            </a:r>
            <a:endParaRPr lang="fi-FI" sz="2800" dirty="0">
              <a:latin typeface="Comic Sans MS" panose="030F0702030302020204" pitchFamily="66" charset="0"/>
            </a:endParaRPr>
          </a:p>
          <a:p>
            <a:endParaRPr lang="fi-FI" dirty="0">
              <a:latin typeface="Comic Sans MS" panose="030F0702030302020204" pitchFamily="66" charset="0"/>
            </a:endParaRPr>
          </a:p>
          <a:p>
            <a:endParaRPr lang="fi-FI" dirty="0">
              <a:latin typeface="Comic Sans MS" panose="030F0702030302020204" pitchFamily="66" charset="0"/>
            </a:endParaRPr>
          </a:p>
          <a:p>
            <a:endParaRPr lang="fi-FI" dirty="0">
              <a:latin typeface="Comic Sans MS" panose="030F0702030302020204" pitchFamily="66" charset="0"/>
            </a:endParaRPr>
          </a:p>
          <a:p>
            <a:endParaRPr lang="fi-F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88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4760D0-76B9-468F-ADB9-439E27556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68241"/>
          </a:xfrm>
        </p:spPr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			ENGLANTI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9C87E5-BBA0-45BA-A42E-48873BF0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988" y="1786759"/>
            <a:ext cx="9905999" cy="4225158"/>
          </a:xfrm>
        </p:spPr>
        <p:txBody>
          <a:bodyPr>
            <a:normAutofit fontScale="70000" lnSpcReduction="20000"/>
          </a:bodyPr>
          <a:lstStyle/>
          <a:p>
            <a:r>
              <a:rPr lang="fi-FI" dirty="0">
                <a:latin typeface="Comic Sans MS" panose="030F0702030302020204" pitchFamily="66" charset="0"/>
              </a:rPr>
              <a:t>Pääpaino ymmärtämisessä, tunnistamisessa ja puhumisessa</a:t>
            </a:r>
          </a:p>
          <a:p>
            <a:r>
              <a:rPr lang="fi-FI" dirty="0">
                <a:latin typeface="Comic Sans MS" panose="030F0702030302020204" pitchFamily="66" charset="0"/>
              </a:rPr>
              <a:t>Sanaston ja fraasien harjoittelua</a:t>
            </a:r>
          </a:p>
          <a:p>
            <a:r>
              <a:rPr lang="fi-FI" dirty="0">
                <a:latin typeface="Comic Sans MS" panose="030F0702030302020204" pitchFamily="66" charset="0"/>
              </a:rPr>
              <a:t>Paljon parityötä </a:t>
            </a:r>
          </a:p>
          <a:p>
            <a:r>
              <a:rPr lang="fi-FI" dirty="0">
                <a:latin typeface="Comic Sans MS" panose="030F0702030302020204" pitchFamily="66" charset="0"/>
              </a:rPr>
              <a:t>Uusi kappale harjoitellaan koulussa yhdessä ja se tulee lukuläksyksi</a:t>
            </a:r>
          </a:p>
          <a:p>
            <a:r>
              <a:rPr lang="fi-FI" dirty="0">
                <a:latin typeface="Comic Sans MS" panose="030F0702030302020204" pitchFamily="66" charset="0"/>
              </a:rPr>
              <a:t>Läksyä voi tulla molemmista kirjoista</a:t>
            </a:r>
          </a:p>
          <a:p>
            <a:r>
              <a:rPr lang="fi-FI" dirty="0">
                <a:latin typeface="Comic Sans MS" panose="030F0702030302020204" pitchFamily="66" charset="0"/>
              </a:rPr>
              <a:t>Vieraan kielen opettelussa aikuinen apuna kotona </a:t>
            </a:r>
          </a:p>
          <a:p>
            <a:r>
              <a:rPr lang="fi-FI" dirty="0">
                <a:latin typeface="Comic Sans MS" panose="030F0702030302020204" pitchFamily="66" charset="0"/>
              </a:rPr>
              <a:t>Oma läksymerkki englannin kirjan välissä</a:t>
            </a:r>
          </a:p>
          <a:p>
            <a:r>
              <a:rPr lang="fi-FI" dirty="0">
                <a:latin typeface="Comic Sans MS" panose="030F0702030302020204" pitchFamily="66" charset="0"/>
              </a:rPr>
              <a:t>Sanakokeita</a:t>
            </a:r>
          </a:p>
          <a:p>
            <a:r>
              <a:rPr lang="fi-FI" dirty="0">
                <a:latin typeface="Comic Sans MS" panose="030F0702030302020204" pitchFamily="66" charset="0"/>
              </a:rPr>
              <a:t>Jakson päätteeksi koe</a:t>
            </a:r>
          </a:p>
          <a:p>
            <a:r>
              <a:rPr lang="fi-FI" dirty="0">
                <a:latin typeface="Comic Sans MS" panose="030F0702030302020204" pitchFamily="66" charset="0"/>
              </a:rPr>
              <a:t>Kappaleen ym. voi kuunnella Arttu-sovelluksella </a:t>
            </a:r>
          </a:p>
          <a:p>
            <a:r>
              <a:rPr lang="fi-FI" dirty="0">
                <a:latin typeface="Comic Sans MS" panose="030F0702030302020204" pitchFamily="66" charset="0"/>
              </a:rPr>
              <a:t>Poissaolija voi katsoa </a:t>
            </a:r>
            <a:r>
              <a:rPr lang="fi-FI" dirty="0" err="1">
                <a:latin typeface="Comic Sans MS" panose="030F0702030302020204" pitchFamily="66" charset="0"/>
              </a:rPr>
              <a:t>enkun</a:t>
            </a:r>
            <a:r>
              <a:rPr lang="fi-FI" dirty="0">
                <a:latin typeface="Comic Sans MS" panose="030F0702030302020204" pitchFamily="66" charset="0"/>
              </a:rPr>
              <a:t> läksyt Riikan luokan </a:t>
            </a:r>
            <a:r>
              <a:rPr lang="fi-FI" dirty="0" err="1">
                <a:latin typeface="Comic Sans MS" panose="030F0702030302020204" pitchFamily="66" charset="0"/>
              </a:rPr>
              <a:t>pedanet</a:t>
            </a:r>
            <a:r>
              <a:rPr lang="fi-FI">
                <a:latin typeface="Comic Sans MS" panose="030F0702030302020204" pitchFamily="66" charset="0"/>
              </a:rPr>
              <a:t>-sivulta</a:t>
            </a:r>
            <a:endParaRPr lang="fi-FI" dirty="0">
              <a:latin typeface="Comic Sans MS" panose="030F0702030302020204" pitchFamily="66" charset="0"/>
            </a:endParaRPr>
          </a:p>
          <a:p>
            <a:endParaRPr lang="fi-F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38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7968C1-CFE2-421E-9D72-113509465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				läksyt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57CC21-F37A-4D5E-91DF-DF0040F6D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47850"/>
            <a:ext cx="9905999" cy="4206109"/>
          </a:xfrm>
        </p:spPr>
        <p:txBody>
          <a:bodyPr>
            <a:normAutofit fontScale="92500" lnSpcReduction="10000"/>
          </a:bodyPr>
          <a:lstStyle/>
          <a:p>
            <a:r>
              <a:rPr lang="fi-FI" dirty="0">
                <a:latin typeface="Comic Sans MS" panose="030F0702030302020204" pitchFamily="66" charset="0"/>
              </a:rPr>
              <a:t>Läksyjä tulee joka päivä ma-to, voi tulla myös pe</a:t>
            </a:r>
          </a:p>
          <a:p>
            <a:r>
              <a:rPr lang="fi-FI" dirty="0">
                <a:latin typeface="Comic Sans MS" panose="030F0702030302020204" pitchFamily="66" charset="0"/>
              </a:rPr>
              <a:t>Vastuu läksyn merkitsemisestä ja tekemisestä oppilaalla</a:t>
            </a:r>
            <a:br>
              <a:rPr lang="fi-FI" dirty="0">
                <a:latin typeface="Comic Sans MS" panose="030F0702030302020204" pitchFamily="66" charset="0"/>
              </a:rPr>
            </a:b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 seuratkaa ja muistutelkaa kotona</a:t>
            </a:r>
          </a:p>
          <a:p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AI ja MA läksy tehdään seuraavalle päivälle (lukujärjestyksessä rastitunti)</a:t>
            </a:r>
          </a:p>
          <a:p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Selkeä merkintä helpottaa muistamista, pienet </a:t>
            </a:r>
            <a:r>
              <a:rPr lang="fi-FI" dirty="0" err="1">
                <a:latin typeface="Comic Sans MS" panose="030F0702030302020204" pitchFamily="66" charset="0"/>
                <a:sym typeface="Wingdings" panose="05000000000000000000" pitchFamily="2" charset="2"/>
              </a:rPr>
              <a:t>post</a:t>
            </a: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 it-laput on hyviä</a:t>
            </a:r>
          </a:p>
          <a:p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Jos läksy unohtuu, laitan tunnin kohdalle </a:t>
            </a:r>
            <a:r>
              <a:rPr lang="fi-FI" dirty="0" err="1">
                <a:latin typeface="Comic Sans MS" panose="030F0702030302020204" pitchFamily="66" charset="0"/>
                <a:sym typeface="Wingdings" panose="05000000000000000000" pitchFamily="2" charset="2"/>
              </a:rPr>
              <a:t>wilmamerkinnän</a:t>
            </a:r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  läksyjen tekemistä seurataan</a:t>
            </a:r>
          </a:p>
          <a:p>
            <a:r>
              <a:rPr lang="fi-FI" dirty="0">
                <a:latin typeface="Comic Sans MS" panose="030F0702030302020204" pitchFamily="66" charset="0"/>
                <a:sym typeface="Wingdings" panose="05000000000000000000" pitchFamily="2" charset="2"/>
              </a:rPr>
              <a:t>Reppuun pakataan vain läksykirjat</a:t>
            </a:r>
          </a:p>
          <a:p>
            <a:pPr marL="0" indent="0">
              <a:buNone/>
            </a:pPr>
            <a:endParaRPr lang="fi-FI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endParaRPr lang="fi-FI" dirty="0">
              <a:latin typeface="Comic Sans MS" panose="030F0702030302020204" pitchFamily="66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8362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A9B15-09A4-4BEE-8DA4-1948E59A6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Comic Sans MS" panose="030F0702030302020204" pitchFamily="66" charset="0"/>
              </a:rPr>
              <a:t>			KOKEISTA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B1188B-8F82-4BBD-8F6C-394A8E464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latin typeface="Comic Sans MS" panose="030F0702030302020204" pitchFamily="66" charset="0"/>
              </a:rPr>
              <a:t>Kokeista (AI, MA, </a:t>
            </a:r>
            <a:r>
              <a:rPr lang="fi-FI" sz="3200" dirty="0" err="1">
                <a:latin typeface="Comic Sans MS" panose="030F0702030302020204" pitchFamily="66" charset="0"/>
              </a:rPr>
              <a:t>Ypi</a:t>
            </a:r>
            <a:r>
              <a:rPr lang="fi-FI" sz="3200" dirty="0">
                <a:latin typeface="Comic Sans MS" panose="030F0702030302020204" pitchFamily="66" charset="0"/>
              </a:rPr>
              <a:t>, EN) viesti </a:t>
            </a:r>
            <a:r>
              <a:rPr lang="fi-FI" sz="3200" dirty="0" err="1">
                <a:latin typeface="Comic Sans MS" panose="030F0702030302020204" pitchFamily="66" charset="0"/>
              </a:rPr>
              <a:t>wilmaan</a:t>
            </a:r>
            <a:r>
              <a:rPr lang="fi-FI" sz="3200" dirty="0">
                <a:latin typeface="Comic Sans MS" panose="030F0702030302020204" pitchFamily="66" charset="0"/>
              </a:rPr>
              <a:t> </a:t>
            </a:r>
          </a:p>
          <a:p>
            <a:r>
              <a:rPr lang="fi-FI" sz="3200" dirty="0">
                <a:latin typeface="Comic Sans MS" panose="030F0702030302020204" pitchFamily="66" charset="0"/>
              </a:rPr>
              <a:t>Englannista tulee kotiin ”treenilappu”</a:t>
            </a:r>
          </a:p>
          <a:p>
            <a:r>
              <a:rPr lang="fi-FI" sz="3200" dirty="0">
                <a:latin typeface="Comic Sans MS" panose="030F0702030302020204" pitchFamily="66" charset="0"/>
              </a:rPr>
              <a:t>Kokeet merkitään myös luokan </a:t>
            </a:r>
            <a:r>
              <a:rPr lang="fi-FI" sz="3200" dirty="0" err="1">
                <a:latin typeface="Comic Sans MS" panose="030F0702030302020204" pitchFamily="66" charset="0"/>
              </a:rPr>
              <a:t>pedanet</a:t>
            </a:r>
            <a:r>
              <a:rPr lang="fi-FI" sz="3200" dirty="0">
                <a:latin typeface="Comic Sans MS" panose="030F0702030302020204" pitchFamily="66" charset="0"/>
              </a:rPr>
              <a:t>-sivulle</a:t>
            </a:r>
          </a:p>
        </p:txBody>
      </p:sp>
    </p:spTree>
    <p:extLst>
      <p:ext uri="{BB962C8B-B14F-4D97-AF65-F5344CB8AC3E}">
        <p14:creationId xmlns:p14="http://schemas.microsoft.com/office/powerpoint/2010/main" val="100660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TM04033919[[fn=Piiri]]</Template>
  <TotalTime>254</TotalTime>
  <Words>589</Words>
  <Application>Microsoft Office PowerPoint</Application>
  <PresentationFormat>Laajakuva</PresentationFormat>
  <Paragraphs>85</Paragraphs>
  <Slides>13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20" baseType="lpstr">
      <vt:lpstr>Aptos</vt:lpstr>
      <vt:lpstr>Arial</vt:lpstr>
      <vt:lpstr>Comic Sans MS</vt:lpstr>
      <vt:lpstr>Trebuchet MS</vt:lpstr>
      <vt:lpstr>Tw Cen MT</vt:lpstr>
      <vt:lpstr>Wingdings</vt:lpstr>
      <vt:lpstr>Piiri</vt:lpstr>
      <vt:lpstr>   3.Lk vanhempainilta</vt:lpstr>
      <vt:lpstr>   lukujärjestys</vt:lpstr>
      <vt:lpstr>  Koulun muita aikuisia </vt:lpstr>
      <vt:lpstr>   äidinkieli</vt:lpstr>
      <vt:lpstr>PowerPoint-esitys</vt:lpstr>
      <vt:lpstr>   MATEMATIIKKA</vt:lpstr>
      <vt:lpstr>   ENGLANTI</vt:lpstr>
      <vt:lpstr>    läksyt</vt:lpstr>
      <vt:lpstr>   KOKEISTA</vt:lpstr>
      <vt:lpstr>  POISSAOLOT JA LÄKSYT</vt:lpstr>
      <vt:lpstr>   ARVIOINTI</vt:lpstr>
      <vt:lpstr>  LUOKAN KÄYTÄNTEITÄ</vt:lpstr>
      <vt:lpstr>    MUUTA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3.Lk vanhempainilta</dc:title>
  <dc:creator>vuori</dc:creator>
  <cp:lastModifiedBy>Vuori, Riikka</cp:lastModifiedBy>
  <cp:revision>22</cp:revision>
  <dcterms:created xsi:type="dcterms:W3CDTF">2019-08-18T17:17:25Z</dcterms:created>
  <dcterms:modified xsi:type="dcterms:W3CDTF">2024-09-04T12:05:29Z</dcterms:modified>
</cp:coreProperties>
</file>