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D3D23-85D1-442A-A11A-D71582D977D1}" type="datetimeFigureOut">
              <a:rPr lang="fi-FI"/>
              <a:t>30.5.2017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33819-66DB-43D0-924C-EA6883E161EB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33819-66DB-43D0-924C-EA6883E161EB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0605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33819-66DB-43D0-924C-EA6883E161EB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463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40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70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1442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6167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4338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31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1320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4017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27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550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44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406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599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503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0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972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09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62F97B-B5C0-4706-A8CE-B5B25C7A218A}" type="datetimeFigureOut">
              <a:rPr lang="fi-FI" smtClean="0"/>
              <a:t>30.5.2017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2D6C-18CA-4A41-A378-69CE62908B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277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4955" y="1686697"/>
            <a:ext cx="8825658" cy="3329581"/>
          </a:xfrm>
        </p:spPr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Kehvon Koulu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>
                <a:latin typeface="Andalus" panose="02020603050405020304" pitchFamily="18" charset="-78"/>
                <a:cs typeface="Andalus" panose="02020603050405020304" pitchFamily="18" charset="-78"/>
              </a:rPr>
              <a:t>Ala-aste</a:t>
            </a:r>
          </a:p>
        </p:txBody>
      </p:sp>
    </p:spTree>
    <p:extLst>
      <p:ext uri="{BB962C8B-B14F-4D97-AF65-F5344CB8AC3E}">
        <p14:creationId xmlns:p14="http://schemas.microsoft.com/office/powerpoint/2010/main" val="174908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5866"/>
          </a:xfrm>
        </p:spPr>
        <p:txBody>
          <a:bodyPr/>
          <a:lstStyle/>
          <a:p>
            <a:r>
              <a:rPr lang="fi-FI" sz="4400" dirty="0">
                <a:latin typeface="Andalus" panose="02020603050405020304" pitchFamily="18" charset="-78"/>
                <a:cs typeface="Andalus" panose="02020603050405020304" pitchFamily="18" charset="-78"/>
              </a:rPr>
              <a:t>Kehvon koulun historia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4293" y="1412670"/>
            <a:ext cx="8946541" cy="51198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Ensimmäinen koulurakennus valmistui Taavetti Krögerin tarkoitukseen luovuttamalle maalle kouluvuodeksi 1894</a:t>
            </a:r>
          </a:p>
          <a:p>
            <a:r>
              <a:rPr lang="fi-FI" dirty="0"/>
              <a:t>Nykyiselle paikalleen koulu rakennettiin vuonna 1953</a:t>
            </a:r>
          </a:p>
          <a:p>
            <a:r>
              <a:rPr lang="fi-FI" dirty="0"/>
              <a:t>Kehvolla työskenteli ala-asteen 3-6 luokat ja Väänälänrannalla 1-2 luokat, Väänälänrannan koulu lakkautettiin 1994 jolloin oppilaat siirtyivät Kehvolle</a:t>
            </a:r>
          </a:p>
          <a:p>
            <a:r>
              <a:rPr lang="fi-FI" dirty="0"/>
              <a:t>1995 koululle saatiin uusi liikuntasali ja vuonna 2003 viipale rakennus</a:t>
            </a:r>
          </a:p>
          <a:p>
            <a:r>
              <a:rPr lang="fi-FI" dirty="0"/>
              <a:t>Koulupiirirajojen muutos nosti oppilasmäärää Kehvolla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Kehvon koulu on 125 vuotta vanha</a:t>
            </a:r>
          </a:p>
        </p:txBody>
      </p:sp>
      <p:pic>
        <p:nvPicPr>
          <p:cNvPr id="6" name="Kuva 5" descr="http://www.suomenmuseotonline.fi/fi/kuva/KUOPION+KULT.+HIST.+MUSEO/kuokhm_khm_b_va_987_b00987.mediu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8321" y="4403602"/>
            <a:ext cx="3106445" cy="22733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260" y="4475821"/>
            <a:ext cx="3166262" cy="2128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9384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74720"/>
          </a:xfrm>
        </p:spPr>
        <p:txBody>
          <a:bodyPr/>
          <a:lstStyle/>
          <a:p>
            <a:r>
              <a:rPr lang="fi-FI" sz="4400">
                <a:latin typeface="Andalus" panose="02020603050405020304" pitchFamily="18" charset="-78"/>
                <a:cs typeface="Andalus" panose="02020603050405020304" pitchFamily="18" charset="-78"/>
              </a:rPr>
              <a:t>Arvot ja visio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1227438"/>
            <a:ext cx="8946541" cy="5020961"/>
          </a:xfrm>
        </p:spPr>
        <p:txBody>
          <a:bodyPr/>
          <a:lstStyle/>
          <a:p>
            <a:pPr marL="57150" indent="0">
              <a:spcBef>
                <a:spcPts val="0"/>
              </a:spcBef>
              <a:buNone/>
            </a:pPr>
            <a:r>
              <a:rPr lang="fi-FI" dirty="0"/>
              <a:t>Kehvon koulun arvot</a:t>
            </a:r>
          </a:p>
          <a:p>
            <a:pPr lvl="1">
              <a:spcBef>
                <a:spcPts val="0"/>
              </a:spcBef>
            </a:pPr>
            <a:r>
              <a:rPr lang="fi-FI" dirty="0"/>
              <a:t>Sosiaalisuus</a:t>
            </a:r>
          </a:p>
          <a:p>
            <a:pPr lvl="1">
              <a:spcBef>
                <a:spcPts val="0"/>
              </a:spcBef>
            </a:pPr>
            <a:r>
              <a:rPr lang="fi-FI" dirty="0"/>
              <a:t>Empatia</a:t>
            </a:r>
          </a:p>
          <a:p>
            <a:pPr lvl="1">
              <a:spcBef>
                <a:spcPts val="0"/>
              </a:spcBef>
            </a:pPr>
            <a:r>
              <a:rPr lang="fi-FI" dirty="0"/>
              <a:t>Kotiseudun tuntemus ja kunnioittaminen</a:t>
            </a:r>
          </a:p>
          <a:p>
            <a:pPr lvl="1">
              <a:spcBef>
                <a:spcPts val="0"/>
              </a:spcBef>
            </a:pPr>
            <a:r>
              <a:rPr lang="fi-FI" dirty="0"/>
              <a:t>Tapakasvatus</a:t>
            </a:r>
          </a:p>
          <a:p>
            <a:pPr lvl="1">
              <a:spcBef>
                <a:spcPts val="0"/>
              </a:spcBef>
            </a:pPr>
            <a:r>
              <a:rPr lang="fi-FI" dirty="0"/>
              <a:t>Vastuullisuus: itsenäinen työskentely ja ryhmässä toimiminen</a:t>
            </a:r>
          </a:p>
          <a:p>
            <a:pPr lvl="1">
              <a:spcBef>
                <a:spcPts val="0"/>
              </a:spcBef>
            </a:pPr>
            <a:r>
              <a:rPr lang="fi-FI" dirty="0"/>
              <a:t>Luovuus</a:t>
            </a:r>
          </a:p>
          <a:p>
            <a:pPr lvl="1">
              <a:spcBef>
                <a:spcPts val="0"/>
              </a:spcBef>
            </a:pPr>
            <a:r>
              <a:rPr lang="fi-FI" dirty="0"/>
              <a:t>Hyvä itsetunto</a:t>
            </a:r>
          </a:p>
          <a:p>
            <a:pPr lvl="1">
              <a:spcBef>
                <a:spcPts val="0"/>
              </a:spcBef>
            </a:pPr>
            <a:r>
              <a:rPr lang="fi-FI" dirty="0"/>
              <a:t>Tasa-arvo</a:t>
            </a:r>
          </a:p>
          <a:p>
            <a:pPr lvl="1">
              <a:spcBef>
                <a:spcPts val="0"/>
              </a:spcBef>
            </a:pPr>
            <a:r>
              <a:rPr lang="fi-FI" dirty="0"/>
              <a:t>Kyky arvioida omaa edistymistä</a:t>
            </a:r>
          </a:p>
          <a:p>
            <a:pPr marL="914400" lvl="2" indent="0">
              <a:spcBef>
                <a:spcPts val="0"/>
              </a:spcBef>
              <a:buNone/>
            </a:pPr>
            <a:endParaRPr lang="fi-FI" dirty="0"/>
          </a:p>
          <a:p>
            <a:pPr marL="57150" indent="0">
              <a:spcBef>
                <a:spcPts val="0"/>
              </a:spcBef>
              <a:buNone/>
            </a:pPr>
            <a:r>
              <a:rPr lang="fi-FI" dirty="0"/>
              <a:t>Kehvon koulun visio</a:t>
            </a:r>
          </a:p>
          <a:p>
            <a:pPr lvl="1">
              <a:spcBef>
                <a:spcPts val="0"/>
              </a:spcBef>
            </a:pPr>
            <a:r>
              <a:rPr lang="fi-FI" dirty="0"/>
              <a:t>Kehvon koulu pyrkii tarjoamaan monipuolista ja laadukasta opetusta</a:t>
            </a:r>
          </a:p>
        </p:txBody>
      </p:sp>
    </p:spTree>
    <p:extLst>
      <p:ext uri="{BB962C8B-B14F-4D97-AF65-F5344CB8AC3E}">
        <p14:creationId xmlns:p14="http://schemas.microsoft.com/office/powerpoint/2010/main" val="146945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6482"/>
          </a:xfrm>
        </p:spPr>
        <p:txBody>
          <a:bodyPr/>
          <a:lstStyle/>
          <a:p>
            <a:r>
              <a:rPr lang="fi-FI" sz="4400" dirty="0">
                <a:latin typeface="Andalus" panose="02020603050405020304" pitchFamily="18" charset="-78"/>
                <a:cs typeface="Andalus" panose="02020603050405020304" pitchFamily="18" charset="-78"/>
              </a:rPr>
              <a:t>Toiminta- ajatus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1285104"/>
            <a:ext cx="8946541" cy="49632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/>
              <a:t>Oppimisympäristö</a:t>
            </a:r>
          </a:p>
          <a:p>
            <a:pPr lvl="1">
              <a:spcBef>
                <a:spcPts val="0"/>
              </a:spcBef>
            </a:pPr>
            <a:r>
              <a:rPr lang="fi-FI"/>
              <a:t>Koulun pihalla on ulkoluokka, jossa pidetään osa tilaisuuksista</a:t>
            </a:r>
          </a:p>
          <a:p>
            <a:pPr lvl="1">
              <a:spcBef>
                <a:spcPts val="0"/>
              </a:spcBef>
            </a:pPr>
            <a:r>
              <a:rPr lang="fi-FI"/>
              <a:t>Koulua ympäröi metsä ja pelto </a:t>
            </a:r>
          </a:p>
          <a:p>
            <a:pPr lvl="1">
              <a:spcBef>
                <a:spcPts val="0"/>
              </a:spcBef>
            </a:pPr>
            <a:r>
              <a:rPr lang="fi-FI"/>
              <a:t>Metsässä voi frisbee golfata</a:t>
            </a:r>
          </a:p>
          <a:p>
            <a:pPr marL="457200" lvl="1" indent="0">
              <a:spcBef>
                <a:spcPts val="0"/>
              </a:spcBef>
              <a:buNone/>
            </a:pPr>
            <a:endParaRPr lang="fi-FI"/>
          </a:p>
          <a:p>
            <a:pPr marL="57150" indent="0">
              <a:spcBef>
                <a:spcPts val="0"/>
              </a:spcBef>
              <a:buNone/>
            </a:pPr>
            <a:r>
              <a:rPr lang="fi-FI"/>
              <a:t>Pienenä yksikkönä voimme toimia joustavasti ja opettajien ja oppilaiden yhteistyö on helppoa.</a:t>
            </a:r>
          </a:p>
          <a:p>
            <a:pPr marL="57150" indent="0">
              <a:spcBef>
                <a:spcPts val="0"/>
              </a:spcBef>
              <a:buNone/>
            </a:pPr>
            <a:endParaRPr lang="fi-FI"/>
          </a:p>
          <a:p>
            <a:pPr marL="800100" lvl="1">
              <a:spcBef>
                <a:spcPts val="0"/>
              </a:spcBef>
            </a:pPr>
            <a:r>
              <a:rPr lang="fi-FI"/>
              <a:t>Oppilaalle tarjoutuu useasti tilaisuuksia esiintymiseen juhlissa ja tapahtumissa</a:t>
            </a:r>
          </a:p>
          <a:p>
            <a:pPr marL="800100" lvl="1">
              <a:spcBef>
                <a:spcPts val="0"/>
              </a:spcBef>
            </a:pPr>
            <a:r>
              <a:rPr lang="fi-FI"/>
              <a:t>Kummiluokka toimintaa 1. ja 6. luokkien kesken</a:t>
            </a:r>
          </a:p>
          <a:p>
            <a:pPr marL="800100" lvl="1">
              <a:spcBef>
                <a:spcPts val="0"/>
              </a:spcBef>
            </a:pPr>
            <a:r>
              <a:rPr lang="fi-FI"/>
              <a:t>Ohjattuja välitunteja kolmesti viikossa</a:t>
            </a:r>
          </a:p>
        </p:txBody>
      </p:sp>
      <p:pic>
        <p:nvPicPr>
          <p:cNvPr id="4" name="Kuva 3" descr="http://www.siilinjarvi.fi/kunta/fi/kuvat/paivahoito_ja_esiopetus/Kehvo/keinut_isovaa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650" y="4552950"/>
            <a:ext cx="5535283" cy="2084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941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dirty="0">
                <a:latin typeface="Andalus" panose="02020603050405020304" pitchFamily="18" charset="-78"/>
                <a:cs typeface="Andalus" panose="02020603050405020304" pitchFamily="18" charset="-78"/>
              </a:rPr>
              <a:t>Koulun sidosryhmät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4293" y="1440359"/>
            <a:ext cx="8946541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dirty="0"/>
              <a:t>Kehvon koululla on n. 70 oppilasta 1-6 luokilla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dirty="0"/>
              <a:t>Työntekijöitä koululla on n. 10 henkilöä</a:t>
            </a:r>
          </a:p>
          <a:p>
            <a:pPr lvl="1">
              <a:spcBef>
                <a:spcPts val="0"/>
              </a:spcBef>
            </a:pPr>
            <a:r>
              <a:rPr lang="fi-FI" dirty="0"/>
              <a:t>4 opettajaa</a:t>
            </a:r>
          </a:p>
          <a:p>
            <a:pPr lvl="1">
              <a:spcBef>
                <a:spcPts val="0"/>
              </a:spcBef>
            </a:pPr>
            <a:r>
              <a:rPr lang="fi-FI" dirty="0"/>
              <a:t>2 koulunkäynninohjaajaa</a:t>
            </a:r>
          </a:p>
          <a:p>
            <a:pPr lvl="1">
              <a:spcBef>
                <a:spcPts val="0"/>
              </a:spcBef>
            </a:pPr>
            <a:r>
              <a:rPr lang="fi-FI" dirty="0"/>
              <a:t>IP-kerhon ohjaaja</a:t>
            </a:r>
          </a:p>
          <a:p>
            <a:pPr lvl="1">
              <a:spcBef>
                <a:spcPts val="0"/>
              </a:spcBef>
            </a:pPr>
            <a:r>
              <a:rPr lang="fi-FI" dirty="0"/>
              <a:t>Koulukuraattori</a:t>
            </a:r>
          </a:p>
          <a:p>
            <a:pPr lvl="1">
              <a:spcBef>
                <a:spcPts val="0"/>
              </a:spcBef>
            </a:pPr>
            <a:r>
              <a:rPr lang="fi-FI" dirty="0"/>
              <a:t>Sekä erityisopettaja</a:t>
            </a:r>
          </a:p>
          <a:p>
            <a:pPr lvl="1">
              <a:spcBef>
                <a:spcPts val="0"/>
              </a:spcBef>
            </a:pPr>
            <a:endParaRPr lang="fi-FI" dirty="0"/>
          </a:p>
          <a:p>
            <a:pPr marL="0" indent="0">
              <a:spcBef>
                <a:spcPts val="0"/>
              </a:spcBef>
              <a:buNone/>
            </a:pPr>
            <a:r>
              <a:rPr lang="fi-FI" dirty="0"/>
              <a:t>Kehvon koulun sidosryhmiä ovat mm. Vanhemmat, kyläyhdistys &amp; </a:t>
            </a:r>
            <a:r>
              <a:rPr lang="fi-FI" dirty="0" err="1"/>
              <a:t>martat</a:t>
            </a:r>
            <a:r>
              <a:rPr lang="fi-FI" dirty="0"/>
              <a:t>, metsästysseurat, seurakunta, päiväkoti ym.</a:t>
            </a:r>
          </a:p>
        </p:txBody>
      </p:sp>
    </p:spTree>
    <p:extLst>
      <p:ext uri="{BB962C8B-B14F-4D97-AF65-F5344CB8AC3E}">
        <p14:creationId xmlns:p14="http://schemas.microsoft.com/office/powerpoint/2010/main" val="83652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7710"/>
          </a:xfrm>
        </p:spPr>
        <p:txBody>
          <a:bodyPr/>
          <a:lstStyle/>
          <a:p>
            <a:r>
              <a:rPr lang="fi-FI" sz="4400" dirty="0">
                <a:latin typeface="Andalus" panose="02020603050405020304" pitchFamily="18" charset="-78"/>
                <a:cs typeface="Andalus" panose="02020603050405020304" pitchFamily="18" charset="-78"/>
              </a:rPr>
              <a:t>Rahoitus, tieto- ja viestintätekniikka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1420428"/>
            <a:ext cx="8946541" cy="482797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i-FI" dirty="0"/>
              <a:t>Perustusopetuslaki määrää, että kunnan on tarjottava opetusta kouluikäisille lapsille</a:t>
            </a:r>
          </a:p>
          <a:p>
            <a:pPr lvl="1">
              <a:spcBef>
                <a:spcPts val="0"/>
              </a:spcBef>
            </a:pPr>
            <a:r>
              <a:rPr lang="fi-FI" dirty="0"/>
              <a:t>Valtio ja kunnat rahoittavat peruskoulun suomessa</a:t>
            </a:r>
          </a:p>
          <a:p>
            <a:pPr marL="57150" indent="0">
              <a:spcBef>
                <a:spcPts val="0"/>
              </a:spcBef>
              <a:buNone/>
            </a:pPr>
            <a:endParaRPr lang="fi-FI" dirty="0"/>
          </a:p>
          <a:p>
            <a:pPr marL="400050">
              <a:spcBef>
                <a:spcPts val="0"/>
              </a:spcBef>
            </a:pPr>
            <a:r>
              <a:rPr lang="fi-FI" dirty="0"/>
              <a:t>Yhtenä osana opetusta tieto- ja viestintätekniikkaa käytetään uuden opetussuunnitelman mukaisesti</a:t>
            </a:r>
          </a:p>
          <a:p>
            <a:pPr marL="800100" lvl="1">
              <a:spcBef>
                <a:spcPts val="0"/>
              </a:spcBef>
            </a:pPr>
            <a:r>
              <a:rPr lang="fi-FI" dirty="0"/>
              <a:t>Tieto- ja viestintätekniikan käyttö kouluissa lisääntyy kokoajan</a:t>
            </a:r>
          </a:p>
          <a:p>
            <a:pPr marL="514350" lvl="1" indent="0">
              <a:buNone/>
            </a:pP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657" y="4167973"/>
            <a:ext cx="8267700" cy="2486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kstiruutu 4"/>
          <p:cNvSpPr txBox="1"/>
          <p:nvPr/>
        </p:nvSpPr>
        <p:spPr>
          <a:xfrm>
            <a:off x="2427819" y="5410985"/>
            <a:ext cx="12138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dirty="0"/>
              <a:t>Maisema</a:t>
            </a:r>
          </a:p>
          <a:p>
            <a:pPr algn="r"/>
            <a:r>
              <a:rPr lang="fi-FI" dirty="0"/>
              <a:t>Kehvon</a:t>
            </a:r>
          </a:p>
          <a:p>
            <a:pPr algn="r"/>
            <a:r>
              <a:rPr lang="fi-FI" dirty="0"/>
              <a:t>koulun</a:t>
            </a:r>
          </a:p>
          <a:p>
            <a:pPr algn="r"/>
            <a:r>
              <a:rPr lang="fi-FI" dirty="0"/>
              <a:t>takaa</a:t>
            </a:r>
          </a:p>
        </p:txBody>
      </p:sp>
    </p:spTree>
    <p:extLst>
      <p:ext uri="{BB962C8B-B14F-4D97-AF65-F5344CB8AC3E}">
        <p14:creationId xmlns:p14="http://schemas.microsoft.com/office/powerpoint/2010/main" val="124671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6890"/>
          </a:xfrm>
        </p:spPr>
        <p:txBody>
          <a:bodyPr/>
          <a:lstStyle/>
          <a:p>
            <a:r>
              <a:rPr lang="fi-FI" sz="4400" dirty="0">
                <a:latin typeface="Andalus" panose="02020603050405020304" pitchFamily="18" charset="-78"/>
                <a:cs typeface="Andalus" panose="02020603050405020304" pitchFamily="18" charset="-78"/>
              </a:rPr>
              <a:t>Työ- ja työssäoppimispaikka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4293" y="1422604"/>
            <a:ext cx="8946541" cy="419548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i-FI" dirty="0"/>
              <a:t>Kehvon koulu ottaa mielellään nuoria tutustumaan työelämään</a:t>
            </a:r>
          </a:p>
          <a:p>
            <a:pPr lvl="1">
              <a:spcBef>
                <a:spcPts val="0"/>
              </a:spcBef>
            </a:pPr>
            <a:r>
              <a:rPr lang="fi-FI" dirty="0"/>
              <a:t>Opettajakoulutukseen</a:t>
            </a:r>
          </a:p>
          <a:p>
            <a:pPr lvl="1">
              <a:spcBef>
                <a:spcPts val="0"/>
              </a:spcBef>
            </a:pPr>
            <a:r>
              <a:rPr lang="fi-FI" dirty="0"/>
              <a:t>Lasten kanssa työskentelyyn liittyen.</a:t>
            </a:r>
          </a:p>
          <a:p>
            <a:pPr marL="400050">
              <a:spcBef>
                <a:spcPts val="0"/>
              </a:spcBef>
            </a:pPr>
            <a:r>
              <a:rPr lang="fi-FI" dirty="0"/>
              <a:t>Nuorilta toivotaan kiinnostusta kyseisiin aloihin jotta tulevaisuudessa hyötyisi koululla saamastaan opastuksesta.</a:t>
            </a:r>
          </a:p>
          <a:p>
            <a:pPr marL="400050">
              <a:spcBef>
                <a:spcPts val="0"/>
              </a:spcBef>
            </a:pPr>
            <a:endParaRPr lang="fi-FI" dirty="0"/>
          </a:p>
          <a:p>
            <a:pPr marL="57150" indent="0">
              <a:spcBef>
                <a:spcPts val="0"/>
              </a:spcBef>
              <a:buNone/>
            </a:pPr>
            <a:r>
              <a:rPr lang="fi-FI" dirty="0"/>
              <a:t>Kehvon koulu sijaitsee Siilinjärvellä, Kehvolla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fi-FI" i="1" dirty="0"/>
              <a:t>	</a:t>
            </a:r>
            <a:r>
              <a:rPr lang="fi-FI" i="1" dirty="0" err="1"/>
              <a:t>Kehvontie</a:t>
            </a:r>
            <a:r>
              <a:rPr lang="fi-FI" i="1" dirty="0"/>
              <a:t> 1288 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fi-FI" i="1" dirty="0"/>
              <a:t>	71800 Siilinjärvi</a:t>
            </a:r>
          </a:p>
          <a:p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9246963" y="6454067"/>
            <a:ext cx="2945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/>
              <a:t>Kiia Näykki, Sara Nousiainen</a:t>
            </a:r>
          </a:p>
        </p:txBody>
      </p:sp>
    </p:spTree>
    <p:extLst>
      <p:ext uri="{BB962C8B-B14F-4D97-AF65-F5344CB8AC3E}">
        <p14:creationId xmlns:p14="http://schemas.microsoft.com/office/powerpoint/2010/main" val="1793459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Punainen-violetti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284</Words>
  <Application>Microsoft Office PowerPoint</Application>
  <PresentationFormat>Laajakuva</PresentationFormat>
  <Paragraphs>67</Paragraphs>
  <Slides>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Andalus</vt:lpstr>
      <vt:lpstr>Arial</vt:lpstr>
      <vt:lpstr>Calibri</vt:lpstr>
      <vt:lpstr>Century Gothic</vt:lpstr>
      <vt:lpstr>Wingdings 3</vt:lpstr>
      <vt:lpstr>Ioni</vt:lpstr>
      <vt:lpstr>Kehvon Koulu</vt:lpstr>
      <vt:lpstr>Kehvon koulun historia</vt:lpstr>
      <vt:lpstr>Arvot ja visio</vt:lpstr>
      <vt:lpstr>Toiminta- ajatus</vt:lpstr>
      <vt:lpstr>Koulun sidosryhmät</vt:lpstr>
      <vt:lpstr>Rahoitus, tieto- ja viestintätekniikka</vt:lpstr>
      <vt:lpstr>Työ- ja työssäoppimispaikka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Kehvon Koulu</dc:title>
  <dc:creator>Kaijanen, Sanna</dc:creator>
  <cp:lastModifiedBy>Kaijanen, Sanna</cp:lastModifiedBy>
  <cp:revision>6</cp:revision>
  <dcterms:modified xsi:type="dcterms:W3CDTF">2017-05-30T09:43:07Z</dcterms:modified>
</cp:coreProperties>
</file>