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10" r:id="rId4"/>
  </p:sldMasterIdLst>
  <p:sldIdLst>
    <p:sldId id="256" r:id="rId5"/>
    <p:sldId id="257" r:id="rId6"/>
    <p:sldId id="262" r:id="rId7"/>
    <p:sldId id="258" r:id="rId8"/>
    <p:sldId id="260" r:id="rId9"/>
    <p:sldId id="259" r:id="rId10"/>
    <p:sldId id="26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BC60EE-36EB-61C2-7337-B1BFB89EEC04}" v="137" dt="2026-08-20T12:20:04.141"/>
    <p1510:client id="{DA30BE8F-7A9C-0572-037F-8BC67CD4628B}" v="72" dt="2026-08-20T12:25:30.5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245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uula Holmlund" userId="S::tuula.holmlund@edusiilinjarvi.fi::642b627e-5bd8-4427-9775-18f57380ae0c" providerId="AD" clId="Web-{DA30BE8F-7A9C-0572-037F-8BC67CD4628B}"/>
    <pc:docChg chg="modSld">
      <pc:chgData name="Tuula Holmlund" userId="S::tuula.holmlund@edusiilinjarvi.fi::642b627e-5bd8-4427-9775-18f57380ae0c" providerId="AD" clId="Web-{DA30BE8F-7A9C-0572-037F-8BC67CD4628B}" dt="2026-08-20T12:25:30.513" v="69" actId="20577"/>
      <pc:docMkLst>
        <pc:docMk/>
      </pc:docMkLst>
      <pc:sldChg chg="modSp">
        <pc:chgData name="Tuula Holmlund" userId="S::tuula.holmlund@edusiilinjarvi.fi::642b627e-5bd8-4427-9775-18f57380ae0c" providerId="AD" clId="Web-{DA30BE8F-7A9C-0572-037F-8BC67CD4628B}" dt="2026-08-20T12:25:30.513" v="69" actId="20577"/>
        <pc:sldMkLst>
          <pc:docMk/>
          <pc:sldMk cId="3856144342" sldId="256"/>
        </pc:sldMkLst>
        <pc:spChg chg="mod">
          <ac:chgData name="Tuula Holmlund" userId="S::tuula.holmlund@edusiilinjarvi.fi::642b627e-5bd8-4427-9775-18f57380ae0c" providerId="AD" clId="Web-{DA30BE8F-7A9C-0572-037F-8BC67CD4628B}" dt="2026-08-20T12:23:35.180" v="68" actId="20577"/>
          <ac:spMkLst>
            <pc:docMk/>
            <pc:sldMk cId="3856144342" sldId="256"/>
            <ac:spMk id="2" creationId="{00000000-0000-0000-0000-000000000000}"/>
          </ac:spMkLst>
        </pc:spChg>
        <pc:spChg chg="mod">
          <ac:chgData name="Tuula Holmlund" userId="S::tuula.holmlund@edusiilinjarvi.fi::642b627e-5bd8-4427-9775-18f57380ae0c" providerId="AD" clId="Web-{DA30BE8F-7A9C-0572-037F-8BC67CD4628B}" dt="2026-08-20T12:25:30.513" v="69" actId="20577"/>
          <ac:spMkLst>
            <pc:docMk/>
            <pc:sldMk cId="3856144342" sldId="256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605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003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1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2212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98657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2181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2281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169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351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26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950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533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50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586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899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856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402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eda.net/siilinjarvi/hamula/ljol/englannin-opiskelu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7">
            <a:extLst>
              <a:ext uri="{FF2B5EF4-FFF2-40B4-BE49-F238E27FC236}">
                <a16:creationId xmlns:a16="http://schemas.microsoft.com/office/drawing/2014/main" id="{57ABABA7-0420-4200-9B65-1C1967CE9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A317EBE3-FF86-4DA1-BC9A-331F7F214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4D43EC1-35FA-4FC3-8526-F655CEB09D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71831"/>
            <a:ext cx="0" cy="3200400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A03E380-9CD1-4ABA-A763-9F9D252B8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6009967" y="0"/>
            <a:ext cx="6176982" cy="6853245"/>
            <a:chOff x="2487613" y="285750"/>
            <a:chExt cx="2428876" cy="5654676"/>
          </a:xfrm>
          <a:solidFill>
            <a:schemeClr val="bg1">
              <a:alpha val="30000"/>
            </a:schemeClr>
          </a:solidFill>
        </p:grpSpPr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66E01B84-4C2B-4DE5-90C8-9C4001A75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64CE5A7A-D5C5-4FE5-860C-0B5748FDE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016A7D2A-6EEA-47B8-A763-7D82E41B3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E758F6E7-6DEC-48D0-ACB1-E5E26B13E6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B56657FF-C027-42E7-859B-902929B6FA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79047F2A-5978-46C6-B3A2-54AAC2136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F3BE8FD1-0A72-4640-AC7A-2E057273F8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752FC782-A372-4D11-B20D-958955E56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AA00B2F1-BEE2-444A-8249-C8E3212CA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E7F5747E-514B-4CF7-B6B0-DAD7149097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931614BB-1593-40ED-8113-2BD1187055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2691871F-F15C-4E19-BC9C-78E5748D74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21326" y="1318591"/>
            <a:ext cx="6615978" cy="4220820"/>
          </a:xfrm>
        </p:spPr>
        <p:txBody>
          <a:bodyPr anchor="ctr">
            <a:normAutofit fontScale="90000"/>
          </a:bodyPr>
          <a:lstStyle/>
          <a:p>
            <a:br>
              <a:rPr lang="en-US" b="1" dirty="0">
                <a:solidFill>
                  <a:schemeClr val="tx2">
                    <a:lumMod val="75000"/>
                  </a:schemeClr>
                </a:solidFill>
              </a:rPr>
            </a:br>
            <a:br>
              <a:rPr lang="en-US" b="1" dirty="0"/>
            </a:b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3.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luokan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br>
              <a:rPr lang="en-US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b="1" dirty="0" err="1">
                <a:solidFill>
                  <a:schemeClr val="tx2">
                    <a:lumMod val="75000"/>
                  </a:schemeClr>
                </a:solidFill>
              </a:rPr>
              <a:t>englanninopiskelusta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 </a:t>
            </a:r>
            <a:br>
              <a:rPr lang="en-US" dirty="0">
                <a:solidFill>
                  <a:schemeClr val="tx2">
                    <a:lumMod val="75000"/>
                  </a:schemeClr>
                </a:solidFill>
              </a:rPr>
            </a:br>
            <a:br>
              <a:rPr lang="en-US" dirty="0"/>
            </a:b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19" y="804334"/>
            <a:ext cx="3164648" cy="52493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3. </a:t>
            </a:r>
            <a:r>
              <a:rPr lang="en-US" sz="2000" b="1" dirty="0" err="1">
                <a:solidFill>
                  <a:schemeClr val="tx2">
                    <a:lumMod val="75000"/>
                  </a:schemeClr>
                </a:solidFill>
              </a:rPr>
              <a:t>luokkien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2">
                    <a:lumMod val="75000"/>
                  </a:schemeClr>
                </a:solidFill>
              </a:rPr>
              <a:t>vanhempainilta</a:t>
            </a:r>
            <a:endParaRPr lang="fi-FI" dirty="0" err="1">
              <a:solidFill>
                <a:schemeClr val="tx2">
                  <a:lumMod val="75000"/>
                </a:schemeClr>
              </a:solidFill>
            </a:endParaRPr>
          </a:p>
          <a:p>
            <a:pPr algn="r"/>
            <a:endParaRPr lang="en-US" sz="2000" b="1" dirty="0">
              <a:solidFill>
                <a:schemeClr val="tx2">
                  <a:lumMod val="75000"/>
                </a:schemeClr>
              </a:solidFill>
            </a:endParaRPr>
          </a:p>
          <a:p>
            <a:pPr algn="r"/>
            <a:r>
              <a:rPr lang="en-US" sz="2000" b="1">
                <a:solidFill>
                  <a:schemeClr val="tx2">
                    <a:lumMod val="75000"/>
                  </a:schemeClr>
                </a:solidFill>
              </a:rPr>
              <a:t>25.8.2026</a:t>
            </a:r>
            <a:endParaRPr 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144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4BD9000-3B4F-48AB-9839-DC8E5E4CD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Mitä voin tehdä lapseni </a:t>
            </a:r>
            <a:br>
              <a:rPr lang="fi-FI"/>
            </a:br>
            <a:r>
              <a:rPr lang="fi-FI"/>
              <a:t>kielenopiskelun hyväksi?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C9C562F-2D79-48E1-8F6E-DD54AEF128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943726"/>
            <a:ext cx="8915400" cy="296749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400" dirty="0"/>
              <a:t>Kiinnostu, kysele, ole utelias!</a:t>
            </a:r>
          </a:p>
          <a:p>
            <a:r>
              <a:rPr lang="fi-FI" sz="2400" dirty="0"/>
              <a:t>Kannusta oppimaan kieliä ja käyttämään niitä.</a:t>
            </a:r>
          </a:p>
          <a:p>
            <a:r>
              <a:rPr lang="fi-FI" sz="2400" dirty="0"/>
              <a:t>Auta lasta kantamaan vastuuta opiskelusta, läksyistä, välineistä. Valvo tarvittaessa.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58469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Muutamia käytännön asioita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sz="2400"/>
              <a:t>3A-luokka on Heidi-opella ja 3B Tuula-opella.</a:t>
            </a:r>
          </a:p>
          <a:p>
            <a:pPr lvl="1"/>
            <a:r>
              <a:rPr lang="fi-FI" sz="2400"/>
              <a:t>3C:n oppilaat puoliksi Tuulan ja Heidin ryhmissä. </a:t>
            </a:r>
          </a:p>
          <a:p>
            <a:r>
              <a:rPr lang="fi-FI" sz="2400"/>
              <a:t>Läksyunohdukset merkitään Wilmaan. </a:t>
            </a:r>
          </a:p>
          <a:p>
            <a:r>
              <a:rPr lang="fi-FI" sz="2400" dirty="0"/>
              <a:t>Syksyn tai kevään neljännen unohduksen jälkeen oppilas jää joka kerta läksyparkkiin välitunnilla tai koulun jälkeen tekemään unohtuneet läksyt. </a:t>
            </a:r>
            <a:endParaRPr lang="fi-FI" sz="2400"/>
          </a:p>
          <a:p>
            <a:pPr marL="457200" lvl="1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97414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E92666A-BC97-4392-BBE7-20E17EF4E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Englannin läksyistä</a:t>
            </a:r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3460" y="784994"/>
            <a:ext cx="2127862" cy="2886874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FA95AB7-4CFD-4801-90F8-C8B5E7BCF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1623" y="1713461"/>
            <a:ext cx="8285268" cy="475051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400" dirty="0"/>
              <a:t>Englannista on </a:t>
            </a:r>
            <a:r>
              <a:rPr lang="fi-FI" sz="2400" b="1" dirty="0"/>
              <a:t>joka kerta läksyä.</a:t>
            </a:r>
          </a:p>
          <a:p>
            <a:r>
              <a:rPr lang="fi-FI" sz="2400" dirty="0"/>
              <a:t>Läksyt merkitään tunnilla työkirjaan. </a:t>
            </a:r>
          </a:p>
          <a:p>
            <a:r>
              <a:rPr lang="fi-FI" sz="2400"/>
              <a:t>Läksyt voi tarkistaa kotona Pedanetistä</a:t>
            </a:r>
            <a:r>
              <a:rPr lang="fi-FI" sz="2400" dirty="0"/>
              <a:t> oman </a:t>
            </a:r>
            <a:r>
              <a:rPr lang="fi-FI" sz="2400"/>
              <a:t>englanniniopen (Tuula tai Heidi)kotitehtävistä: </a:t>
            </a:r>
            <a:r>
              <a:rPr lang="fi-FI" sz="2400" dirty="0">
                <a:ea typeface="+mn-lt"/>
                <a:cs typeface="+mn-lt"/>
                <a:hlinkClick r:id="rId3"/>
              </a:rPr>
              <a:t>https://peda.net/siilinjarvi/hamula/ljol/englannin-opiskelu</a:t>
            </a:r>
            <a:endParaRPr lang="fi-FI" sz="2400" dirty="0">
              <a:ea typeface="+mn-lt"/>
              <a:cs typeface="+mn-lt"/>
            </a:endParaRPr>
          </a:p>
          <a:p>
            <a:r>
              <a:rPr lang="fi-FI" sz="2400" dirty="0">
                <a:ea typeface="+mn-lt"/>
                <a:cs typeface="+mn-lt"/>
              </a:rPr>
              <a:t>Molemmat kirjat + vihko kulkevat aina mukana.</a:t>
            </a:r>
          </a:p>
          <a:p>
            <a:r>
              <a:rPr lang="fi-FI" sz="2400" b="1" dirty="0">
                <a:ea typeface="+mn-lt"/>
                <a:cs typeface="+mn-lt"/>
              </a:rPr>
              <a:t>Kirjat kannattaa säilyttää kotona</a:t>
            </a:r>
            <a:r>
              <a:rPr lang="fi-FI" sz="2400" dirty="0">
                <a:ea typeface="+mn-lt"/>
                <a:cs typeface="+mn-lt"/>
              </a:rPr>
              <a:t>, jotta sanoja voi kerrata monena päivänä! Jos sairastuu, voi </a:t>
            </a:r>
            <a:r>
              <a:rPr lang="fi-FI" sz="2400">
                <a:ea typeface="+mn-lt"/>
                <a:cs typeface="+mn-lt"/>
              </a:rPr>
              <a:t>Pedanetin</a:t>
            </a:r>
            <a:r>
              <a:rPr lang="fi-FI" sz="2400" dirty="0">
                <a:ea typeface="+mn-lt"/>
                <a:cs typeface="+mn-lt"/>
              </a:rPr>
              <a:t> kotitehtävien mukaan edetä myös kotona voinnin mukaan. </a:t>
            </a:r>
            <a:endParaRPr lang="fi-FI" sz="2400" dirty="0"/>
          </a:p>
          <a:p>
            <a:endParaRPr lang="fi-FI" dirty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37913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1F6BF84-DEE9-4170-BF48-F42D82AFE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Uusien sanojen harjoittelu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18028B3-B89D-4B1B-9AA3-946DFE9D57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905573"/>
            <a:ext cx="5620433" cy="386156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400" dirty="0">
                <a:ea typeface="+mn-lt"/>
                <a:cs typeface="+mn-lt"/>
              </a:rPr>
              <a:t>Sanojenopetteluläksynä on kuvasanastot eli tekstikirjan </a:t>
            </a:r>
            <a:r>
              <a:rPr lang="fi-FI" sz="2400" b="1" dirty="0">
                <a:ea typeface="+mn-lt"/>
                <a:cs typeface="+mn-lt"/>
              </a:rPr>
              <a:t>jokaisen kappaleen aloitussivun sanat</a:t>
            </a:r>
            <a:r>
              <a:rPr lang="fi-FI" sz="2400" dirty="0">
                <a:ea typeface="+mn-lt"/>
                <a:cs typeface="+mn-lt"/>
              </a:rPr>
              <a:t>. Ne täytyy opetella ja kirjoittaa vihkoon englanniksi ja suomeksi.  </a:t>
            </a:r>
          </a:p>
          <a:p>
            <a:r>
              <a:rPr lang="fi-FI" sz="2400" dirty="0">
                <a:ea typeface="+mn-lt"/>
                <a:cs typeface="+mn-lt"/>
              </a:rPr>
              <a:t>Myös työkirjan </a:t>
            </a:r>
            <a:r>
              <a:rPr lang="fi-FI" sz="2400" b="1" dirty="0">
                <a:ea typeface="+mn-lt"/>
                <a:cs typeface="+mn-lt"/>
              </a:rPr>
              <a:t>kappalekohtaisen sanaston tummennettuja sanoja</a:t>
            </a:r>
            <a:r>
              <a:rPr lang="fi-FI" sz="2400" dirty="0">
                <a:ea typeface="+mn-lt"/>
                <a:cs typeface="+mn-lt"/>
              </a:rPr>
              <a:t> kannattaa harjoitella. </a:t>
            </a:r>
            <a:endParaRPr lang="en-US" sz="2400">
              <a:ea typeface="+mn-lt"/>
              <a:cs typeface="+mn-lt"/>
            </a:endParaRPr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2445" y="575914"/>
            <a:ext cx="2646546" cy="3299019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661" y="3985531"/>
            <a:ext cx="4868330" cy="205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689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CCB7FC4-7848-46DD-BCAF-47E7342C4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Sähköisiä materiaaleja </a:t>
            </a:r>
            <a:br>
              <a:rPr lang="fi-FI"/>
            </a:br>
            <a:r>
              <a:rPr lang="fi-FI"/>
              <a:t>kotona käytettäväksi: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19CE28D-F927-426A-97ED-3E769ED379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8010019" cy="43601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400"/>
              <a:t>SanomaPro:n</a:t>
            </a:r>
            <a:r>
              <a:rPr lang="fi-FI" sz="2400" dirty="0"/>
              <a:t> </a:t>
            </a:r>
            <a:r>
              <a:rPr lang="fi-FI" sz="2400" b="1" dirty="0"/>
              <a:t>Arttu-sovellus</a:t>
            </a:r>
          </a:p>
          <a:p>
            <a:pPr lvl="1"/>
            <a:r>
              <a:rPr lang="fi-FI" sz="2400" dirty="0">
                <a:ea typeface="+mn-lt"/>
                <a:cs typeface="+mn-lt"/>
              </a:rPr>
              <a:t>Ilmainen sovellus </a:t>
            </a:r>
            <a:r>
              <a:rPr lang="fi-FI" sz="2400">
                <a:ea typeface="+mn-lt"/>
                <a:cs typeface="+mn-lt"/>
              </a:rPr>
              <a:t>AppStoresta</a:t>
            </a:r>
            <a:r>
              <a:rPr lang="fi-FI" sz="2400" dirty="0">
                <a:ea typeface="+mn-lt"/>
                <a:cs typeface="+mn-lt"/>
              </a:rPr>
              <a:t> tai Play-kaupasta </a:t>
            </a:r>
            <a:endParaRPr lang="en-US" sz="2400">
              <a:ea typeface="+mn-lt"/>
              <a:cs typeface="+mn-lt"/>
            </a:endParaRPr>
          </a:p>
          <a:p>
            <a:pPr lvl="1"/>
            <a:r>
              <a:rPr lang="fi-FI" sz="2400">
                <a:ea typeface="+mn-lt"/>
                <a:cs typeface="+mn-lt"/>
              </a:rPr>
              <a:t>Voi kuunnella tekstikirjan </a:t>
            </a:r>
            <a:r>
              <a:rPr lang="fi-FI" sz="2400" dirty="0">
                <a:ea typeface="+mn-lt"/>
                <a:cs typeface="+mn-lt"/>
              </a:rPr>
              <a:t>tekstejä (kuvasanastoja ja kappaleita) ja työkirjan kappalekohtaisia sanastoja. </a:t>
            </a:r>
            <a:endParaRPr lang="fi-FI" sz="2400">
              <a:ea typeface="+mn-lt"/>
              <a:cs typeface="+mn-lt"/>
            </a:endParaRPr>
          </a:p>
          <a:p>
            <a:r>
              <a:rPr lang="fi-FI" sz="2400"/>
              <a:t>SanomaPro:n </a:t>
            </a:r>
            <a:r>
              <a:rPr lang="fi-FI" sz="2400" b="1"/>
              <a:t>Sanastot-sovellus</a:t>
            </a:r>
          </a:p>
          <a:p>
            <a:pPr lvl="1"/>
            <a:r>
              <a:rPr lang="fi-FI" sz="2400" dirty="0"/>
              <a:t>Ilmainen sovellus</a:t>
            </a:r>
          </a:p>
          <a:p>
            <a:pPr lvl="1"/>
            <a:r>
              <a:rPr lang="fi-FI" sz="2400"/>
              <a:t>Voi kerrata </a:t>
            </a:r>
            <a:r>
              <a:rPr lang="fi-FI" sz="2400" dirty="0"/>
              <a:t>kuvasanastojen ja kappalekohtaisten </a:t>
            </a:r>
            <a:r>
              <a:rPr lang="fi-FI" sz="2400"/>
              <a:t>sanastojen sanoja. </a:t>
            </a:r>
          </a:p>
        </p:txBody>
      </p:sp>
      <p:pic>
        <p:nvPicPr>
          <p:cNvPr id="4" name="Kuva 4">
            <a:extLst>
              <a:ext uri="{FF2B5EF4-FFF2-40B4-BE49-F238E27FC236}">
                <a16:creationId xmlns:a16="http://schemas.microsoft.com/office/drawing/2014/main" id="{F4C690EA-6386-4928-AE87-D41CFFCB8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4993" y="2251541"/>
            <a:ext cx="2851108" cy="1181316"/>
          </a:xfrm>
          <a:prstGeom prst="rect">
            <a:avLst/>
          </a:prstGeom>
        </p:spPr>
      </p:pic>
      <p:pic>
        <p:nvPicPr>
          <p:cNvPr id="6" name="Kuva 6" descr="Kuva, joka sisältää kohteen näyttökuva&#10;&#10;Kuvaus luotu, korkea luotettavuus">
            <a:extLst>
              <a:ext uri="{FF2B5EF4-FFF2-40B4-BE49-F238E27FC236}">
                <a16:creationId xmlns:a16="http://schemas.microsoft.com/office/drawing/2014/main" id="{55B046E4-CA6F-41C4-8A0C-525FCEE284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7146" y="4860656"/>
            <a:ext cx="2843030" cy="118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073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607BB41-9F70-4718-815B-61FCB7ACB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Arvioinnista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11A4E07-B664-4D74-BC42-0BCFECB0CC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fi-FI" sz="2400" dirty="0"/>
              <a:t>Jatkuva arviointi: tuntiosallistuminen, työskentely tunneilla, kotitehtävät</a:t>
            </a:r>
          </a:p>
          <a:p>
            <a:r>
              <a:rPr lang="fi-FI" sz="2400" dirty="0"/>
              <a:t>Kirjallisia kokeita: sanakokeet ja "isot kokeet" </a:t>
            </a:r>
          </a:p>
          <a:p>
            <a:r>
              <a:rPr lang="fi-FI" sz="2400" dirty="0"/>
              <a:t>Mahdolliset muut näytöt osaamisesta, esim. lukunäyte englanniksi, ryhmätyöt, pienet kirjoitelmat</a:t>
            </a:r>
          </a:p>
          <a:p>
            <a:r>
              <a:rPr lang="fi-FI" sz="2400" dirty="0"/>
              <a:t>3. luokan jouluna arviointikeskustelu luokanopettajan kanssa; englannista itsearviointilomake + opettajan arvio koteihin.</a:t>
            </a:r>
          </a:p>
          <a:p>
            <a:r>
              <a:rPr lang="fi-FI" sz="2400" dirty="0"/>
              <a:t>3. luokan keväällä rasti ruutuun –sanallinen arviointi</a:t>
            </a:r>
          </a:p>
        </p:txBody>
      </p:sp>
    </p:spTree>
    <p:extLst>
      <p:ext uri="{BB962C8B-B14F-4D97-AF65-F5344CB8AC3E}">
        <p14:creationId xmlns:p14="http://schemas.microsoft.com/office/powerpoint/2010/main" val="4247140297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86328d0-64f3-4071-98fe-a419545daba0" xsi:nil="true"/>
    <lcf76f155ced4ddcb4097134ff3c332f xmlns="4d4d421b-b4d3-468b-a9e4-59f5e6f875c5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C5C51450DC292428F700ECD066D663B" ma:contentTypeVersion="18" ma:contentTypeDescription="Luo uusi asiakirja." ma:contentTypeScope="" ma:versionID="a07b58e792b8bebf3f13b78ed6015a3e">
  <xsd:schema xmlns:xsd="http://www.w3.org/2001/XMLSchema" xmlns:xs="http://www.w3.org/2001/XMLSchema" xmlns:p="http://schemas.microsoft.com/office/2006/metadata/properties" xmlns:ns2="4d4d421b-b4d3-468b-a9e4-59f5e6f875c5" xmlns:ns3="f86328d0-64f3-4071-98fe-a419545daba0" targetNamespace="http://schemas.microsoft.com/office/2006/metadata/properties" ma:root="true" ma:fieldsID="e7a4d052a2551920017e89d360afe539" ns2:_="" ns3:_="">
    <xsd:import namespace="4d4d421b-b4d3-468b-a9e4-59f5e6f875c5"/>
    <xsd:import namespace="f86328d0-64f3-4071-98fe-a419545daba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4d421b-b4d3-468b-a9e4-59f5e6f875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Kuvien tunnisteet" ma:readOnly="false" ma:fieldId="{5cf76f15-5ced-4ddc-b409-7134ff3c332f}" ma:taxonomyMulti="true" ma:sspId="c832eb66-61b8-4d85-aedd-df2f883ef55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6328d0-64f3-4071-98fe-a419545daba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56a3903-8c8f-4275-a779-c3e9dcb4d0af}" ma:internalName="TaxCatchAll" ma:showField="CatchAllData" ma:web="f86328d0-64f3-4071-98fe-a419545daba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C16B4C1-E165-4C15-A6A9-2058A18CDF5B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f86328d0-64f3-4071-98fe-a419545daba0"/>
    <ds:schemaRef ds:uri="4d4d421b-b4d3-468b-a9e4-59f5e6f875c5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52AEC65-B0A5-450D-95D1-ACD0C9DA6F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8E94D16-6488-4654-8DB5-0F86E44FBF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4d421b-b4d3-468b-a9e4-59f5e6f875c5"/>
    <ds:schemaRef ds:uri="f86328d0-64f3-4071-98fe-a419545da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81</TotalTime>
  <Words>311</Words>
  <Application>Microsoft Office PowerPoint</Application>
  <PresentationFormat>Laajakuva</PresentationFormat>
  <Paragraphs>35</Paragraphs>
  <Slides>7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8" baseType="lpstr">
      <vt:lpstr>Wisp</vt:lpstr>
      <vt:lpstr>  3. luokan  englanninopiskelusta    </vt:lpstr>
      <vt:lpstr>Mitä voin tehdä lapseni  kielenopiskelun hyväksi?</vt:lpstr>
      <vt:lpstr>Muutamia käytännön asioita</vt:lpstr>
      <vt:lpstr>Englannin läksyistä</vt:lpstr>
      <vt:lpstr>Uusien sanojen harjoittelu</vt:lpstr>
      <vt:lpstr>Sähköisiä materiaaleja  kotona käytettäväksi:</vt:lpstr>
      <vt:lpstr>Arvioinnista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minieetu</dc:creator>
  <cp:lastModifiedBy>Tuula Holmlund</cp:lastModifiedBy>
  <cp:revision>96</cp:revision>
  <dcterms:created xsi:type="dcterms:W3CDTF">2014-08-26T23:43:54Z</dcterms:created>
  <dcterms:modified xsi:type="dcterms:W3CDTF">2026-08-20T12:25:35Z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0x010100BC5C51450DC292428F700ECD066D663B</vt:lpwstr>
  </property>
  <property fmtid="{D5CDD505-2E9C-101B-9397-08002B2CF9AE}" pid="3" name="MediaServiceImageTags">
    <vt:lpwstr/>
  </property>
</Properties>
</file>