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70" r:id="rId8"/>
    <p:sldId id="271" r:id="rId9"/>
    <p:sldId id="272" r:id="rId10"/>
    <p:sldId id="260" r:id="rId11"/>
    <p:sldId id="262" r:id="rId12"/>
    <p:sldId id="279" r:id="rId13"/>
    <p:sldId id="263" r:id="rId14"/>
    <p:sldId id="266" r:id="rId15"/>
    <p:sldId id="280" r:id="rId16"/>
    <p:sldId id="264" r:id="rId17"/>
    <p:sldId id="265" r:id="rId18"/>
    <p:sldId id="268" r:id="rId19"/>
    <p:sldId id="269" r:id="rId20"/>
    <p:sldId id="273" r:id="rId21"/>
    <p:sldId id="274" r:id="rId22"/>
    <p:sldId id="261" r:id="rId23"/>
    <p:sldId id="282" r:id="rId24"/>
    <p:sldId id="284" r:id="rId25"/>
    <p:sldId id="283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8897F-E57B-40BD-8A92-B9FD857B3E8F}" v="213" dt="2023-08-30T13:10:17.277"/>
    <p1510:client id="{471A4343-7779-C374-1150-035BF273E066}" v="150" dt="2023-08-30T11:23:19.026"/>
    <p1510:client id="{C17536E9-2B71-6B4B-1205-C14AAD7423F7}" v="147" dt="2023-08-31T11:16:22.069"/>
    <p1510:client id="{EDD3E48E-D078-014D-B854-5DB9C7BC0726}" v="1" dt="2023-08-30T11:16:11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77949-5091-40E0-AA48-BAF721CBFAF5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478DEB8-04C6-45A7-A206-F861810D70ED}">
      <dgm:prSet/>
      <dgm:spPr/>
      <dgm:t>
        <a:bodyPr/>
        <a:lstStyle/>
        <a:p>
          <a:pPr rtl="0"/>
          <a:r>
            <a:rPr lang="fi-FI" dirty="0">
              <a:latin typeface="Comic Sans MS"/>
            </a:rPr>
            <a:t>Jos oppilas on poissa, siitä ilmoitetaan </a:t>
          </a:r>
          <a:r>
            <a:rPr lang="fi-FI" dirty="0" smtClean="0">
              <a:latin typeface="Comic Sans MS"/>
            </a:rPr>
            <a:t>opettajalle viestillä tai  </a:t>
          </a:r>
          <a:r>
            <a:rPr lang="fi-FI" dirty="0" err="1">
              <a:latin typeface="Comic Sans MS"/>
            </a:rPr>
            <a:t>wilman</a:t>
          </a:r>
          <a:r>
            <a:rPr lang="fi-FI" dirty="0">
              <a:latin typeface="Comic Sans MS"/>
            </a:rPr>
            <a:t> tuntimerkintöihin heti aamulla. </a:t>
          </a:r>
          <a:endParaRPr lang="en-US" dirty="0">
            <a:latin typeface="Comic Sans MS"/>
          </a:endParaRPr>
        </a:p>
      </dgm:t>
    </dgm:pt>
    <dgm:pt modelId="{C7B77EE6-3C57-4C2E-A4EC-F4A1911F4B4B}" type="parTrans" cxnId="{C3D922B4-CE41-4EC8-BF12-CC496ADC2DFF}">
      <dgm:prSet/>
      <dgm:spPr/>
      <dgm:t>
        <a:bodyPr/>
        <a:lstStyle/>
        <a:p>
          <a:endParaRPr lang="en-US"/>
        </a:p>
      </dgm:t>
    </dgm:pt>
    <dgm:pt modelId="{6DCF3BBB-7DDE-4862-AC39-2A2EFA564CB6}" type="sibTrans" cxnId="{C3D922B4-CE41-4EC8-BF12-CC496ADC2DFF}">
      <dgm:prSet/>
      <dgm:spPr/>
      <dgm:t>
        <a:bodyPr/>
        <a:lstStyle/>
        <a:p>
          <a:endParaRPr lang="en-US"/>
        </a:p>
      </dgm:t>
    </dgm:pt>
    <dgm:pt modelId="{29AC0EB3-E3FD-44D3-BB65-B4382503EE0D}">
      <dgm:prSet/>
      <dgm:spPr/>
      <dgm:t>
        <a:bodyPr/>
        <a:lstStyle/>
        <a:p>
          <a:r>
            <a:rPr lang="fi-FI">
              <a:latin typeface="Comic Sans MS"/>
            </a:rPr>
            <a:t>Poissaoloajan tehtävät ja läksyt tehdään voimien mukaan kotona. Sairaspoissaolojen aikana opeteltuja asioita voidaan tarvittaessa opetella tukiopetuksessa. Miettikää, miten koululla olevat kirjat toimitetaan kotiin.</a:t>
          </a:r>
          <a:endParaRPr lang="en-US">
            <a:latin typeface="Comic Sans MS"/>
          </a:endParaRPr>
        </a:p>
      </dgm:t>
    </dgm:pt>
    <dgm:pt modelId="{134A22FD-5B3C-40EA-84F2-A175A4ECBE0F}" type="parTrans" cxnId="{5615A169-0349-4684-A9A1-B717BF58138E}">
      <dgm:prSet/>
      <dgm:spPr/>
      <dgm:t>
        <a:bodyPr/>
        <a:lstStyle/>
        <a:p>
          <a:endParaRPr lang="en-US"/>
        </a:p>
      </dgm:t>
    </dgm:pt>
    <dgm:pt modelId="{10DD5D33-793D-4F02-9C6F-F9B201921591}" type="sibTrans" cxnId="{5615A169-0349-4684-A9A1-B717BF58138E}">
      <dgm:prSet/>
      <dgm:spPr/>
      <dgm:t>
        <a:bodyPr/>
        <a:lstStyle/>
        <a:p>
          <a:endParaRPr lang="en-US"/>
        </a:p>
      </dgm:t>
    </dgm:pt>
    <dgm:pt modelId="{C89D9289-592F-48AF-B36A-FB89525CFE87}">
      <dgm:prSet/>
      <dgm:spPr/>
      <dgm:t>
        <a:bodyPr/>
        <a:lstStyle/>
        <a:p>
          <a:r>
            <a:rPr lang="fi-FI">
              <a:latin typeface="Comic Sans MS"/>
            </a:rPr>
            <a:t>Ylimääräiset vapaat anotaan loma-anomuksella. 1-3 pv myöntää oma opettaja. Vararehtori myöntää pidemmät lomat. Poissaoloanomukset tehdään suoraan Wilmassa kohdasta hakemukset ja päätökset (ei toimi mobiilisovelluksessa). Tällöin huoltajat ovat vastuussa lapsen opiskelusta.</a:t>
          </a:r>
          <a:endParaRPr lang="en-US">
            <a:latin typeface="Comic Sans MS"/>
          </a:endParaRPr>
        </a:p>
      </dgm:t>
    </dgm:pt>
    <dgm:pt modelId="{A93396A8-08FA-4805-B8D0-712961C1B6F6}" type="parTrans" cxnId="{679B2C59-90E8-471B-A7BD-43711FD9168E}">
      <dgm:prSet/>
      <dgm:spPr/>
      <dgm:t>
        <a:bodyPr/>
        <a:lstStyle/>
        <a:p>
          <a:endParaRPr lang="en-US"/>
        </a:p>
      </dgm:t>
    </dgm:pt>
    <dgm:pt modelId="{C44DFBC1-0E6F-4BA8-B858-69661BFD6E06}" type="sibTrans" cxnId="{679B2C59-90E8-471B-A7BD-43711FD9168E}">
      <dgm:prSet/>
      <dgm:spPr/>
      <dgm:t>
        <a:bodyPr/>
        <a:lstStyle/>
        <a:p>
          <a:endParaRPr lang="en-US"/>
        </a:p>
      </dgm:t>
    </dgm:pt>
    <dgm:pt modelId="{A76AB6D8-4827-4905-8C49-05A4820E92A1}" type="pres">
      <dgm:prSet presAssocID="{98877949-5091-40E0-AA48-BAF721CBFA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AE54C04-0A88-433D-9156-4DEF156EB572}" type="pres">
      <dgm:prSet presAssocID="{6478DEB8-04C6-45A7-A206-F861810D70E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BA03C0-DEBB-43F8-892A-D62EFDAF63EF}" type="pres">
      <dgm:prSet presAssocID="{6DCF3BBB-7DDE-4862-AC39-2A2EFA564CB6}" presName="spacer" presStyleCnt="0"/>
      <dgm:spPr/>
    </dgm:pt>
    <dgm:pt modelId="{33191C35-2585-4090-84D6-2B18E14596F7}" type="pres">
      <dgm:prSet presAssocID="{29AC0EB3-E3FD-44D3-BB65-B4382503EE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D6D9B4-BD74-47C3-8B52-76BDAAC74DE9}" type="pres">
      <dgm:prSet presAssocID="{10DD5D33-793D-4F02-9C6F-F9B201921591}" presName="spacer" presStyleCnt="0"/>
      <dgm:spPr/>
    </dgm:pt>
    <dgm:pt modelId="{BD34F515-EB08-4227-B3C9-8D9D8F568ABB}" type="pres">
      <dgm:prSet presAssocID="{C89D9289-592F-48AF-B36A-FB89525CFE8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3D922B4-CE41-4EC8-BF12-CC496ADC2DFF}" srcId="{98877949-5091-40E0-AA48-BAF721CBFAF5}" destId="{6478DEB8-04C6-45A7-A206-F861810D70ED}" srcOrd="0" destOrd="0" parTransId="{C7B77EE6-3C57-4C2E-A4EC-F4A1911F4B4B}" sibTransId="{6DCF3BBB-7DDE-4862-AC39-2A2EFA564CB6}"/>
    <dgm:cxn modelId="{80A5BAF8-D46E-4CE9-9106-80796A3702FA}" type="presOf" srcId="{29AC0EB3-E3FD-44D3-BB65-B4382503EE0D}" destId="{33191C35-2585-4090-84D6-2B18E14596F7}" srcOrd="0" destOrd="0" presId="urn:microsoft.com/office/officeart/2005/8/layout/vList2"/>
    <dgm:cxn modelId="{5615A169-0349-4684-A9A1-B717BF58138E}" srcId="{98877949-5091-40E0-AA48-BAF721CBFAF5}" destId="{29AC0EB3-E3FD-44D3-BB65-B4382503EE0D}" srcOrd="1" destOrd="0" parTransId="{134A22FD-5B3C-40EA-84F2-A175A4ECBE0F}" sibTransId="{10DD5D33-793D-4F02-9C6F-F9B201921591}"/>
    <dgm:cxn modelId="{AA9C6FF5-25DB-4378-B91A-6B9CF269EECF}" type="presOf" srcId="{98877949-5091-40E0-AA48-BAF721CBFAF5}" destId="{A76AB6D8-4827-4905-8C49-05A4820E92A1}" srcOrd="0" destOrd="0" presId="urn:microsoft.com/office/officeart/2005/8/layout/vList2"/>
    <dgm:cxn modelId="{69D965A6-2C2E-4A3B-AF5C-DF30A5667CC4}" type="presOf" srcId="{6478DEB8-04C6-45A7-A206-F861810D70ED}" destId="{1AE54C04-0A88-433D-9156-4DEF156EB572}" srcOrd="0" destOrd="0" presId="urn:microsoft.com/office/officeart/2005/8/layout/vList2"/>
    <dgm:cxn modelId="{A4EBE88F-96C2-43D5-B0CD-31D2045F9D39}" type="presOf" srcId="{C89D9289-592F-48AF-B36A-FB89525CFE87}" destId="{BD34F515-EB08-4227-B3C9-8D9D8F568ABB}" srcOrd="0" destOrd="0" presId="urn:microsoft.com/office/officeart/2005/8/layout/vList2"/>
    <dgm:cxn modelId="{679B2C59-90E8-471B-A7BD-43711FD9168E}" srcId="{98877949-5091-40E0-AA48-BAF721CBFAF5}" destId="{C89D9289-592F-48AF-B36A-FB89525CFE87}" srcOrd="2" destOrd="0" parTransId="{A93396A8-08FA-4805-B8D0-712961C1B6F6}" sibTransId="{C44DFBC1-0E6F-4BA8-B858-69661BFD6E06}"/>
    <dgm:cxn modelId="{78ABEA43-40FD-4A80-B41F-04E9DB196498}" type="presParOf" srcId="{A76AB6D8-4827-4905-8C49-05A4820E92A1}" destId="{1AE54C04-0A88-433D-9156-4DEF156EB572}" srcOrd="0" destOrd="0" presId="urn:microsoft.com/office/officeart/2005/8/layout/vList2"/>
    <dgm:cxn modelId="{3CBD0DBB-E371-4118-8BB0-26A493DC936D}" type="presParOf" srcId="{A76AB6D8-4827-4905-8C49-05A4820E92A1}" destId="{7ABA03C0-DEBB-43F8-892A-D62EFDAF63EF}" srcOrd="1" destOrd="0" presId="urn:microsoft.com/office/officeart/2005/8/layout/vList2"/>
    <dgm:cxn modelId="{B9E56A25-5711-4AF6-AA84-8C8C6A51A1F7}" type="presParOf" srcId="{A76AB6D8-4827-4905-8C49-05A4820E92A1}" destId="{33191C35-2585-4090-84D6-2B18E14596F7}" srcOrd="2" destOrd="0" presId="urn:microsoft.com/office/officeart/2005/8/layout/vList2"/>
    <dgm:cxn modelId="{AA74C3B6-40CA-4D05-AE96-50FA61F21C57}" type="presParOf" srcId="{A76AB6D8-4827-4905-8C49-05A4820E92A1}" destId="{EBD6D9B4-BD74-47C3-8B52-76BDAAC74DE9}" srcOrd="3" destOrd="0" presId="urn:microsoft.com/office/officeart/2005/8/layout/vList2"/>
    <dgm:cxn modelId="{4242E670-C848-4B8C-A95E-C588B4C91B30}" type="presParOf" srcId="{A76AB6D8-4827-4905-8C49-05A4820E92A1}" destId="{BD34F515-EB08-4227-B3C9-8D9D8F568A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54C04-0A88-433D-9156-4DEF156EB572}">
      <dsp:nvSpPr>
        <dsp:cNvPr id="0" name=""/>
        <dsp:cNvSpPr/>
      </dsp:nvSpPr>
      <dsp:spPr>
        <a:xfrm>
          <a:off x="0" y="147599"/>
          <a:ext cx="4691478" cy="16168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>
              <a:latin typeface="Comic Sans MS"/>
            </a:rPr>
            <a:t>Jos oppilas on poissa, siitä ilmoitetaan </a:t>
          </a:r>
          <a:r>
            <a:rPr lang="fi-FI" sz="1400" kern="1200" dirty="0" smtClean="0">
              <a:latin typeface="Comic Sans MS"/>
            </a:rPr>
            <a:t>opettajalle viestillä tai  </a:t>
          </a:r>
          <a:r>
            <a:rPr lang="fi-FI" sz="1400" kern="1200" dirty="0" err="1">
              <a:latin typeface="Comic Sans MS"/>
            </a:rPr>
            <a:t>wilman</a:t>
          </a:r>
          <a:r>
            <a:rPr lang="fi-FI" sz="1400" kern="1200" dirty="0">
              <a:latin typeface="Comic Sans MS"/>
            </a:rPr>
            <a:t> tuntimerkintöihin heti aamulla. </a:t>
          </a:r>
          <a:endParaRPr lang="en-US" sz="1400" kern="1200" dirty="0">
            <a:latin typeface="Comic Sans MS"/>
          </a:endParaRPr>
        </a:p>
      </dsp:txBody>
      <dsp:txXfrm>
        <a:off x="78930" y="226529"/>
        <a:ext cx="4533618" cy="1459025"/>
      </dsp:txXfrm>
    </dsp:sp>
    <dsp:sp modelId="{33191C35-2585-4090-84D6-2B18E14596F7}">
      <dsp:nvSpPr>
        <dsp:cNvPr id="0" name=""/>
        <dsp:cNvSpPr/>
      </dsp:nvSpPr>
      <dsp:spPr>
        <a:xfrm>
          <a:off x="0" y="1804804"/>
          <a:ext cx="4691478" cy="16168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latin typeface="Comic Sans MS"/>
            </a:rPr>
            <a:t>Poissaoloajan tehtävät ja läksyt tehdään voimien mukaan kotona. Sairaspoissaolojen aikana opeteltuja asioita voidaan tarvittaessa opetella tukiopetuksessa. Miettikää, miten koululla olevat kirjat toimitetaan kotiin.</a:t>
          </a:r>
          <a:endParaRPr lang="en-US" sz="1400" kern="1200">
            <a:latin typeface="Comic Sans MS"/>
          </a:endParaRPr>
        </a:p>
      </dsp:txBody>
      <dsp:txXfrm>
        <a:off x="78930" y="1883734"/>
        <a:ext cx="4533618" cy="1459025"/>
      </dsp:txXfrm>
    </dsp:sp>
    <dsp:sp modelId="{BD34F515-EB08-4227-B3C9-8D9D8F568ABB}">
      <dsp:nvSpPr>
        <dsp:cNvPr id="0" name=""/>
        <dsp:cNvSpPr/>
      </dsp:nvSpPr>
      <dsp:spPr>
        <a:xfrm>
          <a:off x="0" y="3462009"/>
          <a:ext cx="4691478" cy="16168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>
              <a:latin typeface="Comic Sans MS"/>
            </a:rPr>
            <a:t>Ylimääräiset vapaat anotaan loma-anomuksella. 1-3 pv myöntää oma opettaja. Vararehtori myöntää pidemmät lomat. Poissaoloanomukset tehdään suoraan Wilmassa kohdasta hakemukset ja päätökset (ei toimi mobiilisovelluksessa). Tällöin huoltajat ovat vastuussa lapsen opiskelusta.</a:t>
          </a:r>
          <a:endParaRPr lang="en-US" sz="1400" kern="1200">
            <a:latin typeface="Comic Sans MS"/>
          </a:endParaRPr>
        </a:p>
      </dsp:txBody>
      <dsp:txXfrm>
        <a:off x="78930" y="3540939"/>
        <a:ext cx="4533618" cy="145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9/5/2023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8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9/5/2023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9/5/2023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5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9/5/2023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9/5/2023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9/5/2023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6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9/5/2023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9/5/2023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5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eda.net/siilinjarvi/hamula/ljol/4j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omimenu.cgisaas.fi/SiilinjarviAromieMenus/FI/Default/Siilinjarvi/HamulaK/Restaurant.aspx" TargetMode="External"/><Relationship Id="rId2" Type="http://schemas.openxmlformats.org/officeDocument/2006/relationships/hyperlink" Target="https://peda.net/siilinjarvi/hamula/ip-kerho/tiedote-koteihi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fi-FI" sz="4600">
                <a:cs typeface="Calibri Light"/>
              </a:rPr>
              <a:t>Vanhempainilta</a:t>
            </a:r>
            <a:endParaRPr lang="fi-FI" sz="46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fi-FI">
                <a:ea typeface="Meiryo"/>
              </a:rPr>
              <a:t>5.9.2023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4" descr="Kuva, joka sisältää kohteen nalle, lelu, Pehmolelu, pehmeä&#10;&#10;Kuvaus luotu automaattisesti">
            <a:extLst>
              <a:ext uri="{FF2B5EF4-FFF2-40B4-BE49-F238E27FC236}">
                <a16:creationId xmlns:a16="http://schemas.microsoft.com/office/drawing/2014/main" id="{0436C966-80C1-5DAB-2DC0-7ECF02B87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" r="330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86E251-4C13-A18C-6641-69EDF7BD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Tieto kulkee puolin ja toisin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3A3DCB-C32F-764D-D5D1-A552592D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Tiedotus tapahtuu Wilmassa koulusta kotiin ja kodista kouluun.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Sellaiset asiat, jotka edellyttävät reagointia koulupäivän aikana, pitää soittaa. En välttämättä ehdi lukea teksti- tai Wilma-viestejä päivällä.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Kiusaamistapaukset tai muut ilmenneet asiat ilmoitetaan puolin ja toisin välittömästi, jotta asioihin päästään heti puuttumaan. 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  <a:ea typeface="+mn-lt"/>
                <a:cs typeface="+mn-lt"/>
              </a:rPr>
              <a:t>Ottakaa aina yhteyttä, jos jokin asia mietityttää tai ihmetyttää. Opelle voi aina soittaa virka-aikana. </a:t>
            </a:r>
            <a:endParaRPr lang="en-US" sz="14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latin typeface="Comic Sans MS"/>
              <a:ea typeface="Meiryo"/>
            </a:endParaRPr>
          </a:p>
        </p:txBody>
      </p:sp>
      <p:pic>
        <p:nvPicPr>
          <p:cNvPr id="4" name="Kuva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9783B40C-D059-6655-4575-F06167AD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225" y="964568"/>
            <a:ext cx="2760163" cy="49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vihreä&#10;&#10;Kuvaus luotu automaattisesti">
            <a:extLst>
              <a:ext uri="{FF2B5EF4-FFF2-40B4-BE49-F238E27FC236}">
                <a16:creationId xmlns:a16="http://schemas.microsoft.com/office/drawing/2014/main" id="{D05349C4-B525-7DA1-DE72-219C2E8EA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3" r="-2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FDEB59-FFA5-4CCD-6C9A-B0FECE99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794382"/>
          </a:xfrm>
        </p:spPr>
        <p:txBody>
          <a:bodyPr anchor="b">
            <a:normAutofit fontScale="90000"/>
          </a:bodyPr>
          <a:lstStyle/>
          <a:p>
            <a:r>
              <a:rPr lang="fi-FI">
                <a:latin typeface="Comic Sans MS" panose="030F0702030302020204" pitchFamily="66" charset="0"/>
                <a:ea typeface="Meiryo"/>
              </a:rPr>
              <a:t>Luokan käytänteitä</a:t>
            </a:r>
            <a:endParaRPr lang="fi-FI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F62EF-7FB5-2FFF-1C3E-4FF85A59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1070824"/>
            <a:ext cx="5368525" cy="4893414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 panose="030F0702030302020204" pitchFamily="66" charset="0"/>
                <a:ea typeface="+mn-lt"/>
                <a:cs typeface="+mn-lt"/>
              </a:rPr>
              <a:t>Oppilaalle tarjotaan tarvittaessa tukiopetusta.</a:t>
            </a:r>
            <a:endParaRPr lang="en-US" sz="160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 panose="030F0702030302020204" pitchFamily="66" charset="0"/>
                <a:ea typeface="+mn-lt"/>
                <a:cs typeface="+mn-lt"/>
              </a:rPr>
              <a:t>Yli luokkarajojen tapahtuvaa opetusta on säännöllisesti (</a:t>
            </a:r>
            <a:r>
              <a:rPr lang="fi-FI" sz="1600" err="1">
                <a:latin typeface="Comic Sans MS" panose="030F0702030302020204" pitchFamily="66" charset="0"/>
                <a:ea typeface="+mn-lt"/>
                <a:cs typeface="+mn-lt"/>
              </a:rPr>
              <a:t>palkitus</a:t>
            </a:r>
            <a:r>
              <a:rPr lang="fi-FI" sz="1600">
                <a:latin typeface="Comic Sans MS" panose="030F0702030302020204" pitchFamily="66" charset="0"/>
                <a:ea typeface="+mn-lt"/>
                <a:cs typeface="+mn-lt"/>
              </a:rPr>
              <a:t> äidinkielessä/ matematiikassa, pajat ympäristöopissa, liikuntatunnit).</a:t>
            </a:r>
            <a:endParaRPr lang="en-US" sz="160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 panose="030F0702030302020204" pitchFamily="66" charset="0"/>
                <a:ea typeface="+mn-lt"/>
                <a:cs typeface="+mn-lt"/>
              </a:rPr>
              <a:t>Työrauhan ja toisten kunnioittaminen on ensiarvoisen tärkeää.</a:t>
            </a:r>
            <a:endParaRPr lang="en-US" sz="160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 panose="030F0702030302020204" pitchFamily="66" charset="0"/>
                <a:ea typeface="+mn-lt"/>
                <a:cs typeface="+mn-lt"/>
              </a:rPr>
              <a:t>Opetellaan vastuun ottamista omasta työskentelystä, vaikkei aikuinen ole vieressä.</a:t>
            </a:r>
            <a:endParaRPr lang="en-US" sz="160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>
                <a:latin typeface="Comic Sans MS" panose="030F0702030302020204" pitchFamily="66" charset="0"/>
                <a:ea typeface="+mn-lt"/>
                <a:cs typeface="+mn-lt"/>
              </a:rPr>
              <a:t>Luokassa on koulunkäynninohjaaja osalla tunneista.</a:t>
            </a:r>
            <a:endParaRPr lang="en-US" sz="1600">
              <a:latin typeface="Comic Sans MS" panose="030F0702030302020204" pitchFamily="66" charset="0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8213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85A404BC-4FDA-01FD-A871-96F5A9899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3" r="-2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6E035-4821-325A-3736-17E92E82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282902"/>
          </a:xfrm>
        </p:spPr>
        <p:txBody>
          <a:bodyPr anchor="b"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06511-D6B0-55C4-7E0E-A7D34E65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841180"/>
            <a:ext cx="5368525" cy="512305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  <a:spcBef>
                <a:spcPts val="640"/>
              </a:spcBef>
            </a:pP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Kirjastoauto käy tiistaisin, saa lainata kolme kirjaa (yksi on koululla ja kaksi kotiin). Mukaan kirjastokortti ja –kassi.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Maistetaan kaikkia ruokia.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Kavereiden luo menot on sovittava etukäteen.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Koulupäivän aikana puhelimet ovat repussa äänettömällä.  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Emme juhli luokassa syntymäpäiviä.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endParaRPr lang="en-US" sz="16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600" dirty="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235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0610AFE7-2259-E327-4D38-7AB551DE0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5358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09DD4A-2AF7-A8DF-A20A-70DC79D5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Muuta tärkeää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BCD8F4-A8D0-A6AE-6503-B0ED9124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Jos perheessä tapahtuu isoja asioita, on koulussa siitä hyvä tietää.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Jos oppilas ei voi osallistua tai saa osallistua rajoitetusti koululiikuntaan, siitä tulee aikuisen ilmoittaa opettajalle.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Jos lapsi tarvitsee päivän aikana esim. särkylääkettä, ottakaa yhteys opettajaan.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Lapsen saattaminen ja hakeminen Pilvilinnan päädyn parkkipaikan kautta.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5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50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8996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00EF40-047F-06FC-6F2E-013B845B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Koululaisen parhaaksi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657E85-183F-E97F-4A2D-E4264D4E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83570"/>
            <a:ext cx="5181599" cy="3780668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riittävä yöuni, n. 10 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hyvä aamupala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säänmukainen vaatetus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repussa tarvittavat tavarat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mieli on luottavainen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kohtuudella peliaikaa pelikoneilla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tukea, kannustusta, aikaa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apua ja kiinnostusta läksyihin ja koulutyöhön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Minun maailmani-vihko</a:t>
            </a: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5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500">
              <a:ea typeface="Meiryo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1DD9388D-CA4D-B140-9427-E39EAB5E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6666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98B63A-E8F7-5BB9-12F1-A75183DA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err="1">
                <a:ea typeface="Meiryo"/>
              </a:rPr>
              <a:t>Xylitol</a:t>
            </a:r>
            <a:r>
              <a:rPr lang="fi-FI">
                <a:ea typeface="Meiryo"/>
              </a:rPr>
              <a:t>-pastillit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C2918D-0DEE-7251-FEDF-6662BF3C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Halutessanne lapsi voi tuoda kaappiinsa </a:t>
            </a:r>
            <a:r>
              <a:rPr lang="fi-FI" dirty="0" err="1">
                <a:latin typeface="Comic Sans MS"/>
              </a:rPr>
              <a:t>xylitol</a:t>
            </a:r>
            <a:r>
              <a:rPr lang="fi-FI" dirty="0">
                <a:latin typeface="Comic Sans MS"/>
              </a:rPr>
              <a:t>-pastilleja.</a:t>
            </a:r>
            <a:endParaRPr lang="fi-FI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Ruokailun jälkeen oppilas voi hakea kaapistaan pastillin ennen välitunnille siirtymistä.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Meiryo"/>
              </a:rPr>
              <a:t>Pastilleja ei tarjota kavereille eikä oteta muuna aikana. </a:t>
            </a:r>
          </a:p>
          <a:p>
            <a:endParaRPr lang="fi-FI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säilö, tölkki&#10;&#10;Kuvaus luotu automaattisesti">
            <a:extLst>
              <a:ext uri="{FF2B5EF4-FFF2-40B4-BE49-F238E27FC236}">
                <a16:creationId xmlns:a16="http://schemas.microsoft.com/office/drawing/2014/main" id="{72DD153D-C910-D865-82D3-0069E909A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2" r="824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7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802FEA-B567-BED9-D183-9B1EEBF3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Koulumatka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BF315-9109-D1E1-D734-E409E66A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Vakuutus on voimassa vain kuljettaessa suoraan koulusta kotiin.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Linja-autossa ja kyytiä odottaessa muistetaan asiallinen käytös ja turvavyö!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Jos lapsi pyöräilee, hän käyttää kypärää!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Vanhemmat päättävät lapsen koulumatkapyöräilystä.</a:t>
            </a:r>
            <a:endParaRPr lang="en-US">
              <a:latin typeface="Comic Sans MS"/>
              <a:ea typeface="+mn-lt"/>
              <a:cs typeface="+mn-lt"/>
            </a:endParaRPr>
          </a:p>
          <a:p>
            <a:endParaRPr lang="fi-FI">
              <a:ea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lelu&#10;&#10;Kuvaus luotu automaattisesti">
            <a:extLst>
              <a:ext uri="{FF2B5EF4-FFF2-40B4-BE49-F238E27FC236}">
                <a16:creationId xmlns:a16="http://schemas.microsoft.com/office/drawing/2014/main" id="{678485FC-5809-3B1B-855E-9E8A3934B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1" r="8616" b="-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69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224921-6387-ADDE-B441-8E09D035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710875"/>
          </a:xfrm>
        </p:spPr>
        <p:txBody>
          <a:bodyPr anchor="b">
            <a:normAutofit fontScale="90000"/>
          </a:bodyPr>
          <a:lstStyle/>
          <a:p>
            <a:r>
              <a:rPr lang="fi-FI">
                <a:ea typeface="Meiryo"/>
              </a:rPr>
              <a:t>Luokan arki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C761DC-82FD-01B9-B66D-D33C7108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060679"/>
            <a:ext cx="5271804" cy="491429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b="1" dirty="0">
                <a:latin typeface="Comic Sans MS"/>
                <a:ea typeface="+mn-lt"/>
                <a:cs typeface="+mn-lt"/>
              </a:rPr>
              <a:t>Nimet kaikkiin vaatteisiin ja varusteisiin!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Kaappiin pieni muovimuki, reppuun kansio ja sisäkengät mukaan.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Aloitamme syksyn ulkoliikunnalla. Näinä päivinä oppilaalla on hyvä olla liikuntaan soveltuvat vaatteet sekä lenkkarit valmiina päällä. Sisäliikuntavarusteet voi olla koululla varalta, niille tarkoitetussa pussissa.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Yhteispeli, tunne- ja vuorovaikutustaitojen opettelua (esim. luokkapiirit, teen itse –tuokiot, juttutuokiot)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Versotoiminta = pienten riitojen ja kahnausten selvittelyä sovittelijaoppilaiden johdolla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 err="1">
                <a:latin typeface="Comic Sans MS"/>
                <a:ea typeface="+mn-lt"/>
                <a:cs typeface="+mn-lt"/>
              </a:rPr>
              <a:t>HaKa</a:t>
            </a:r>
            <a:r>
              <a:rPr lang="fi-FI" sz="1400" dirty="0">
                <a:latin typeface="Comic Sans MS"/>
                <a:ea typeface="+mn-lt"/>
                <a:cs typeface="+mn-lt"/>
              </a:rPr>
              <a:t> –tiimi = </a:t>
            </a:r>
            <a:r>
              <a:rPr lang="fi-FI" sz="1400" dirty="0" err="1">
                <a:latin typeface="Comic Sans MS"/>
                <a:ea typeface="+mn-lt"/>
                <a:cs typeface="+mn-lt"/>
              </a:rPr>
              <a:t>Hamulassa</a:t>
            </a:r>
            <a:r>
              <a:rPr lang="fi-FI" sz="1400" dirty="0">
                <a:latin typeface="Comic Sans MS"/>
                <a:ea typeface="+mn-lt"/>
                <a:cs typeface="+mn-lt"/>
              </a:rPr>
              <a:t> kavereina on kiusaamisen vastainen toimintamalli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 Kummitoimintaa 6. –luokkalaisten kanssa.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4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10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1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10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CAB3C718-A834-125D-CA39-D673911B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07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3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61D644-0418-A034-EA09-6FE78CAA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fi-FI" err="1">
                <a:ea typeface="Meiryo"/>
              </a:rPr>
              <a:t>Pedanet</a:t>
            </a:r>
            <a:r>
              <a:rPr lang="fi-FI">
                <a:ea typeface="Meiryo"/>
              </a:rPr>
              <a:t>-sivut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1258D-BE24-35E4-C588-52376010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Luokalla on oma nettisivu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Meiryo"/>
                <a:ea typeface="Meiryo"/>
                <a:hlinkClick r:id="rId2"/>
              </a:rPr>
              <a:t>Jaana 2A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Meiryo"/>
                <a:ea typeface="Meiryo"/>
              </a:rPr>
              <a:t>Oppilaan omalle </a:t>
            </a:r>
            <a:r>
              <a:rPr lang="fi-FI" dirty="0" err="1">
                <a:latin typeface="Meiryo"/>
                <a:ea typeface="Meiryo"/>
              </a:rPr>
              <a:t>Pedanet</a:t>
            </a:r>
            <a:r>
              <a:rPr lang="fi-FI" dirty="0">
                <a:latin typeface="Meiryo"/>
                <a:ea typeface="Meiryo"/>
              </a:rPr>
              <a:t>- sivulle tallennetaan tuotoksia vuoden varrella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Meiryo"/>
                <a:ea typeface="Meiryo"/>
              </a:rPr>
              <a:t>Office – tunnukset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 err="1">
                <a:latin typeface="Meiryo"/>
                <a:ea typeface="Meiryo"/>
              </a:rPr>
              <a:t>Bingel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442C55C-3136-E2BE-D1B4-818702F6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30" y="2212719"/>
            <a:ext cx="3774974" cy="9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6282F7-FE89-4BE1-BC8A-FD427B1E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637554"/>
          </a:xfrm>
        </p:spPr>
        <p:txBody>
          <a:bodyPr anchor="b">
            <a:normAutofit fontScale="90000"/>
          </a:bodyPr>
          <a:lstStyle/>
          <a:p>
            <a:r>
              <a:rPr lang="fi-FI">
                <a:ea typeface="Meiryo"/>
              </a:rPr>
              <a:t>Poissaolot</a:t>
            </a:r>
            <a:endParaRPr lang="fi-FI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9" name="Kuva 29" descr="Kuva, joka sisältää kohteen vuode, sisä, henkilö&#10;&#10;Kuvaus luotu automaattisesti">
            <a:extLst>
              <a:ext uri="{FF2B5EF4-FFF2-40B4-BE49-F238E27FC236}">
                <a16:creationId xmlns:a16="http://schemas.microsoft.com/office/drawing/2014/main" id="{F029C231-258C-C62A-F4A2-4ACD0972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4" r="18379" b="-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0D54721-80D5-CFFF-D1D3-B8F862013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44550"/>
              </p:ext>
            </p:extLst>
          </p:nvPr>
        </p:nvGraphicFramePr>
        <p:xfrm>
          <a:off x="6162260" y="1447551"/>
          <a:ext cx="4691478" cy="522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F926CD-3C2E-5064-3895-B8E88584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Koulumme aikuisia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6C653-311B-01B1-0A9B-662FA45B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</a:rPr>
              <a:t>2.- luokkien opetustiimissä: Jaana Sillanpää 2A, Johanna Leppäharju 2B, Jonna Luttinen 1-2C sekä koulunkäynninohjaaja Hanna Lötjönen</a:t>
            </a:r>
            <a:endParaRPr lang="fi-FI" dirty="0"/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</a:rPr>
              <a:t>Erityisopettaja Saara Lehtola (2h/vk)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</a:rPr>
              <a:t>Terveydenhoitaja Suvi Kivelä koululla ma, to, pe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</a:rPr>
              <a:t>Kuraattori Heidi Kokkonen joka päivä, 044-7401904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en-US" sz="14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ea typeface="Meiryo"/>
            </a:endParaRP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lelu, nukke&#10;&#10;Kuvaus luotu automaattisesti">
            <a:extLst>
              <a:ext uri="{FF2B5EF4-FFF2-40B4-BE49-F238E27FC236}">
                <a16:creationId xmlns:a16="http://schemas.microsoft.com/office/drawing/2014/main" id="{D96AADD6-4F2A-5FCB-90A2-3BE4DEBD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8" b="-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58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4" y="205422"/>
            <a:ext cx="9410009" cy="65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Linkkejä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IP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>
                <a:hlinkClick r:id="rId3"/>
              </a:rPr>
              <a:t>Ruokalista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109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9020C4E-4CB2-D7D3-5982-A7670127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B30BD8-E80B-FB39-C8F2-E1AC2F6C1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latin typeface="Comic Sans MS" panose="030F0702030302020204" pitchFamily="66" charset="0"/>
                <a:ea typeface="Meiryo"/>
              </a:rPr>
              <a:t>Tehdään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yhdessä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työtä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lapsen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parhaaksi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toisiamme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tukien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.</a:t>
            </a:r>
            <a:endParaRPr lang="fi-FI" dirty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Vanhempien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ja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opettajien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toimiva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yhteistyö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tukee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tutkitusti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lasten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ja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nuorten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hyvinvointia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. </a:t>
            </a:r>
            <a:br>
              <a:rPr lang="en-US" dirty="0">
                <a:latin typeface="Comic Sans MS" panose="030F0702030302020204" pitchFamily="66" charset="0"/>
                <a:ea typeface="+mn-lt"/>
                <a:cs typeface="+mn-lt"/>
              </a:rPr>
            </a:b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(</a:t>
            </a:r>
            <a:r>
              <a:rPr lang="en-US" dirty="0" err="1">
                <a:latin typeface="Comic Sans MS" panose="030F0702030302020204" pitchFamily="66" charset="0"/>
                <a:ea typeface="+mn-lt"/>
                <a:cs typeface="+mn-lt"/>
              </a:rPr>
              <a:t>Vanhempainliitto</a:t>
            </a:r>
            <a:r>
              <a:rPr lang="en-US" dirty="0">
                <a:latin typeface="Comic Sans MS" panose="030F0702030302020204" pitchFamily="66" charset="0"/>
                <a:ea typeface="+mn-lt"/>
                <a:cs typeface="+mn-lt"/>
              </a:rPr>
              <a:t>)</a:t>
            </a:r>
            <a:endParaRPr lang="en-US" dirty="0">
              <a:latin typeface="Comic Sans MS" panose="030F0702030302020204" pitchFamily="66" charset="0"/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latin typeface="Comic Sans MS" panose="030F0702030302020204" pitchFamily="66" charset="0"/>
                <a:ea typeface="Meiryo"/>
              </a:rPr>
              <a:t>Koulussamme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 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toimii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 </a:t>
            </a:r>
            <a:r>
              <a:rPr lang="en-US" dirty="0" err="1">
                <a:latin typeface="Comic Sans MS" panose="030F0702030302020204" pitchFamily="66" charset="0"/>
                <a:ea typeface="Meiryo"/>
              </a:rPr>
              <a:t>Vanhempainyhdistys</a:t>
            </a:r>
            <a:r>
              <a:rPr lang="en-US" dirty="0">
                <a:latin typeface="Comic Sans MS" panose="030F0702030302020204" pitchFamily="66" charset="0"/>
                <a:ea typeface="Meiryo"/>
              </a:rPr>
              <a:t>. </a:t>
            </a:r>
          </a:p>
          <a:p>
            <a:pPr>
              <a:lnSpc>
                <a:spcPct val="130000"/>
              </a:lnSpc>
            </a:pPr>
            <a:endParaRPr lang="en-US" dirty="0">
              <a:latin typeface="Comic Sans MS" panose="030F0702030302020204" pitchFamily="66" charset="0"/>
              <a:ea typeface="Meiryo"/>
            </a:endParaRPr>
          </a:p>
          <a:p>
            <a:pPr>
              <a:lnSpc>
                <a:spcPct val="130000"/>
              </a:lnSpc>
            </a:pPr>
            <a:endParaRPr lang="en-US" dirty="0">
              <a:latin typeface="Comic Sans MS" panose="030F0702030302020204" pitchFamily="66" charset="0"/>
              <a:ea typeface="Meiryo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Sisällön paikkamerkki 3" descr="Back To School Clipart Images – Browse 21,986 Stock Photos ...">
            <a:extLst>
              <a:ext uri="{FF2B5EF4-FFF2-40B4-BE49-F238E27FC236}">
                <a16:creationId xmlns:a16="http://schemas.microsoft.com/office/drawing/2014/main" id="{C1501D05-ECFC-B9D0-6767-7E748AAC4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4" r="12664" b="-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78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94BC15-51AD-0A4D-FFCF-5D071AB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Tuntijako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BCF128-44CC-66B5-044B-1964C260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Äidinkieli 7h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Matematiikka 3h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Ympäristöoppi 2h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Englanti 1h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Kuvataide 1h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Käsityö 2h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Liikunta 2h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Musiikki 1h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>
                <a:latin typeface="Comic Sans MS"/>
                <a:ea typeface="+mn-lt"/>
                <a:cs typeface="+mn-lt"/>
              </a:rPr>
              <a:t>Uskonto/elämänkatsomustieto 1h</a:t>
            </a:r>
            <a:endParaRPr lang="en-US" sz="15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500">
              <a:ea typeface="Meiryo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Animoidut lastenohjelmat, clipart, fiktio&#10;&#10;Kuvaus luotu automaattisesti">
            <a:extLst>
              <a:ext uri="{FF2B5EF4-FFF2-40B4-BE49-F238E27FC236}">
                <a16:creationId xmlns:a16="http://schemas.microsoft.com/office/drawing/2014/main" id="{6F82327F-0EBD-04A0-6FC9-BBE3DC5F0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939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28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B06A33-B4B6-117C-2803-5B8D6753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877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Äidinkieli 2lk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2EDC7F-A3B2-ECE3-9C1D-3BD385BF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325608"/>
            <a:ext cx="5271804" cy="463863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  <a:spcBef>
                <a:spcPts val="640"/>
              </a:spcBef>
            </a:pPr>
            <a:r>
              <a:rPr lang="fi-FI" sz="1200" dirty="0">
                <a:latin typeface="Comic Sans MS"/>
              </a:rPr>
              <a:t> Ystävien lukukirja</a:t>
            </a:r>
            <a:endParaRPr lang="en-US" sz="12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</a:rPr>
              <a:t>Säännöllinen lukemisen harjoittelu on tärkeää kaikille.</a:t>
            </a:r>
            <a:endParaRPr lang="en-US" sz="12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</a:rPr>
              <a:t>Lukuläksy luetaan aina kotona, kunnes sujuvaa. Muista lukukuittaus</a:t>
            </a:r>
            <a:r>
              <a:rPr lang="fi-FI" sz="1200" dirty="0" smtClean="0">
                <a:latin typeface="Comic Sans MS"/>
              </a:rPr>
              <a:t>!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 smtClean="0">
                <a:latin typeface="Comic Sans MS"/>
                <a:ea typeface="+mn-lt"/>
                <a:cs typeface="+mn-lt"/>
              </a:rPr>
              <a:t>Kysymyksiin vastataan kokonaisella virkkeellä.</a:t>
            </a:r>
            <a:endParaRPr lang="en-US" sz="1200" dirty="0" smtClean="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fi-FI" sz="1200" dirty="0" smtClean="0">
                <a:latin typeface="Comic Sans MS"/>
                <a:ea typeface="+mn-lt"/>
                <a:cs typeface="+mn-lt"/>
              </a:rPr>
              <a:t>Kirjoittamista </a:t>
            </a:r>
            <a:r>
              <a:rPr lang="fi-FI" sz="1200" dirty="0">
                <a:latin typeface="Comic Sans MS"/>
                <a:ea typeface="+mn-lt"/>
                <a:cs typeface="+mn-lt"/>
              </a:rPr>
              <a:t>tulee enemmän ja opituista kirjaimista pidetään kiinni. Muistetaan siis huolellinen käsiala.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Virkkeen tunnusmerkit; aloitus, sanavälit, lopetusmerkit!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 smtClean="0">
                <a:latin typeface="Comic Sans MS"/>
              </a:rPr>
              <a:t>Lukekaa </a:t>
            </a:r>
            <a:r>
              <a:rPr lang="fi-FI" sz="1200" dirty="0">
                <a:latin typeface="Comic Sans MS"/>
              </a:rPr>
              <a:t>lapselle!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Lukudiplomit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Arttu –sovellus</a:t>
            </a:r>
            <a:endParaRPr lang="en-US" sz="1200" dirty="0">
              <a:latin typeface="Meiryo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2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300" dirty="0">
              <a:ea typeface="Meiryo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Animoidut lastenohjelmat, clipart, Animaatio&#10;&#10;Kuvaus luotu automaattisesti">
            <a:extLst>
              <a:ext uri="{FF2B5EF4-FFF2-40B4-BE49-F238E27FC236}">
                <a16:creationId xmlns:a16="http://schemas.microsoft.com/office/drawing/2014/main" id="{3CF0A863-3C86-255B-6DB1-920312744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89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7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B37391-5265-E4DA-16FC-9D5D8790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Matematiikka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710989-9681-F1A9-C6FB-E6906345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Apuvälineitä saa käyttää, niin pitkään kun ne tuntuvat tarpeellisilta.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Kirjan marginaaleissa saa näkyä työnteon ja ajattelun jälki (esim. apupiirrokset).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Paljon tehtäviä. Kaikki eivät kerkeä tehdä kaikkia. 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Läksyt tulee yleensä Pikku-Tuumasta</a:t>
            </a:r>
            <a:r>
              <a:rPr lang="fi-FI" dirty="0" smtClean="0">
                <a:latin typeface="Comic Sans MS"/>
                <a:ea typeface="+mn-lt"/>
                <a:cs typeface="+mn-lt"/>
              </a:rPr>
              <a:t>. </a:t>
            </a:r>
            <a:endParaRPr lang="fi-FI" dirty="0"/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Keltaisia sivuja saa tehdä aina. 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Matikkadiplomi</a:t>
            </a:r>
            <a:endParaRPr lang="en-US" dirty="0"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pic>
        <p:nvPicPr>
          <p:cNvPr id="5" name="Kuva 4" descr="Kuva, joka sisältää kohteen teksti, graafinen suunnittelu, kuvitus, clipart&#10;&#10;Kuvaus luotu automaattisesti">
            <a:extLst>
              <a:ext uri="{FF2B5EF4-FFF2-40B4-BE49-F238E27FC236}">
                <a16:creationId xmlns:a16="http://schemas.microsoft.com/office/drawing/2014/main" id="{1D467D71-82AF-974E-B2FC-CC917AA1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656" y="1479058"/>
            <a:ext cx="2115220" cy="28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A47920-0C96-910E-33E2-7F330618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Englanti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27722E-1F64-C9FB-EB50-6613D88C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476051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1h viikossa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Leikinomaista, toiminnallista oppimista, pääpaino puhutussa kielessä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Ei läksyä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Englannin kieli mukana luokan arjessa </a:t>
            </a:r>
            <a:endParaRPr lang="en-US">
              <a:latin typeface="Comic Sans MS"/>
              <a:ea typeface="+mn-lt"/>
              <a:cs typeface="+mn-lt"/>
            </a:endParaRPr>
          </a:p>
          <a:p>
            <a:endParaRPr lang="fi-FI">
              <a:latin typeface="Comic Sans MS"/>
              <a:ea typeface="Meiryo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Kuva 4" descr="Kuva, joka sisältää kohteen teksti, lelu, Vauvanlelut, Animoidut lastenohjelmat&#10;&#10;Kuvaus luotu automaattisesti">
            <a:extLst>
              <a:ext uri="{FF2B5EF4-FFF2-40B4-BE49-F238E27FC236}">
                <a16:creationId xmlns:a16="http://schemas.microsoft.com/office/drawing/2014/main" id="{F78FB02C-7CF9-51AC-BAFD-EFD5420B3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98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71A7A4-BAB0-EDDD-DB68-281BBF3C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Läksyt</a:t>
            </a:r>
            <a:endParaRPr lang="fi-FI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94FFC3A-01D8-ABC9-9E22-EB001669C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0" r="22178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C6448-DBEC-0725-4E8F-99F32B40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000">
                <a:latin typeface="Comic Sans MS"/>
                <a:ea typeface="+mn-lt"/>
                <a:cs typeface="+mn-lt"/>
              </a:rPr>
              <a:t>Läksyjä annetaan joka päivä, joskus myös perjantaina.</a:t>
            </a:r>
            <a:endParaRPr lang="en-US" sz="10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000">
                <a:latin typeface="Comic Sans MS"/>
                <a:ea typeface="+mn-lt"/>
                <a:cs typeface="+mn-lt"/>
              </a:rPr>
              <a:t>Läksyt merkataan </a:t>
            </a:r>
            <a:r>
              <a:rPr lang="fi-FI" sz="1000" err="1">
                <a:latin typeface="Comic Sans MS"/>
                <a:ea typeface="+mn-lt"/>
                <a:cs typeface="+mn-lt"/>
              </a:rPr>
              <a:t>pedanettiin</a:t>
            </a:r>
            <a:r>
              <a:rPr lang="fi-FI" sz="1000">
                <a:latin typeface="Comic Sans MS"/>
                <a:ea typeface="+mn-lt"/>
                <a:cs typeface="+mn-lt"/>
              </a:rPr>
              <a:t> oman luokan sivuille, myös poissaolijat voivat käydä täältä katsomassa.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000">
                <a:latin typeface="Comic Sans MS"/>
                <a:ea typeface="+mn-lt"/>
                <a:cs typeface="+mn-lt"/>
              </a:rPr>
              <a:t>Huolellisuus läksyjen teossa!</a:t>
            </a:r>
            <a:endParaRPr lang="en-US" sz="10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000">
                <a:latin typeface="Comic Sans MS"/>
                <a:ea typeface="+mn-lt"/>
                <a:cs typeface="+mn-lt"/>
              </a:rPr>
              <a:t>Unohtunut läksy annetaan ”rästiläksyksi”. Läksyn unohtaminen tai koulusta myöhästyminen ei ole maata kaatava juttu. </a:t>
            </a:r>
            <a:endParaRPr lang="en-US" sz="10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000">
                <a:latin typeface="Comic Sans MS"/>
                <a:ea typeface="+mn-lt"/>
                <a:cs typeface="+mn-lt"/>
              </a:rPr>
              <a:t>Läksyunohdukset merkataan wilmaan. 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000">
                <a:latin typeface="Comic Sans MS"/>
                <a:ea typeface="+mn-lt"/>
                <a:cs typeface="+mn-lt"/>
              </a:rPr>
              <a:t> Iltapäiväkerhossa tehdään läksyt, mutta lukuläksy ja tarkistus jää aina kotiin. </a:t>
            </a:r>
            <a:endParaRPr lang="en-US" sz="100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000">
                <a:latin typeface="Comic Sans MS"/>
                <a:ea typeface="+mn-lt"/>
                <a:cs typeface="+mn-lt"/>
              </a:rPr>
              <a:t>Laittakaa "puumerkki", kun olette tarkistaneet lapsenne läksyn. Näin osoitatte kiinnostuksenne lapsenne koulunkäyntiä kohtaan.</a:t>
            </a:r>
            <a:endParaRPr lang="en-US" sz="100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00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2966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734D6EC-634C-FD88-D179-EC0FD3C3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>
                <a:ea typeface="Meiryo"/>
              </a:rPr>
              <a:t>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3B413B-80AA-EAD7-5D2A-9A5F85E3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Arviointia tehdään tunneilla, testeillä ja pienillä kokeilla.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Väliarviointi suoritetaan arviointikeskusteluna marras-joulukuussa. Keskusteluun osallistuu huoltaja(t), oppilas sekä opettaja.</a:t>
            </a:r>
            <a:endParaRPr lang="en-US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>
                <a:latin typeface="Comic Sans MS"/>
                <a:ea typeface="+mn-lt"/>
                <a:cs typeface="+mn-lt"/>
              </a:rPr>
              <a:t>Lukuvuosiarviointi on sanallinen (rastit) arviointi lukukauden lopuksi.</a:t>
            </a:r>
            <a:endParaRPr lang="en-US">
              <a:latin typeface="Comic Sans MS"/>
              <a:ea typeface="+mn-lt"/>
              <a:cs typeface="+mn-lt"/>
            </a:endParaRPr>
          </a:p>
          <a:p>
            <a:endParaRPr lang="fi-FI">
              <a:latin typeface="Comic Sans MS"/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seinä, sisä, näyttö&#10;&#10;Kuvaus luotu automaattisesti">
            <a:extLst>
              <a:ext uri="{FF2B5EF4-FFF2-40B4-BE49-F238E27FC236}">
                <a16:creationId xmlns:a16="http://schemas.microsoft.com/office/drawing/2014/main" id="{E09CD35E-23E4-9FE4-AC71-A371F94E5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6" r="21056" b="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1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A9B8B07-8F81-49AC-8835-B96E502AE6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4B346D-8D33-D0BD-3C33-AA883498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248" y="787548"/>
            <a:ext cx="4871711" cy="1416441"/>
          </a:xfrm>
        </p:spPr>
        <p:txBody>
          <a:bodyPr anchor="b">
            <a:normAutofit/>
          </a:bodyPr>
          <a:lstStyle/>
          <a:p>
            <a:r>
              <a:rPr lang="fi-FI"/>
              <a:t>Lukuvuoden teemat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FCE32A8-9023-4233-8069-BD496439E4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61367" y="4198146"/>
            <a:ext cx="2792336" cy="2659854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0F97ED8-8309-4F86-B4AF-B4CE4380A3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275" y="3985048"/>
            <a:ext cx="3193475" cy="2872953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9579F2F-A4FB-4FC7-879A-E4EAAD7C82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4888754" cy="4754698"/>
          </a:xfrm>
          <a:custGeom>
            <a:avLst/>
            <a:gdLst>
              <a:gd name="connsiteX0" fmla="*/ 1882710 w 4888754"/>
              <a:gd name="connsiteY0" fmla="*/ 0 h 4754698"/>
              <a:gd name="connsiteX1" fmla="*/ 3440958 w 4888754"/>
              <a:gd name="connsiteY1" fmla="*/ 0 h 4754698"/>
              <a:gd name="connsiteX2" fmla="*/ 3621403 w 4888754"/>
              <a:gd name="connsiteY2" fmla="*/ 72249 h 4754698"/>
              <a:gd name="connsiteX3" fmla="*/ 4292333 w 4888754"/>
              <a:gd name="connsiteY3" fmla="*/ 597829 h 4754698"/>
              <a:gd name="connsiteX4" fmla="*/ 4888754 w 4888754"/>
              <a:gd name="connsiteY4" fmla="*/ 2459471 h 4754698"/>
              <a:gd name="connsiteX5" fmla="*/ 4623081 w 4888754"/>
              <a:gd name="connsiteY5" fmla="*/ 3222950 h 4754698"/>
              <a:gd name="connsiteX6" fmla="*/ 3836488 w 4888754"/>
              <a:gd name="connsiteY6" fmla="*/ 3933860 h 4754698"/>
              <a:gd name="connsiteX7" fmla="*/ 3663543 w 4888754"/>
              <a:gd name="connsiteY7" fmla="*/ 4069850 h 4754698"/>
              <a:gd name="connsiteX8" fmla="*/ 2242449 w 4888754"/>
              <a:gd name="connsiteY8" fmla="*/ 4754698 h 4754698"/>
              <a:gd name="connsiteX9" fmla="*/ 370446 w 4888754"/>
              <a:gd name="connsiteY9" fmla="*/ 3641499 h 4754698"/>
              <a:gd name="connsiteX10" fmla="*/ 170945 w 4888754"/>
              <a:gd name="connsiteY10" fmla="*/ 3356711 h 4754698"/>
              <a:gd name="connsiteX11" fmla="*/ 77151 w 4888754"/>
              <a:gd name="connsiteY11" fmla="*/ 3224886 h 4754698"/>
              <a:gd name="connsiteX12" fmla="*/ 0 w 4888754"/>
              <a:gd name="connsiteY12" fmla="*/ 3111593 h 4754698"/>
              <a:gd name="connsiteX13" fmla="*/ 0 w 4888754"/>
              <a:gd name="connsiteY13" fmla="*/ 1525442 h 4754698"/>
              <a:gd name="connsiteX14" fmla="*/ 14241 w 4888754"/>
              <a:gd name="connsiteY14" fmla="*/ 1493178 h 4754698"/>
              <a:gd name="connsiteX15" fmla="*/ 673980 w 4888754"/>
              <a:gd name="connsiteY15" fmla="*/ 662872 h 4754698"/>
              <a:gd name="connsiteX16" fmla="*/ 1627813 w 4888754"/>
              <a:gd name="connsiteY16" fmla="*/ 87060 h 475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54698">
                <a:moveTo>
                  <a:pt x="1882710" y="0"/>
                </a:moveTo>
                <a:lnTo>
                  <a:pt x="3440958" y="0"/>
                </a:lnTo>
                <a:lnTo>
                  <a:pt x="3621403" y="72249"/>
                </a:lnTo>
                <a:cubicBezTo>
                  <a:pt x="3878407" y="193425"/>
                  <a:pt x="4104136" y="370289"/>
                  <a:pt x="4292333" y="597829"/>
                </a:cubicBezTo>
                <a:cubicBezTo>
                  <a:pt x="4676963" y="1063043"/>
                  <a:pt x="4888754" y="1724169"/>
                  <a:pt x="4888754" y="2459471"/>
                </a:cubicBezTo>
                <a:cubicBezTo>
                  <a:pt x="4888754" y="2752835"/>
                  <a:pt x="4806780" y="2988283"/>
                  <a:pt x="4623081" y="3222950"/>
                </a:cubicBezTo>
                <a:cubicBezTo>
                  <a:pt x="4430933" y="3468423"/>
                  <a:pt x="4142214" y="3694515"/>
                  <a:pt x="3836488" y="3933860"/>
                </a:cubicBezTo>
                <a:cubicBezTo>
                  <a:pt x="3780082" y="3977965"/>
                  <a:pt x="3721812" y="4023630"/>
                  <a:pt x="3663543" y="4069850"/>
                </a:cubicBezTo>
                <a:cubicBezTo>
                  <a:pt x="3141962" y="4483500"/>
                  <a:pt x="2761284" y="4754698"/>
                  <a:pt x="2242449" y="4754698"/>
                </a:cubicBezTo>
                <a:cubicBezTo>
                  <a:pt x="1451903" y="4754698"/>
                  <a:pt x="892027" y="4421796"/>
                  <a:pt x="370446" y="3641499"/>
                </a:cubicBezTo>
                <a:cubicBezTo>
                  <a:pt x="302191" y="3539368"/>
                  <a:pt x="235470" y="3446482"/>
                  <a:pt x="170945" y="3356711"/>
                </a:cubicBezTo>
                <a:cubicBezTo>
                  <a:pt x="137517" y="3310184"/>
                  <a:pt x="106259" y="3266449"/>
                  <a:pt x="77151" y="3224886"/>
                </a:cubicBezTo>
                <a:lnTo>
                  <a:pt x="0" y="3111593"/>
                </a:lnTo>
                <a:lnTo>
                  <a:pt x="0" y="1525442"/>
                </a:lnTo>
                <a:lnTo>
                  <a:pt x="14241" y="1493178"/>
                </a:lnTo>
                <a:cubicBezTo>
                  <a:pt x="169519" y="1187896"/>
                  <a:pt x="391516" y="908457"/>
                  <a:pt x="673980" y="662872"/>
                </a:cubicBezTo>
                <a:cubicBezTo>
                  <a:pt x="951614" y="421410"/>
                  <a:pt x="1281372" y="222271"/>
                  <a:pt x="1627813" y="8706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19666C0-D5A3-44A4-B225-389ABCB92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5104070" cy="4929100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Kuva 5" descr="Kuva, joka sisältää kohteen teksti, kirje, paperi, Paperituote&#10;&#10;Kuvaus luotu automaattisesti">
            <a:extLst>
              <a:ext uri="{FF2B5EF4-FFF2-40B4-BE49-F238E27FC236}">
                <a16:creationId xmlns:a16="http://schemas.microsoft.com/office/drawing/2014/main" id="{BCB7E35B-B6EF-2CE1-597B-5FE1F6C16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1" r="13989" b="1"/>
          <a:stretch/>
        </p:blipFill>
        <p:spPr>
          <a:xfrm>
            <a:off x="106515" y="173407"/>
            <a:ext cx="4629257" cy="4371297"/>
          </a:xfrm>
          <a:custGeom>
            <a:avLst/>
            <a:gdLst/>
            <a:ahLst/>
            <a:cxnLst/>
            <a:rect l="l" t="t" r="r" b="b"/>
            <a:pathLst>
              <a:path w="4473682" h="4266789">
                <a:moveTo>
                  <a:pt x="2560175" y="0"/>
                </a:moveTo>
                <a:cubicBezTo>
                  <a:pt x="2854325" y="0"/>
                  <a:pt x="3125049" y="57389"/>
                  <a:pt x="3364958" y="170416"/>
                </a:cubicBezTo>
                <a:cubicBezTo>
                  <a:pt x="3589795" y="276424"/>
                  <a:pt x="3787271" y="431151"/>
                  <a:pt x="3951911" y="630212"/>
                </a:cubicBezTo>
                <a:cubicBezTo>
                  <a:pt x="4288400" y="1037198"/>
                  <a:pt x="4473682" y="1615574"/>
                  <a:pt x="4473682" y="2258843"/>
                </a:cubicBezTo>
                <a:cubicBezTo>
                  <a:pt x="4473682" y="2515488"/>
                  <a:pt x="4401969" y="2721466"/>
                  <a:pt x="4241263" y="2926761"/>
                </a:cubicBezTo>
                <a:cubicBezTo>
                  <a:pt x="4073163" y="3141510"/>
                  <a:pt x="3820582" y="3339304"/>
                  <a:pt x="3553122" y="3548691"/>
                </a:cubicBezTo>
                <a:cubicBezTo>
                  <a:pt x="3503777" y="3587276"/>
                  <a:pt x="3452799" y="3627225"/>
                  <a:pt x="3401823" y="3667660"/>
                </a:cubicBezTo>
                <a:cubicBezTo>
                  <a:pt x="2945526" y="4029535"/>
                  <a:pt x="2612496" y="4266789"/>
                  <a:pt x="2158600" y="4266789"/>
                </a:cubicBezTo>
                <a:cubicBezTo>
                  <a:pt x="1467002" y="4266789"/>
                  <a:pt x="977203" y="3975555"/>
                  <a:pt x="520906" y="3292923"/>
                </a:cubicBezTo>
                <a:cubicBezTo>
                  <a:pt x="461194" y="3203574"/>
                  <a:pt x="402824" y="3122315"/>
                  <a:pt x="346375" y="3043781"/>
                </a:cubicBezTo>
                <a:cubicBezTo>
                  <a:pt x="112418" y="2718152"/>
                  <a:pt x="0" y="2548810"/>
                  <a:pt x="0" y="2258843"/>
                </a:cubicBezTo>
                <a:cubicBezTo>
                  <a:pt x="0" y="1970923"/>
                  <a:pt x="70465" y="1686507"/>
                  <a:pt x="209284" y="1413494"/>
                </a:cubicBezTo>
                <a:cubicBezTo>
                  <a:pt x="345127" y="1146423"/>
                  <a:pt x="539338" y="901960"/>
                  <a:pt x="786447" y="687114"/>
                </a:cubicBezTo>
                <a:cubicBezTo>
                  <a:pt x="1029332" y="475874"/>
                  <a:pt x="1317816" y="301661"/>
                  <a:pt x="1620894" y="183373"/>
                </a:cubicBezTo>
                <a:cubicBezTo>
                  <a:pt x="1932132" y="61678"/>
                  <a:pt x="2248266" y="0"/>
                  <a:pt x="2560175" y="0"/>
                </a:cubicBezTo>
                <a:close/>
              </a:path>
            </a:pathLst>
          </a:custGeom>
        </p:spPr>
      </p:pic>
      <p:pic>
        <p:nvPicPr>
          <p:cNvPr id="5" name="Kuva 4" descr="Kuva, joka sisältää kohteen Sähkönsininen, kuvitus, animaatio&#10;&#10;Kuvaus luotu automaattisesti">
            <a:extLst>
              <a:ext uri="{FF2B5EF4-FFF2-40B4-BE49-F238E27FC236}">
                <a16:creationId xmlns:a16="http://schemas.microsoft.com/office/drawing/2014/main" id="{C723EE6D-5B9E-9127-C5F4-EEFA04E66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13" r="22278" b="3"/>
          <a:stretch/>
        </p:blipFill>
        <p:spPr>
          <a:xfrm>
            <a:off x="3436119" y="4367017"/>
            <a:ext cx="2442835" cy="2360651"/>
          </a:xfrm>
          <a:custGeom>
            <a:avLst/>
            <a:gdLst/>
            <a:ahLst/>
            <a:cxnLst/>
            <a:rect l="l" t="t" r="r" b="b"/>
            <a:pathLst>
              <a:path w="2442835" h="2360651">
                <a:moveTo>
                  <a:pt x="1397973" y="0"/>
                </a:moveTo>
                <a:cubicBezTo>
                  <a:pt x="1558592" y="0"/>
                  <a:pt x="1706420" y="31752"/>
                  <a:pt x="1837422" y="94284"/>
                </a:cubicBezTo>
                <a:cubicBezTo>
                  <a:pt x="1960192" y="152935"/>
                  <a:pt x="2068023" y="238539"/>
                  <a:pt x="2157925" y="348672"/>
                </a:cubicBezTo>
                <a:cubicBezTo>
                  <a:pt x="2341663" y="573842"/>
                  <a:pt x="2442835" y="893836"/>
                  <a:pt x="2442835" y="1249731"/>
                </a:cubicBezTo>
                <a:cubicBezTo>
                  <a:pt x="2442835" y="1391724"/>
                  <a:pt x="2403676" y="1505683"/>
                  <a:pt x="2315923" y="1619265"/>
                </a:cubicBezTo>
                <a:cubicBezTo>
                  <a:pt x="2224133" y="1738077"/>
                  <a:pt x="2086213" y="1847509"/>
                  <a:pt x="1940168" y="1963355"/>
                </a:cubicBezTo>
                <a:cubicBezTo>
                  <a:pt x="1913222" y="1984702"/>
                  <a:pt x="1885386" y="2006805"/>
                  <a:pt x="1857551" y="2029176"/>
                </a:cubicBezTo>
                <a:cubicBezTo>
                  <a:pt x="1608393" y="2229387"/>
                  <a:pt x="1426542" y="2360651"/>
                  <a:pt x="1178694" y="2360651"/>
                </a:cubicBezTo>
                <a:cubicBezTo>
                  <a:pt x="801051" y="2360651"/>
                  <a:pt x="533598" y="2199522"/>
                  <a:pt x="284438" y="1821849"/>
                </a:cubicBezTo>
                <a:cubicBezTo>
                  <a:pt x="251833" y="1772416"/>
                  <a:pt x="219961" y="1727458"/>
                  <a:pt x="189137" y="1684008"/>
                </a:cubicBezTo>
                <a:cubicBezTo>
                  <a:pt x="61386" y="1503850"/>
                  <a:pt x="0" y="1410160"/>
                  <a:pt x="0" y="1249731"/>
                </a:cubicBezTo>
                <a:cubicBezTo>
                  <a:pt x="0" y="1090436"/>
                  <a:pt x="38477" y="933080"/>
                  <a:pt x="114279" y="782032"/>
                </a:cubicBezTo>
                <a:cubicBezTo>
                  <a:pt x="188455" y="634272"/>
                  <a:pt x="294503" y="499020"/>
                  <a:pt x="429436" y="380154"/>
                </a:cubicBezTo>
                <a:cubicBezTo>
                  <a:pt x="562062" y="263283"/>
                  <a:pt x="719588" y="166898"/>
                  <a:pt x="885082" y="101454"/>
                </a:cubicBezTo>
                <a:cubicBezTo>
                  <a:pt x="1055033" y="34124"/>
                  <a:pt x="1227656" y="0"/>
                  <a:pt x="1397973" y="0"/>
                </a:cubicBezTo>
                <a:close/>
              </a:path>
            </a:pathLst>
          </a:cu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15E655C-898A-48D1-A2C9-53B3FCA9A6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9928" y="4094328"/>
            <a:ext cx="2982935" cy="276367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BA9625-D430-2E86-50F1-7475EC7D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247" y="2425148"/>
            <a:ext cx="4744095" cy="3524306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fi-FI">
                <a:ea typeface="Meiryo"/>
              </a:rPr>
              <a:t>- </a:t>
            </a:r>
            <a:r>
              <a:rPr lang="fi-FI">
                <a:latin typeface="Comic Sans MS"/>
                <a:ea typeface="Meiryo"/>
              </a:rPr>
              <a:t>Siilinjärven kunnan lukuvuositavoite 2023-2024 on ryhtiliike, näin meillä toimitaan. </a:t>
            </a:r>
          </a:p>
          <a:p>
            <a:r>
              <a:rPr lang="fi-FI">
                <a:latin typeface="Comic Sans MS"/>
                <a:ea typeface="Meiryo"/>
              </a:rPr>
              <a:t>- </a:t>
            </a:r>
            <a:r>
              <a:rPr lang="fi-FI" err="1">
                <a:latin typeface="Comic Sans MS"/>
                <a:ea typeface="Meiryo"/>
              </a:rPr>
              <a:t>Hamulan</a:t>
            </a:r>
            <a:r>
              <a:rPr lang="fi-FI">
                <a:latin typeface="Comic Sans MS"/>
                <a:ea typeface="Meiryo"/>
              </a:rPr>
              <a:t> koulun teema on matka maailman ympäri ja kirjallisuus. </a:t>
            </a:r>
          </a:p>
          <a:p>
            <a:r>
              <a:rPr lang="fi-FI">
                <a:latin typeface="Comic Sans MS"/>
                <a:ea typeface="Meiryo"/>
              </a:rPr>
              <a:t>- MOKO-viikoilla työskennellään näiden teemojen ympärillä.</a:t>
            </a:r>
          </a:p>
        </p:txBody>
      </p:sp>
    </p:spTree>
    <p:extLst>
      <p:ext uri="{BB962C8B-B14F-4D97-AF65-F5344CB8AC3E}">
        <p14:creationId xmlns:p14="http://schemas.microsoft.com/office/powerpoint/2010/main" val="11232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5C51450DC292428F700ECD066D663B" ma:contentTypeVersion="17" ma:contentTypeDescription="Luo uusi asiakirja." ma:contentTypeScope="" ma:versionID="d0a1f19ab815916bbfe88e51050b1b7d">
  <xsd:schema xmlns:xsd="http://www.w3.org/2001/XMLSchema" xmlns:xs="http://www.w3.org/2001/XMLSchema" xmlns:p="http://schemas.microsoft.com/office/2006/metadata/properties" xmlns:ns2="4d4d421b-b4d3-468b-a9e4-59f5e6f875c5" xmlns:ns3="f86328d0-64f3-4071-98fe-a419545daba0" targetNamespace="http://schemas.microsoft.com/office/2006/metadata/properties" ma:root="true" ma:fieldsID="3966d9cd5a2b1198330f39c38432c61b" ns2:_="" ns3:_="">
    <xsd:import namespace="4d4d421b-b4d3-468b-a9e4-59f5e6f875c5"/>
    <xsd:import namespace="f86328d0-64f3-4071-98fe-a419545da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421b-b4d3-468b-a9e4-59f5e6f87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832eb66-61b8-4d85-aedd-df2f883ef5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328d0-64f3-4071-98fe-a419545da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6a3903-8c8f-4275-a779-c3e9dcb4d0af}" ma:internalName="TaxCatchAll" ma:showField="CatchAllData" ma:web="f86328d0-64f3-4071-98fe-a419545da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6328d0-64f3-4071-98fe-a419545daba0" xsi:nil="true"/>
    <lcf76f155ced4ddcb4097134ff3c332f xmlns="4d4d421b-b4d3-468b-a9e4-59f5e6f875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C1CDF8-FD33-4085-B187-EF94C4393AF3}">
  <ds:schemaRefs>
    <ds:schemaRef ds:uri="4d4d421b-b4d3-468b-a9e4-59f5e6f875c5"/>
    <ds:schemaRef ds:uri="f86328d0-64f3-4071-98fe-a419545dab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96A676D-B044-45A7-B62B-268A534346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66D99-8C00-43C9-8EFF-B396BA0E21F6}">
  <ds:schemaRefs>
    <ds:schemaRef ds:uri="http://schemas.microsoft.com/office/2006/documentManagement/types"/>
    <ds:schemaRef ds:uri="http://purl.org/dc/elements/1.1/"/>
    <ds:schemaRef ds:uri="4d4d421b-b4d3-468b-a9e4-59f5e6f875c5"/>
    <ds:schemaRef ds:uri="http://schemas.microsoft.com/office/infopath/2007/PartnerControls"/>
    <ds:schemaRef ds:uri="f86328d0-64f3-4071-98fe-a419545daba0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946</Words>
  <Application>Microsoft Office PowerPoint</Application>
  <PresentationFormat>Laajakuva</PresentationFormat>
  <Paragraphs>122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Arial,Sans-Serif</vt:lpstr>
      <vt:lpstr>Calibri Light</vt:lpstr>
      <vt:lpstr>Comic Sans MS</vt:lpstr>
      <vt:lpstr>Corbel</vt:lpstr>
      <vt:lpstr>Meiryo</vt:lpstr>
      <vt:lpstr>StarSymbol,Sans-Serif</vt:lpstr>
      <vt:lpstr>SketchLinesVTI</vt:lpstr>
      <vt:lpstr>Vanhempainilta</vt:lpstr>
      <vt:lpstr>Koulumme aikuisia</vt:lpstr>
      <vt:lpstr>Tuntijako</vt:lpstr>
      <vt:lpstr>Äidinkieli 2lk</vt:lpstr>
      <vt:lpstr>Matematiikka</vt:lpstr>
      <vt:lpstr>Englanti</vt:lpstr>
      <vt:lpstr>Läksyt</vt:lpstr>
      <vt:lpstr>Arviointi</vt:lpstr>
      <vt:lpstr>Lukuvuoden teemat</vt:lpstr>
      <vt:lpstr>Tieto kulkee puolin ja toisin</vt:lpstr>
      <vt:lpstr>Luokan käytänteitä</vt:lpstr>
      <vt:lpstr>PowerPoint-esitys</vt:lpstr>
      <vt:lpstr>Muuta tärkeää</vt:lpstr>
      <vt:lpstr>Koululaisen parhaaksi</vt:lpstr>
      <vt:lpstr>Xylitol-pastillit</vt:lpstr>
      <vt:lpstr>Koulumatka</vt:lpstr>
      <vt:lpstr>Luokan arki</vt:lpstr>
      <vt:lpstr>Pedanet-sivut</vt:lpstr>
      <vt:lpstr>Poissaolot</vt:lpstr>
      <vt:lpstr>PowerPoint-esitys</vt:lpstr>
      <vt:lpstr>Linkkejä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Jonna Luttinen</dc:creator>
  <cp:lastModifiedBy>Jaana Sillanpää</cp:lastModifiedBy>
  <cp:revision>119</cp:revision>
  <dcterms:created xsi:type="dcterms:W3CDTF">2022-08-14T19:41:11Z</dcterms:created>
  <dcterms:modified xsi:type="dcterms:W3CDTF">2023-09-05T16:00:19Z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0x010100BC5C51450DC292428F700ECD066D663B</vt:lpwstr>
  </property>
  <property fmtid="{D5CDD505-2E9C-101B-9397-08002B2CF9AE}" pid="3" name="MediaServiceImageTags">
    <vt:lpwstr/>
  </property>
</Properties>
</file>