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6" r:id="rId6"/>
    <p:sldId id="257" r:id="rId7"/>
    <p:sldId id="265" r:id="rId8"/>
    <p:sldId id="258" r:id="rId9"/>
    <p:sldId id="262" r:id="rId10"/>
    <p:sldId id="261" r:id="rId11"/>
    <p:sldId id="273" r:id="rId12"/>
    <p:sldId id="277" r:id="rId13"/>
    <p:sldId id="274" r:id="rId14"/>
    <p:sldId id="278" r:id="rId15"/>
    <p:sldId id="275" r:id="rId16"/>
    <p:sldId id="271" r:id="rId17"/>
    <p:sldId id="259" r:id="rId18"/>
    <p:sldId id="264" r:id="rId19"/>
    <p:sldId id="266" r:id="rId20"/>
    <p:sldId id="268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90E4C-B464-BA98-5FD1-B0434EB92000}" v="12" dt="2025-09-12T11:15:03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ED10-2E5F-4193-A11A-F4B65543C10A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0605-5646-4040-A928-FB4809F31D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03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605-5646-4040-A928-FB4809F31D4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37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fi-FI" dirty="0">
                <a:cs typeface="Calibri Light"/>
              </a:rPr>
              <a:t>Vanhempainilta 4.9.2025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553950" cy="1889760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fi-FI" dirty="0">
                <a:cs typeface="Calibri"/>
              </a:rPr>
              <a:t>Parhaimmillaan kodin ja koulun yhteistyö 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on arvostavaa vuoropuhelua, jossa rakennetaan 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yhteistä ymmärrystä lasten kasvusta, oppimisesta 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ja niiden tukemisesta.</a:t>
            </a:r>
          </a:p>
          <a:p>
            <a:pPr algn="l"/>
            <a:r>
              <a:rPr lang="fi-FI" dirty="0">
                <a:cs typeface="Calibri"/>
              </a:rPr>
              <a:t> ( Suomen vanhempainliitto)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E9CB557B-D5DD-45F8-9D53-6A1C6B49D68B}"/>
              </a:ext>
            </a:extLst>
          </p:cNvPr>
          <p:cNvSpPr txBox="1"/>
          <p:nvPr/>
        </p:nvSpPr>
        <p:spPr>
          <a:xfrm rot="-1080000">
            <a:off x="7924800" y="1174492"/>
            <a:ext cx="31623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</a:rPr>
              <a:t>Tervetuloa</a:t>
            </a:r>
            <a:r>
              <a:rPr lang="fi-FI" sz="4800" dirty="0">
                <a:solidFill>
                  <a:schemeClr val="bg1"/>
                </a:solidFill>
                <a:cs typeface="Calibri"/>
              </a:rPr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657331-7D02-4F61-BE8A-EA976F20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Äidinkieli</a:t>
            </a:r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228488A-90D2-6ADC-245E-E1C7C57F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9430"/>
          <a:stretch>
            <a:fillRect/>
          </a:stretch>
        </p:blipFill>
        <p:spPr>
          <a:xfrm>
            <a:off x="504361" y="1711664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5C877C-6A3C-48EC-9192-546AE867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har char="-"/>
            </a:pPr>
            <a:r>
              <a:rPr lang="fi-FI" sz="2600" dirty="0">
                <a:latin typeface="Comic Sans MS"/>
              </a:rPr>
              <a:t>Kotona ääneen lukeminen edelleen tärkeää     -&gt;luetun ymmärtäminen (näkyy KAIKISSA OPPIAINEISSA).</a:t>
            </a:r>
            <a:endParaRPr lang="en-US" sz="2600" dirty="0">
              <a:ea typeface="+mn-lt"/>
              <a:cs typeface="+mn-lt"/>
            </a:endParaRPr>
          </a:p>
          <a:p>
            <a:pPr>
              <a:buChar char="-"/>
            </a:pPr>
            <a:r>
              <a:rPr lang="fi-FI" sz="2600" dirty="0">
                <a:latin typeface="Comic Sans MS"/>
              </a:rPr>
              <a:t>Huolellinen kirjoittaminen. Lue aina oma kirjoitus.</a:t>
            </a:r>
            <a:endParaRPr lang="en-US" sz="2600" dirty="0">
              <a:ea typeface="+mn-lt"/>
              <a:cs typeface="+mn-lt"/>
            </a:endParaRPr>
          </a:p>
          <a:p>
            <a:pPr>
              <a:buChar char="-"/>
            </a:pPr>
            <a:r>
              <a:rPr lang="fi-FI" sz="2600" dirty="0">
                <a:latin typeface="Comic Sans MS"/>
              </a:rPr>
              <a:t>Oman tekstin tuottaminen, tarinat.</a:t>
            </a:r>
          </a:p>
          <a:p>
            <a:pPr>
              <a:buChar char="-"/>
            </a:pPr>
            <a:r>
              <a:rPr lang="fi-FI" sz="2600" dirty="0">
                <a:latin typeface="Comic Sans MS"/>
              </a:rPr>
              <a:t>Oikeinkirjoitus.</a:t>
            </a:r>
          </a:p>
          <a:p>
            <a:pPr>
              <a:buChar char="-"/>
            </a:pPr>
            <a:r>
              <a:rPr lang="fi-FI" sz="2600" dirty="0">
                <a:latin typeface="Comic Sans MS"/>
              </a:rPr>
              <a:t>Kysymyksiin vastaaminen kokonaisilla virkkeillä.</a:t>
            </a:r>
            <a:endParaRPr lang="en-US" sz="2600" dirty="0">
              <a:ea typeface="+mn-lt"/>
              <a:cs typeface="+mn-lt"/>
            </a:endParaRPr>
          </a:p>
          <a:p>
            <a:pPr>
              <a:buChar char="-"/>
            </a:pPr>
            <a:r>
              <a:rPr lang="fi-FI" sz="2600" dirty="0">
                <a:latin typeface="Comic Sans MS"/>
              </a:rPr>
              <a:t>Lukudiplomin suorittaminen kevääseen mennessä.</a:t>
            </a:r>
          </a:p>
          <a:p>
            <a:pPr>
              <a:buChar char="-"/>
            </a:pPr>
            <a:endParaRPr lang="en-US" sz="2600" dirty="0">
              <a:ea typeface="+mn-lt"/>
              <a:cs typeface="+mn-lt"/>
            </a:endParaRPr>
          </a:p>
          <a:p>
            <a:endParaRPr lang="fi-FI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1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139CDF-59A2-3666-EDBE-CBC87BB0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Calibri Light"/>
                <a:cs typeface="Calibri Light"/>
              </a:rPr>
              <a:t>Äidinkielen arviointi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D8EF97-9F20-0797-5CDB-09AE7604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Calibri"/>
                <a:cs typeface="Calibri"/>
              </a:rPr>
              <a:t>Oikeinkirjoitus</a:t>
            </a:r>
          </a:p>
          <a:p>
            <a:r>
              <a:rPr lang="fi-FI" dirty="0">
                <a:ea typeface="Calibri"/>
                <a:cs typeface="Calibri"/>
              </a:rPr>
              <a:t>Oman tekstin tuottaminen</a:t>
            </a:r>
          </a:p>
          <a:p>
            <a:r>
              <a:rPr lang="fi-FI" dirty="0">
                <a:ea typeface="Calibri"/>
                <a:cs typeface="Calibri"/>
              </a:rPr>
              <a:t>Lukutaito</a:t>
            </a:r>
          </a:p>
          <a:p>
            <a:r>
              <a:rPr lang="fi-FI" dirty="0">
                <a:ea typeface="Calibri"/>
                <a:cs typeface="Calibri"/>
              </a:rPr>
              <a:t>Luetunymmärtäminen</a:t>
            </a:r>
          </a:p>
          <a:p>
            <a:r>
              <a:rPr lang="fi-FI" dirty="0">
                <a:ea typeface="Calibri"/>
                <a:cs typeface="Calibri"/>
              </a:rPr>
              <a:t>Suullinen ilmaisu</a:t>
            </a:r>
          </a:p>
          <a:p>
            <a:r>
              <a:rPr lang="fi-FI" dirty="0">
                <a:ea typeface="Calibri"/>
                <a:cs typeface="Calibri"/>
              </a:rPr>
              <a:t>Aktiivisuus tunneilla</a:t>
            </a:r>
          </a:p>
          <a:p>
            <a:r>
              <a:rPr lang="fi-FI" dirty="0">
                <a:ea typeface="Calibri"/>
                <a:cs typeface="Calibri"/>
              </a:rPr>
              <a:t>Aktiivisuus lukemisessa</a:t>
            </a:r>
          </a:p>
          <a:p>
            <a:r>
              <a:rPr lang="fi-FI" dirty="0">
                <a:ea typeface="Calibri"/>
                <a:cs typeface="Calibri"/>
              </a:rPr>
              <a:t>Vuorovaikutus</a:t>
            </a:r>
          </a:p>
        </p:txBody>
      </p:sp>
    </p:spTree>
    <p:extLst>
      <p:ext uri="{BB962C8B-B14F-4D97-AF65-F5344CB8AC3E}">
        <p14:creationId xmlns:p14="http://schemas.microsoft.com/office/powerpoint/2010/main" val="15844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Arc 205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E4557C-4719-4ED3-AC39-7EEC9EE8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YMPÄRISTÖOPPI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823B66-46E9-410A-93A4-52C4A661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52409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-"/>
            </a:pPr>
            <a:r>
              <a:rPr lang="fi-FI" dirty="0">
                <a:latin typeface="Comic Sans MS"/>
              </a:rPr>
              <a:t>Pisara 3</a:t>
            </a:r>
          </a:p>
          <a:p>
            <a:pPr>
              <a:buChar char="-"/>
            </a:pPr>
            <a:r>
              <a:rPr lang="fi-FI" dirty="0">
                <a:latin typeface="Comic Sans MS"/>
              </a:rPr>
              <a:t>Ohje tietotekstin lukemiseen (silmäile, lue, kertaa)</a:t>
            </a:r>
            <a:endParaRPr lang="en-US" dirty="0">
              <a:ea typeface="+mn-lt"/>
              <a:cs typeface="+mn-lt"/>
            </a:endParaRPr>
          </a:p>
          <a:p>
            <a:pPr>
              <a:buChar char="-"/>
            </a:pPr>
            <a:r>
              <a:rPr lang="fi-FI" dirty="0">
                <a:latin typeface="Comic Sans MS"/>
              </a:rPr>
              <a:t>Lukuläksy ja/tai tehtäviä.</a:t>
            </a:r>
            <a:endParaRPr lang="en-US" dirty="0">
              <a:ea typeface="+mn-lt"/>
              <a:cs typeface="+mn-lt"/>
            </a:endParaRPr>
          </a:p>
          <a:p>
            <a:pPr>
              <a:buChar char="-"/>
            </a:pPr>
            <a:r>
              <a:rPr lang="fi-FI" dirty="0">
                <a:latin typeface="Comic Sans MS"/>
              </a:rPr>
              <a:t>Vastaukset kokonaisilla virkkeillä.</a:t>
            </a:r>
            <a:endParaRPr lang="en-US" dirty="0">
              <a:ea typeface="+mn-lt"/>
              <a:cs typeface="+mn-lt"/>
            </a:endParaRPr>
          </a:p>
          <a:p>
            <a:pPr>
              <a:buChar char="-"/>
            </a:pPr>
            <a:r>
              <a:rPr lang="fi-FI" dirty="0">
                <a:latin typeface="Comic Sans MS"/>
              </a:rPr>
              <a:t>Huolellinen vihkotyö.</a:t>
            </a:r>
            <a:endParaRPr lang="fi-FI" dirty="0"/>
          </a:p>
        </p:txBody>
      </p:sp>
      <p:pic>
        <p:nvPicPr>
          <p:cNvPr id="4" name="Kuva 3" descr="Pisara 3 Ympäristöoppi">
            <a:extLst>
              <a:ext uri="{FF2B5EF4-FFF2-40B4-BE49-F238E27FC236}">
                <a16:creationId xmlns:a16="http://schemas.microsoft.com/office/drawing/2014/main" id="{0A744A71-1A2F-3485-C5F6-D9939782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217" y="1110343"/>
            <a:ext cx="3639909" cy="4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A5DE6-B7DE-4DA1-9A4A-00AFDE5A25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fi-FI" sz="3600" dirty="0">
                <a:solidFill>
                  <a:srgbClr val="3F3F3F"/>
                </a:solidFill>
                <a:cs typeface="Calibri Light"/>
              </a:rPr>
              <a:t>Ympäristöopin arviointia</a:t>
            </a:r>
            <a:endParaRPr lang="fi-FI" sz="3600" dirty="0">
              <a:solidFill>
                <a:srgbClr val="3F3F3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FFC2D6-D6C8-4E71-AAE2-EEFBED96F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000" dirty="0">
                <a:cs typeface="Calibri"/>
              </a:rPr>
              <a:t>Arviointiin vaikuttaa</a:t>
            </a:r>
          </a:p>
          <a:p>
            <a:r>
              <a:rPr lang="fi-FI" sz="2000" dirty="0">
                <a:cs typeface="Calibri"/>
              </a:rPr>
              <a:t>Vihkotyö, huolellinen vastaaminen tehtäviin.</a:t>
            </a:r>
          </a:p>
          <a:p>
            <a:r>
              <a:rPr lang="fi-FI" sz="2000" dirty="0">
                <a:cs typeface="Calibri"/>
              </a:rPr>
              <a:t>Tuntiaktiivisuus</a:t>
            </a:r>
          </a:p>
          <a:p>
            <a:r>
              <a:rPr lang="fi-FI" sz="2000" dirty="0">
                <a:cs typeface="Calibri"/>
              </a:rPr>
              <a:t>Kokeet</a:t>
            </a:r>
          </a:p>
          <a:p>
            <a:r>
              <a:rPr lang="fi-FI" sz="2000" dirty="0">
                <a:cs typeface="Calibri"/>
              </a:rPr>
              <a:t>Erilaiset projektit esim. ryhmätyöt, esitelmät</a:t>
            </a:r>
          </a:p>
        </p:txBody>
      </p:sp>
    </p:spTree>
    <p:extLst>
      <p:ext uri="{BB962C8B-B14F-4D97-AF65-F5344CB8AC3E}">
        <p14:creationId xmlns:p14="http://schemas.microsoft.com/office/powerpoint/2010/main" val="94326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994E0C-A511-428D-8220-4D6C9A83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cs typeface="Calibri Light"/>
              </a:rPr>
              <a:t>Miten lapsi voisi kotona opiskella? 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E4D3B6-143A-4EEB-B02C-60E8014EB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647" y="269904"/>
            <a:ext cx="7010568" cy="6586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i-FI" sz="2000" b="1" u="sng" dirty="0">
                <a:solidFill>
                  <a:srgbClr val="000000"/>
                </a:solidFill>
                <a:cs typeface="Calibri"/>
              </a:rPr>
              <a:t>LÄKSYT - TARVITAAN VANHEMPIEN TUKEA!</a:t>
            </a:r>
            <a:endParaRPr lang="fi-FI" sz="2000" u="sng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  <a:cs typeface="Calibri"/>
              </a:rPr>
              <a:t>- Läksyjen tekeminen iltapäivällä koulun jälkeen. Lukuaineiden läksyyn kuuluu aina kappaleen luku – kuitatkaa lukuläksy kirjan kanteen.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  <a:cs typeface="Calibri"/>
              </a:rPr>
              <a:t>- </a:t>
            </a:r>
            <a:r>
              <a:rPr lang="fi-FI" sz="2000" u="sng" dirty="0">
                <a:solidFill>
                  <a:srgbClr val="000000"/>
                </a:solidFill>
                <a:cs typeface="Calibri"/>
              </a:rPr>
              <a:t>Tarkistakaa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 mahdollisimman usein, että läksyt on tehty oikein ja huolellisesti. Kannusta ja kiitä. </a:t>
            </a:r>
            <a:r>
              <a:rPr lang="fi-FI" sz="2000" dirty="0">
                <a:solidFill>
                  <a:srgbClr val="000000"/>
                </a:solidFill>
                <a:cs typeface="Calibri"/>
                <a:sym typeface="Wingdings" panose="05000000000000000000" pitchFamily="2" charset="2"/>
              </a:rPr>
              <a:t></a:t>
            </a:r>
            <a:endParaRPr lang="fi-FI" dirty="0"/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  <a:cs typeface="Calibri"/>
              </a:rPr>
              <a:t>- Ilmoitus opelle, jos läksyjä alkaa olla liikaa tai liian vähän.</a:t>
            </a:r>
            <a:endParaRPr lang="fi-FI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  <a:cs typeface="Calibri"/>
              </a:rPr>
              <a:t>- Läksyt voi tarkistaa </a:t>
            </a:r>
            <a:r>
              <a:rPr lang="fi-FI" sz="2000" u="sng" dirty="0">
                <a:solidFill>
                  <a:srgbClr val="000000"/>
                </a:solidFill>
                <a:cs typeface="Calibri"/>
              </a:rPr>
              <a:t>luokan </a:t>
            </a:r>
            <a:r>
              <a:rPr lang="fi-FI" sz="2000" b="1" u="sng" dirty="0" err="1">
                <a:solidFill>
                  <a:srgbClr val="000000"/>
                </a:solidFill>
                <a:cs typeface="Calibri"/>
              </a:rPr>
              <a:t>Pedanet</a:t>
            </a:r>
            <a:r>
              <a:rPr lang="fi-FI" sz="2000" b="1" u="sng" dirty="0">
                <a:solidFill>
                  <a:srgbClr val="000000"/>
                </a:solidFill>
                <a:cs typeface="Calibri"/>
              </a:rPr>
              <a:t> –sivuilta</a:t>
            </a:r>
            <a:r>
              <a:rPr lang="fi-FI" sz="2000" u="sng" dirty="0">
                <a:solidFill>
                  <a:srgbClr val="000000"/>
                </a:solidFill>
                <a:cs typeface="Calibri"/>
              </a:rPr>
              <a:t>.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  <a:cs typeface="Calibri"/>
              </a:rPr>
              <a:t>- Lisäharjoitusta </a:t>
            </a:r>
            <a:r>
              <a:rPr lang="fi-FI" sz="2000" dirty="0" err="1">
                <a:solidFill>
                  <a:srgbClr val="000000"/>
                </a:solidFill>
                <a:cs typeface="Calibri"/>
              </a:rPr>
              <a:t>SanomaPron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 –tunnusten kautta </a:t>
            </a:r>
            <a:r>
              <a:rPr lang="fi-FI" sz="2000" dirty="0" err="1">
                <a:solidFill>
                  <a:srgbClr val="000000"/>
                </a:solidFill>
                <a:cs typeface="Calibri"/>
              </a:rPr>
              <a:t>Bingelissä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. </a:t>
            </a:r>
            <a:r>
              <a:rPr lang="fi-FI" sz="2000" b="1" dirty="0">
                <a:solidFill>
                  <a:srgbClr val="000000"/>
                </a:solidFill>
                <a:cs typeface="Calibri"/>
              </a:rPr>
              <a:t>Myös kappaleen kuunteleminen mahdollista (Arttu –sovellus).</a:t>
            </a:r>
          </a:p>
        </p:txBody>
      </p:sp>
    </p:spTree>
    <p:extLst>
      <p:ext uri="{BB962C8B-B14F-4D97-AF65-F5344CB8AC3E}">
        <p14:creationId xmlns:p14="http://schemas.microsoft.com/office/powerpoint/2010/main" val="9714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E68D707-07B7-4ED3-8EB2-070E2DA5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05" y="164780"/>
            <a:ext cx="4977976" cy="1454051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  <a:cs typeface="Calibri Light"/>
              </a:rPr>
              <a:t>Muuta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8BB89485-153D-4E8D-A964-EA18FA8F7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1914862"/>
            <a:ext cx="3661831" cy="304847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F06F7E-56AA-4637-9405-54C53784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549" y="1345357"/>
            <a:ext cx="5930078" cy="4715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fi-FI" sz="2000" dirty="0">
                <a:solidFill>
                  <a:srgbClr val="000000"/>
                </a:solidFill>
                <a:cs typeface="Calibri"/>
              </a:rPr>
              <a:t>Liikuntatunneille ilolla! Oikeat varusteet takaavat turvallisen ja miellyttävän urheilukokemuksen. Liikuntapussi kouluun myös sisäliikuntaa varten. Myös juomapullo voi olla mukana. </a:t>
            </a:r>
            <a:endParaRPr lang="fi-FI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/>
            <a:r>
              <a:rPr lang="fi-FI" sz="2000" dirty="0">
                <a:solidFill>
                  <a:srgbClr val="000000"/>
                </a:solidFill>
                <a:cs typeface="Calibri"/>
              </a:rPr>
              <a:t>Käsitöissä harjoitellaan sekä pehmeissä että kovissa materiaaleissa. Opetellaan ensin työskentelytaidot ja sen jälkeen suunnitellaan ja tehdään myös omaa.</a:t>
            </a:r>
          </a:p>
          <a:p>
            <a:pPr marL="342900" indent="-342900"/>
            <a:r>
              <a:rPr lang="fi-FI" sz="2000" dirty="0">
                <a:solidFill>
                  <a:srgbClr val="000000"/>
                </a:solidFill>
                <a:cs typeface="Calibri"/>
              </a:rPr>
              <a:t>Riittävä yöuni on tärkeää, joten unenmäärä ja ruutuaika on hyvä pysyä järkevänä. </a:t>
            </a:r>
            <a:endParaRPr lang="fi-FI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/>
            <a:endParaRPr lang="fi-FI" sz="14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fi-FI" sz="1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12C0D8A-80F4-4FB2-8332-6F2A05E48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" r="22249" b="8785"/>
          <a:stretch/>
        </p:blipFill>
        <p:spPr>
          <a:xfrm>
            <a:off x="2934639" y="653153"/>
            <a:ext cx="866953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9A6207-FC3F-4FE0-9248-2975334F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>
                <a:cs typeface="Calibri Light"/>
              </a:rPr>
              <a:t>Vielä tiedoksi</a:t>
            </a:r>
            <a:endParaRPr lang="fi-FI" sz="2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5C065C-0B99-40E2-94CC-D31F798C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118416" cy="3891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fi-FI" sz="2400" dirty="0">
                <a:cs typeface="Calibri"/>
              </a:rPr>
              <a:t>Kolmoset pyörällä yleisurheilemaan Ahmolle ma 8.9.</a:t>
            </a:r>
            <a:endParaRPr lang="en-US" sz="2400" dirty="0">
              <a:ea typeface="Calibri"/>
              <a:cs typeface="Calibri"/>
            </a:endParaRPr>
          </a:p>
          <a:p>
            <a:pPr marL="342900" indent="-342900"/>
            <a:r>
              <a:rPr lang="fi-FI" sz="2400" dirty="0">
                <a:cs typeface="Calibri"/>
              </a:rPr>
              <a:t>Luontoretkeilyä ennen syyslomaa (vko 40)</a:t>
            </a:r>
            <a:endParaRPr lang="fi-FI" sz="2400" dirty="0">
              <a:ea typeface="Calibri"/>
              <a:cs typeface="Calibri"/>
            </a:endParaRPr>
          </a:p>
          <a:p>
            <a:pPr marL="342900" indent="-342900"/>
            <a:r>
              <a:rPr lang="fi-FI" sz="2400" dirty="0">
                <a:cs typeface="Calibri"/>
              </a:rPr>
              <a:t>Kodin ja koulun päivä </a:t>
            </a:r>
            <a:r>
              <a:rPr lang="fi-FI" sz="2400" dirty="0" err="1">
                <a:cs typeface="Calibri"/>
              </a:rPr>
              <a:t>tod.näk</a:t>
            </a:r>
            <a:r>
              <a:rPr lang="fi-FI" sz="2400" dirty="0">
                <a:cs typeface="Calibri"/>
              </a:rPr>
              <a:t>. pe 26.9. "Sisu-päivä"</a:t>
            </a:r>
            <a:endParaRPr lang="fi-FI" sz="2400" dirty="0">
              <a:ea typeface="Calibri"/>
              <a:cs typeface="Calibri"/>
            </a:endParaRPr>
          </a:p>
          <a:p>
            <a:pPr marL="342900" indent="-342900"/>
            <a:r>
              <a:rPr lang="fi-FI" sz="2400" dirty="0">
                <a:ea typeface="Calibri"/>
                <a:cs typeface="Calibri"/>
              </a:rPr>
              <a:t>5.-7.11. valokuvaus</a:t>
            </a:r>
            <a:endParaRPr lang="fi-FI" sz="2400" dirty="0">
              <a:cs typeface="Calibri"/>
            </a:endParaRPr>
          </a:p>
          <a:p>
            <a:pPr marL="342900" indent="-342900"/>
            <a:endParaRPr lang="fi-FI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938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DFB535-6AF3-48D2-A585-18EE4B1B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Mukavaa yhteistä lukuvuotta!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4" descr="Kuva, joka sisältää kohteen teksti&#10;&#10;Kuvaus luotu, korkea luotettavuus">
            <a:extLst>
              <a:ext uri="{FF2B5EF4-FFF2-40B4-BE49-F238E27FC236}">
                <a16:creationId xmlns:a16="http://schemas.microsoft.com/office/drawing/2014/main" id="{EC4EE357-69B1-4E8C-B7F7-0958377A2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C69A948-CAEE-03A1-FC11-C7FD1BA7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3191594"/>
          </a:xfrm>
        </p:spPr>
        <p:txBody>
          <a:bodyPr>
            <a:normAutofit/>
          </a:bodyPr>
          <a:lstStyle/>
          <a:p>
            <a:r>
              <a:rPr lang="fi-FI" sz="4000"/>
              <a:t>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581997-D672-D874-CA9F-022393E5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000"/>
              <a:t>Millainen kotiväen kokemus koulun alusta?</a:t>
            </a:r>
          </a:p>
          <a:p>
            <a:pPr>
              <a:buFontTx/>
              <a:buChar char="-"/>
            </a:pPr>
            <a:r>
              <a:rPr lang="fi-FI" sz="2000"/>
              <a:t>Open terveiset</a:t>
            </a:r>
          </a:p>
          <a:p>
            <a:pPr>
              <a:buFontTx/>
              <a:buChar char="-"/>
            </a:pPr>
            <a:endParaRPr lang="fi-FI" sz="2000"/>
          </a:p>
        </p:txBody>
      </p:sp>
      <p:pic>
        <p:nvPicPr>
          <p:cNvPr id="4" name="Kuva 3" descr="Yli 1 000 kuvitusta aiheista Kaverit ja Mies - Pixabay">
            <a:extLst>
              <a:ext uri="{FF2B5EF4-FFF2-40B4-BE49-F238E27FC236}">
                <a16:creationId xmlns:a16="http://schemas.microsoft.com/office/drawing/2014/main" id="{90D09328-F7C0-1D42-5A49-91A834F4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63" y="1313039"/>
            <a:ext cx="4988378" cy="38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5AC941-6A74-4479-86C6-F3CC4569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Yhteydenpito ja esittely</a:t>
            </a:r>
            <a:endParaRPr lang="fi-FI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6C4563-FDC5-439B-A2D0-710D0EAC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1900" dirty="0">
              <a:ea typeface="Calibri" panose="020F0502020204030204"/>
              <a:cs typeface="Calibri"/>
            </a:endParaRPr>
          </a:p>
          <a:p>
            <a:r>
              <a:rPr lang="fi-FI" sz="1900" dirty="0">
                <a:cs typeface="Calibri"/>
              </a:rPr>
              <a:t>Ottakaa aina yhteyttä, jos jokin asia mietityttää.</a:t>
            </a:r>
            <a:endParaRPr lang="fi-FI" sz="1900" dirty="0"/>
          </a:p>
          <a:p>
            <a:pPr marL="342900" indent="-342900"/>
            <a:r>
              <a:rPr lang="fi-FI" sz="1900" dirty="0">
                <a:cs typeface="Calibri"/>
              </a:rPr>
              <a:t>Wilman käyttö toimii hyvin. Muistattehan kuitata kuittausta pyydetyt viestit ja tehdä loma-anomukset.</a:t>
            </a:r>
            <a:endParaRPr lang="en-US" sz="1900">
              <a:ea typeface="Calibri" panose="020F0502020204030204"/>
              <a:cs typeface="Calibri"/>
            </a:endParaRPr>
          </a:p>
          <a:p>
            <a:pPr marL="342900" indent="-342900"/>
            <a:r>
              <a:rPr lang="fi-FI" sz="1900" dirty="0">
                <a:cs typeface="Calibri"/>
              </a:rPr>
              <a:t>Wilmaan tuntimerkinnät (läksyunohdus, myöhästymiset) </a:t>
            </a:r>
            <a:endParaRPr lang="en-US" sz="1900" dirty="0">
              <a:cs typeface="Calibri"/>
            </a:endParaRPr>
          </a:p>
          <a:p>
            <a:pPr marL="342900" indent="-342900"/>
            <a:r>
              <a:rPr lang="fi-FI" sz="1900" dirty="0">
                <a:cs typeface="Calibri"/>
              </a:rPr>
              <a:t>Toivon, että meillä on matala kynnys ottaa yhteyttä puolin ja toisin. Lapsen mielessä pieni asia saattaa kasvaa suureksi ongelmaksi, jollei sitä selvitetä ajoissa</a:t>
            </a:r>
            <a:endParaRPr lang="fi-FI" sz="1900" dirty="0"/>
          </a:p>
          <a:p>
            <a:r>
              <a:rPr lang="fi-FI" sz="1900" dirty="0">
                <a:cs typeface="Calibri"/>
              </a:rPr>
              <a:t>Wilman kautta tavoittaa parhaiten.</a:t>
            </a:r>
            <a:endParaRPr lang="fi-FI" sz="1900" dirty="0"/>
          </a:p>
          <a:p>
            <a:r>
              <a:rPr lang="fi-FI" sz="1900" dirty="0">
                <a:ea typeface="Calibri"/>
                <a:cs typeface="Calibri"/>
              </a:rPr>
              <a:t>Wilman kautta voi sopia myös soittoaikaa. Marikalle voi soittaa myös omaan puhelimeen.</a:t>
            </a:r>
            <a:endParaRPr lang="fi-FI" sz="1900" dirty="0">
              <a:ea typeface="Calibri"/>
              <a:cs typeface="Calibri"/>
              <a:sym typeface="Wingdings" panose="05000000000000000000" pitchFamily="2" charset="2"/>
            </a:endParaRPr>
          </a:p>
          <a:p>
            <a:pPr>
              <a:buNone/>
            </a:pPr>
            <a:endParaRPr lang="fi-FI" sz="1900" dirty="0">
              <a:cs typeface="Calibri"/>
            </a:endParaRPr>
          </a:p>
        </p:txBody>
      </p:sp>
      <p:pic>
        <p:nvPicPr>
          <p:cNvPr id="4" name="Picture 3" descr="Wilma – Google Play ‑sovellukset">
            <a:extLst>
              <a:ext uri="{FF2B5EF4-FFF2-40B4-BE49-F238E27FC236}">
                <a16:creationId xmlns:a16="http://schemas.microsoft.com/office/drawing/2014/main" id="{4FF2B12D-2B17-9010-731E-A796D42261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8" r="2624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7AD45EF-B0FB-4195-AD93-EE32BB58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6" y="-29769"/>
            <a:ext cx="4803636" cy="104279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  <a:cs typeface="Calibri Light"/>
              </a:rPr>
              <a:t>Koulun käytänteitä</a:t>
            </a:r>
            <a:endParaRPr lang="fi-FI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08845-26FB-4381-B833-B089E3F98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72" y="908954"/>
            <a:ext cx="8471709" cy="5773166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endParaRPr lang="fi-FI" sz="2000" dirty="0"/>
          </a:p>
          <a:p>
            <a:pPr marL="342900" indent="-342900"/>
            <a:r>
              <a:rPr lang="fi-FI" sz="2000" dirty="0"/>
              <a:t>Tutut käytännöt: sisäkengät, kännykät repussa, läksyt </a:t>
            </a:r>
            <a:r>
              <a:rPr lang="fi-FI" sz="2000" dirty="0" err="1"/>
              <a:t>pedanetissä</a:t>
            </a:r>
            <a:r>
              <a:rPr lang="fi-FI" sz="2000" dirty="0"/>
              <a:t> </a:t>
            </a:r>
          </a:p>
          <a:p>
            <a:pPr marL="342900" indent="-342900"/>
            <a:r>
              <a:rPr lang="fi-FI" sz="2000" dirty="0"/>
              <a:t>Unohtuneet läksyt seuraavaksi päiväksi</a:t>
            </a:r>
            <a:endParaRPr lang="fi-FI" sz="2000" dirty="0">
              <a:solidFill>
                <a:srgbClr val="000000"/>
              </a:solidFill>
              <a:cs typeface="Calibri"/>
            </a:endParaRPr>
          </a:p>
          <a:p>
            <a:pPr marL="342900" indent="-342900"/>
            <a:r>
              <a:rPr lang="fi-FI" sz="2000" dirty="0">
                <a:solidFill>
                  <a:srgbClr val="000000"/>
                </a:solidFill>
                <a:cs typeface="Calibri"/>
              </a:rPr>
              <a:t>Koulunkäynninohjaaja Tanja luokassamme muutaman tunnin viikossa.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342900" indent="-342900"/>
            <a:r>
              <a:rPr lang="fi-FI" sz="2000" dirty="0">
                <a:solidFill>
                  <a:srgbClr val="000000"/>
                </a:solidFill>
                <a:cs typeface="Calibri"/>
              </a:rPr>
              <a:t>Erityisopettaja Saara myös apunamme 2h/vko (3a ja 3b).</a:t>
            </a:r>
            <a:endParaRPr lang="fi-FI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/>
            <a:r>
              <a:rPr lang="fi-FI" sz="2000" dirty="0">
                <a:solidFill>
                  <a:srgbClr val="000000"/>
                </a:solidFill>
                <a:cs typeface="Calibri"/>
              </a:rPr>
              <a:t>Kiusaamisen vastainen toiminta, Verso ja </a:t>
            </a:r>
            <a:r>
              <a:rPr lang="fi-FI" sz="2000" dirty="0" err="1">
                <a:solidFill>
                  <a:srgbClr val="000000"/>
                </a:solidFill>
                <a:cs typeface="Calibri"/>
              </a:rPr>
              <a:t>HaKa</a:t>
            </a:r>
            <a:r>
              <a:rPr lang="fi-FI" sz="2000" dirty="0">
                <a:solidFill>
                  <a:srgbClr val="000000"/>
                </a:solidFill>
                <a:cs typeface="Calibri"/>
              </a:rPr>
              <a:t> toimivat edelleen.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342900" indent="-342900"/>
            <a:r>
              <a:rPr lang="fi-FI" sz="2000" dirty="0">
                <a:solidFill>
                  <a:srgbClr val="000000"/>
                </a:solidFill>
                <a:cs typeface="Calibri"/>
              </a:rPr>
              <a:t>Oppilaskunnan hallitus kokoontuu säännöllisesti ja osallistuu täten lukuvuotemme suunnitteluun.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342900" indent="-342900"/>
            <a:r>
              <a:rPr lang="fi-FI" sz="2000" dirty="0">
                <a:solidFill>
                  <a:srgbClr val="000000"/>
                </a:solidFill>
                <a:ea typeface="Calibri"/>
                <a:cs typeface="Calibri"/>
              </a:rPr>
              <a:t>Käytössä yhteispelin toimintatavat (luokkapiiri, teen itse –tuokio). Vahvistavat tunne- ja vuorovaikutustaitoja.</a:t>
            </a:r>
            <a:endParaRPr lang="fi-FI" sz="2000" dirty="0">
              <a:solidFill>
                <a:srgbClr val="000000"/>
              </a:solidFill>
              <a:cs typeface="Calibri"/>
            </a:endParaRPr>
          </a:p>
          <a:p>
            <a:pPr marL="342900" indent="-342900"/>
            <a:r>
              <a:rPr lang="fi-FI" sz="2000" dirty="0">
                <a:solidFill>
                  <a:srgbClr val="000000"/>
                </a:solidFill>
                <a:cs typeface="Calibri"/>
              </a:rPr>
              <a:t>Teemme paljon yhteistyötä 3. luokkien kanssa ja suunnittelemme opetusta. 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fontAlgn="base"/>
            <a:r>
              <a:rPr lang="fi-FI" sz="2000" dirty="0"/>
              <a:t>Englanti 3C Tuula Holmlund, Heidi Penttinen ja Henna Rissanen </a:t>
            </a:r>
            <a:endParaRPr lang="fi-FI" sz="2000">
              <a:ea typeface="Calibri"/>
              <a:cs typeface="Calibri"/>
            </a:endParaRPr>
          </a:p>
          <a:p>
            <a:pPr fontAlgn="base"/>
            <a:r>
              <a:rPr lang="fi-FI" sz="2000" dirty="0"/>
              <a:t>Matematiikka Heikki Tikkanen, Marika ja Minna </a:t>
            </a:r>
            <a:endParaRPr lang="fi-FI" sz="2000" dirty="0">
              <a:ea typeface="Calibri"/>
              <a:cs typeface="Calibri"/>
            </a:endParaRPr>
          </a:p>
          <a:p>
            <a:pPr fontAlgn="base"/>
            <a:r>
              <a:rPr lang="fi-FI" sz="2000" dirty="0"/>
              <a:t>Erityisopetus: Saara Lehtola </a:t>
            </a:r>
            <a:endParaRPr lang="fi-FI" sz="2000">
              <a:ea typeface="Calibri"/>
              <a:cs typeface="Calibri"/>
            </a:endParaRPr>
          </a:p>
          <a:p>
            <a:pPr fontAlgn="base"/>
            <a:r>
              <a:rPr lang="fi-FI" sz="2000" dirty="0"/>
              <a:t>Käsityö &amp; liikunta: 3lk Minna, Mika ja Marika </a:t>
            </a:r>
            <a:endParaRPr lang="fi-FI" sz="2000" dirty="0">
              <a:ea typeface="Calibri"/>
              <a:cs typeface="Calibri"/>
            </a:endParaRPr>
          </a:p>
          <a:p>
            <a:pPr fontAlgn="base"/>
            <a:r>
              <a:rPr lang="fi-FI" sz="2000" dirty="0"/>
              <a:t>Musiikki: Marika</a:t>
            </a:r>
            <a:endParaRPr lang="fi-FI" sz="2000" dirty="0">
              <a:ea typeface="Calibri"/>
              <a:cs typeface="Calibri"/>
            </a:endParaRPr>
          </a:p>
          <a:p>
            <a:r>
              <a:rPr lang="fi-FI" sz="2000" dirty="0">
                <a:ea typeface="Calibri"/>
                <a:cs typeface="Calibri"/>
              </a:rPr>
              <a:t>Uskonto: Minna</a:t>
            </a:r>
          </a:p>
          <a:p>
            <a:r>
              <a:rPr lang="fi-FI" sz="2000" dirty="0">
                <a:ea typeface="Calibri"/>
                <a:cs typeface="Calibri"/>
              </a:rPr>
              <a:t>Ortodoksiuskonto: Irma Juvonen</a:t>
            </a:r>
          </a:p>
          <a:p>
            <a:r>
              <a:rPr lang="fi-FI" sz="2000" dirty="0">
                <a:ea typeface="Calibri"/>
                <a:cs typeface="Calibri"/>
              </a:rPr>
              <a:t>Elämänkatsomustieto: Mika Elo</a:t>
            </a:r>
          </a:p>
          <a:p>
            <a:pPr marL="0" indent="0" fontAlgn="base">
              <a:buNone/>
            </a:pPr>
            <a:endParaRPr lang="fi-FI" sz="1300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fi-FI" sz="2000" dirty="0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pPr marL="342900" indent="-342900"/>
            <a:endParaRPr lang="fi-FI" sz="2000" dirty="0">
              <a:solidFill>
                <a:srgbClr val="000000"/>
              </a:solidFill>
              <a:ea typeface="Calibri" panose="020F0502020204030204"/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5229C15-9030-4F44-9AF1-A57AA9C6A9DA}"/>
              </a:ext>
            </a:extLst>
          </p:cNvPr>
          <p:cNvSpPr txBox="1"/>
          <p:nvPr/>
        </p:nvSpPr>
        <p:spPr>
          <a:xfrm>
            <a:off x="9063325" y="4160991"/>
            <a:ext cx="20354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4800" dirty="0" err="1"/>
              <a:t>HaKa</a:t>
            </a:r>
            <a:endParaRPr lang="fi-FI" sz="4800">
              <a:cs typeface="Calibri"/>
            </a:endParaRPr>
          </a:p>
        </p:txBody>
      </p:sp>
      <p:pic>
        <p:nvPicPr>
          <p:cNvPr id="7" name="Kuva 6" descr="VERSO - sovittelu | Helsinki">
            <a:extLst>
              <a:ext uri="{FF2B5EF4-FFF2-40B4-BE49-F238E27FC236}">
                <a16:creationId xmlns:a16="http://schemas.microsoft.com/office/drawing/2014/main" id="{797609EB-3633-673A-89F6-062814F12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112" y="621416"/>
            <a:ext cx="2036662" cy="20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147042-1041-485F-A052-F97A7FB9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u="sng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809322-1F56-494D-A15D-3D3D0EC4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400" dirty="0" err="1"/>
              <a:t>Uusia</a:t>
            </a:r>
            <a:r>
              <a:rPr lang="en-US" sz="2400" dirty="0"/>
              <a:t> </a:t>
            </a:r>
            <a:r>
              <a:rPr lang="en-US" sz="2400" dirty="0" err="1"/>
              <a:t>asioita</a:t>
            </a:r>
            <a:r>
              <a:rPr lang="en-US" sz="2400" dirty="0"/>
              <a:t>:</a:t>
            </a:r>
          </a:p>
          <a:p>
            <a:pPr marL="0"/>
            <a:r>
              <a:rPr lang="en-US" sz="2400" dirty="0"/>
              <a:t> 3. </a:t>
            </a:r>
            <a:r>
              <a:rPr lang="en-US" sz="2400" dirty="0" err="1"/>
              <a:t>lk</a:t>
            </a:r>
            <a:r>
              <a:rPr lang="en-US" sz="2400" dirty="0"/>
              <a:t>  </a:t>
            </a:r>
            <a:r>
              <a:rPr lang="en-US" sz="2400" dirty="0" err="1"/>
              <a:t>englannin</a:t>
            </a:r>
            <a:r>
              <a:rPr lang="en-US" sz="2400" dirty="0"/>
              <a:t> </a:t>
            </a:r>
            <a:r>
              <a:rPr lang="en-US" sz="2400" dirty="0" err="1"/>
              <a:t>opiskelu</a:t>
            </a:r>
            <a:r>
              <a:rPr lang="en-US" sz="2400" dirty="0"/>
              <a:t> </a:t>
            </a:r>
            <a:endParaRPr lang="en-US" sz="2400" dirty="0">
              <a:ea typeface="Calibri"/>
              <a:cs typeface="Calibri"/>
            </a:endParaRPr>
          </a:p>
          <a:p>
            <a:pPr marL="342900" indent="-342900"/>
            <a:r>
              <a:rPr lang="en-US" sz="2400" dirty="0" err="1"/>
              <a:t>Lukuaineissa</a:t>
            </a:r>
            <a:r>
              <a:rPr lang="en-US" sz="2400" dirty="0"/>
              <a:t> (</a:t>
            </a:r>
            <a:r>
              <a:rPr lang="en-US" sz="2400" dirty="0" err="1"/>
              <a:t>ympäristöoppi</a:t>
            </a:r>
            <a:r>
              <a:rPr lang="en-US" sz="2400" dirty="0"/>
              <a:t>) </a:t>
            </a:r>
            <a:r>
              <a:rPr lang="en-US" sz="2400" dirty="0" err="1"/>
              <a:t>lukeminen</a:t>
            </a:r>
            <a:r>
              <a:rPr lang="en-US" sz="2400" dirty="0"/>
              <a:t> ja </a:t>
            </a:r>
            <a:r>
              <a:rPr lang="en-US" sz="2400" dirty="0" err="1"/>
              <a:t>luetunymmär-täminen</a:t>
            </a:r>
            <a:r>
              <a:rPr lang="en-US" sz="2400" dirty="0"/>
              <a:t> </a:t>
            </a:r>
            <a:r>
              <a:rPr lang="en-US" sz="2400" dirty="0" err="1"/>
              <a:t>korostuu</a:t>
            </a:r>
            <a:r>
              <a:rPr lang="en-US" sz="2400" dirty="0"/>
              <a:t>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114300" indent="-342900"/>
            <a:r>
              <a:rPr lang="en-US" sz="2400" dirty="0"/>
              <a:t> </a:t>
            </a:r>
            <a:r>
              <a:rPr lang="en-US" sz="2400" dirty="0" err="1"/>
              <a:t>Kolmosilla</a:t>
            </a:r>
            <a:r>
              <a:rPr lang="en-US" sz="2400" dirty="0"/>
              <a:t> </a:t>
            </a:r>
            <a:r>
              <a:rPr lang="en-US" sz="2400" dirty="0" err="1"/>
              <a:t>uudenlainen</a:t>
            </a:r>
            <a:r>
              <a:rPr lang="en-US" sz="2400" dirty="0"/>
              <a:t> </a:t>
            </a:r>
            <a:r>
              <a:rPr lang="en-US" sz="2400" dirty="0" err="1"/>
              <a:t>lukuvuosi</a:t>
            </a:r>
            <a:r>
              <a:rPr lang="en-US" sz="2400" dirty="0"/>
              <a:t> </a:t>
            </a:r>
            <a:r>
              <a:rPr lang="en-US" sz="2400" dirty="0" err="1"/>
              <a:t>alkuopetuksen</a:t>
            </a:r>
            <a:r>
              <a:rPr lang="en-US" sz="2400" dirty="0"/>
              <a:t> </a:t>
            </a:r>
            <a:r>
              <a:rPr lang="en-US" sz="2400" dirty="0" err="1"/>
              <a:t>jälkeen</a:t>
            </a:r>
            <a:r>
              <a:rPr lang="en-US" sz="2400" dirty="0"/>
              <a:t>.</a:t>
            </a:r>
            <a:endParaRPr lang="en-US" sz="2400" dirty="0" err="1">
              <a:ea typeface="Calibri"/>
              <a:cs typeface="Calibri"/>
            </a:endParaRPr>
          </a:p>
          <a:p>
            <a:pPr marL="0"/>
            <a:r>
              <a:rPr lang="en-US" sz="2400" dirty="0"/>
              <a:t> </a:t>
            </a:r>
            <a:r>
              <a:rPr lang="en-US" sz="2400" dirty="0" err="1"/>
              <a:t>Enemmän</a:t>
            </a:r>
            <a:r>
              <a:rPr lang="en-US" sz="2400" dirty="0"/>
              <a:t> </a:t>
            </a:r>
            <a:r>
              <a:rPr lang="en-US" sz="2400" dirty="0" err="1"/>
              <a:t>läksyjä</a:t>
            </a:r>
            <a:r>
              <a:rPr lang="en-US" sz="2400" dirty="0"/>
              <a:t> ja </a:t>
            </a:r>
            <a:r>
              <a:rPr lang="en-US" sz="2400" dirty="0" err="1"/>
              <a:t>vastuuta</a:t>
            </a:r>
            <a:r>
              <a:rPr lang="en-US" sz="2400" dirty="0"/>
              <a:t>.</a:t>
            </a:r>
          </a:p>
          <a:p>
            <a:pPr marL="114300" indent="-342900"/>
            <a:r>
              <a:rPr lang="en-US" sz="2400" dirty="0"/>
              <a:t>   </a:t>
            </a:r>
            <a:r>
              <a:rPr lang="en-US" sz="2400" dirty="0" err="1"/>
              <a:t>Pedanetin</a:t>
            </a:r>
            <a:r>
              <a:rPr lang="en-US" sz="2400" dirty="0"/>
              <a:t> ja Office 365 </a:t>
            </a:r>
            <a:r>
              <a:rPr lang="en-US" sz="2400" dirty="0" err="1"/>
              <a:t>hyödyntäminen</a:t>
            </a:r>
            <a:r>
              <a:rPr lang="en-US" sz="2400" dirty="0"/>
              <a:t>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Arc 10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Laskupolku 3A Oma vastaukset">
            <a:extLst>
              <a:ext uri="{FF2B5EF4-FFF2-40B4-BE49-F238E27FC236}">
                <a16:creationId xmlns:a16="http://schemas.microsoft.com/office/drawing/2014/main" id="{E78C0149-67B6-DE7C-F7DF-22AD37E075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529"/>
          <a:stretch>
            <a:fillRect/>
          </a:stretch>
        </p:blipFill>
        <p:spPr bwMode="auto">
          <a:xfrm>
            <a:off x="6242317" y="1109241"/>
            <a:ext cx="5496653" cy="4638011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0625D0-D24A-4906-8AF8-6D1D426E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24" y="215189"/>
            <a:ext cx="5006336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Painopistealueet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D5E64E-E5B4-4290-81E8-0C1EFF837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8" y="1508226"/>
            <a:ext cx="5998617" cy="4699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400" dirty="0">
              <a:cs typeface="Calibri"/>
            </a:endParaRPr>
          </a:p>
          <a:p>
            <a:pPr>
              <a:buNone/>
            </a:pPr>
            <a:r>
              <a:rPr lang="fi-FI" sz="2400" dirty="0" err="1">
                <a:latin typeface="Comic Sans MS"/>
                <a:cs typeface="Calibri"/>
              </a:rPr>
              <a:t>Hamulan</a:t>
            </a:r>
            <a:r>
              <a:rPr lang="fi-FI" sz="2400" dirty="0">
                <a:latin typeface="Comic Sans MS"/>
                <a:cs typeface="Calibri"/>
              </a:rPr>
              <a:t> koulun omana painopistealueena on tänä lukuvuonna</a:t>
            </a:r>
            <a:endParaRPr lang="fi-FI" sz="2400" dirty="0">
              <a:latin typeface="Comic Sans MS"/>
              <a:ea typeface="Calibri" panose="020F0502020204030204"/>
              <a:cs typeface="Calibri"/>
            </a:endParaRPr>
          </a:p>
          <a:p>
            <a:pPr>
              <a:buNone/>
            </a:pPr>
            <a:r>
              <a:rPr lang="fi-FI" sz="2400" dirty="0">
                <a:latin typeface="Comic Sans MS"/>
                <a:cs typeface="Calibri"/>
              </a:rPr>
              <a:t> </a:t>
            </a:r>
            <a:r>
              <a:rPr lang="fi-FI" sz="2400" b="1" i="1" dirty="0">
                <a:latin typeface="Comic Sans MS"/>
                <a:cs typeface="Calibri"/>
              </a:rPr>
              <a:t>Me yhdessä</a:t>
            </a:r>
            <a:endParaRPr lang="fi-FI" sz="2400" b="1" dirty="0">
              <a:latin typeface="Comic Sans MS"/>
              <a:ea typeface="Calibri" panose="020F0502020204030204"/>
              <a:cs typeface="Calibri"/>
            </a:endParaRPr>
          </a:p>
          <a:p>
            <a:pPr>
              <a:buNone/>
            </a:pPr>
            <a:endParaRPr lang="fi-FI" sz="2400" i="1" dirty="0">
              <a:latin typeface="Comic Sans MS"/>
              <a:cs typeface="Calibri"/>
            </a:endParaRPr>
          </a:p>
          <a:p>
            <a:pPr marL="0" indent="0">
              <a:buNone/>
            </a:pPr>
            <a:r>
              <a:rPr lang="fi-FI" sz="2400" dirty="0">
                <a:latin typeface="Comic Sans MS"/>
                <a:cs typeface="Calibri"/>
              </a:rPr>
              <a:t> Kunnan painopistealueena on </a:t>
            </a:r>
            <a:endParaRPr lang="fi-FI" sz="2400">
              <a:latin typeface="Comic Sans MS"/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fi-FI" sz="2400" b="1" i="1" dirty="0">
                <a:latin typeface="Comic Sans MS"/>
                <a:cs typeface="Calibri"/>
              </a:rPr>
              <a:t>Oppimisen edellytyksiä tukevat opetusjärjestelyt</a:t>
            </a:r>
            <a:endParaRPr lang="fi-FI" sz="2400" b="1" i="1">
              <a:latin typeface="Comic Sans MS"/>
              <a:ea typeface="+mn-lt"/>
              <a:cs typeface="+mn-lt"/>
            </a:endParaRPr>
          </a:p>
          <a:p>
            <a:pPr marL="342900" indent="-342900"/>
            <a:endParaRPr lang="fi-FI" dirty="0">
              <a:cs typeface="Calibri"/>
            </a:endParaRPr>
          </a:p>
          <a:p>
            <a:pPr marL="342900" indent="-342900"/>
            <a:endParaRPr lang="fi-FI" sz="2400" dirty="0">
              <a:latin typeface="Comic Sans MS"/>
              <a:ea typeface="Calibri"/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sisä, kirja&#10;&#10;Kuvaus luotu, korkea luotettavuus">
            <a:extLst>
              <a:ext uri="{FF2B5EF4-FFF2-40B4-BE49-F238E27FC236}">
                <a16:creationId xmlns:a16="http://schemas.microsoft.com/office/drawing/2014/main" id="{383A045A-C75F-42F4-B301-100E8FE3A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5" r="16064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069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9BBCB4-3128-4265-81C3-2F5D8B14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543" y="41325"/>
            <a:ext cx="5314536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Tuntijako</a:t>
            </a:r>
            <a:endParaRPr lang="fi-FI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BAD4AD62-397C-4C5F-BC4D-E020E0D8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1B3D1A-7572-49FB-A1F1-AFE00C7D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92" y="1250318"/>
            <a:ext cx="6000343" cy="52999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3000" dirty="0">
                <a:cs typeface="Calibri"/>
              </a:rPr>
              <a:t>Matematiikka 3h</a:t>
            </a:r>
          </a:p>
          <a:p>
            <a:r>
              <a:rPr lang="fi-FI" sz="3000" dirty="0">
                <a:cs typeface="Calibri"/>
              </a:rPr>
              <a:t>Äidinkieli 6h</a:t>
            </a:r>
            <a:endParaRPr lang="fi-FI" sz="3000" dirty="0">
              <a:ea typeface="Calibri"/>
              <a:cs typeface="Calibri"/>
            </a:endParaRPr>
          </a:p>
          <a:p>
            <a:r>
              <a:rPr lang="fi-FI" sz="3000" dirty="0">
                <a:cs typeface="Calibri"/>
              </a:rPr>
              <a:t>Ympäristöoppi 2h</a:t>
            </a:r>
            <a:endParaRPr lang="fi-FI" sz="3000" dirty="0">
              <a:ea typeface="Calibri" panose="020F0502020204030204"/>
              <a:cs typeface="Calibri"/>
            </a:endParaRPr>
          </a:p>
          <a:p>
            <a:r>
              <a:rPr lang="fi-FI" sz="3000" dirty="0">
                <a:cs typeface="Calibri"/>
              </a:rPr>
              <a:t>Englanti 2h</a:t>
            </a:r>
            <a:endParaRPr lang="fi-FI" sz="3000" dirty="0">
              <a:ea typeface="Calibri" panose="020F0502020204030204"/>
              <a:cs typeface="Calibri"/>
            </a:endParaRPr>
          </a:p>
          <a:p>
            <a:r>
              <a:rPr lang="fi-FI" sz="3000" dirty="0">
                <a:cs typeface="Calibri"/>
              </a:rPr>
              <a:t>Kuvataide 2h</a:t>
            </a:r>
            <a:endParaRPr lang="fi-FI" sz="3000" dirty="0">
              <a:ea typeface="Calibri" panose="020F0502020204030204"/>
              <a:cs typeface="Calibri"/>
            </a:endParaRPr>
          </a:p>
          <a:p>
            <a:r>
              <a:rPr lang="fi-FI" sz="3000" dirty="0">
                <a:cs typeface="Calibri"/>
              </a:rPr>
              <a:t>Liikunta 3h</a:t>
            </a:r>
            <a:endParaRPr lang="fi-FI" sz="3000" dirty="0">
              <a:ea typeface="Calibri" panose="020F0502020204030204"/>
              <a:cs typeface="Calibri"/>
            </a:endParaRPr>
          </a:p>
          <a:p>
            <a:r>
              <a:rPr lang="fi-FI" sz="3000" dirty="0">
                <a:cs typeface="Calibri"/>
              </a:rPr>
              <a:t>Käsityö 2h (vaihto joululta)</a:t>
            </a:r>
            <a:endParaRPr lang="fi-FI" sz="3000" dirty="0">
              <a:ea typeface="Calibri" panose="020F0502020204030204"/>
              <a:cs typeface="Calibri"/>
            </a:endParaRPr>
          </a:p>
          <a:p>
            <a:r>
              <a:rPr lang="fi-FI" sz="3000" dirty="0">
                <a:cs typeface="Calibri"/>
              </a:rPr>
              <a:t>Musiikki 1h</a:t>
            </a:r>
            <a:endParaRPr lang="fi-FI" sz="3000" dirty="0">
              <a:ea typeface="Calibri" panose="020F0502020204030204"/>
              <a:cs typeface="Calibri"/>
            </a:endParaRPr>
          </a:p>
          <a:p>
            <a:r>
              <a:rPr lang="fi-FI" sz="3000" dirty="0">
                <a:ea typeface="Calibri" panose="020F0502020204030204"/>
                <a:cs typeface="Calibri"/>
              </a:rPr>
              <a:t>Uskonto/Et 2h (1h kaveritaitotunti)</a:t>
            </a:r>
          </a:p>
          <a:p>
            <a:pPr marL="0" indent="0">
              <a:buNone/>
            </a:pPr>
            <a:endParaRPr lang="fi-FI" sz="3000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45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468BE1-1FCA-47A3-9F1B-41EDAFAF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fi-FI" sz="4800">
                <a:cs typeface="Calibri Light"/>
              </a:rPr>
              <a:t>Matematiikka</a:t>
            </a:r>
            <a:endParaRPr lang="fi-FI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821D0-50FB-4F2F-8D9E-7F4C39B1A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2000" dirty="0">
                <a:latin typeface="Comic Sans MS" panose="030F0702030302020204" pitchFamily="66" charset="0"/>
                <a:ea typeface="+mn-lt"/>
                <a:cs typeface="+mn-lt"/>
              </a:rPr>
              <a:t>3lk: </a:t>
            </a:r>
            <a:r>
              <a:rPr lang="en-US" sz="2000" dirty="0" err="1">
                <a:latin typeface="Comic Sans MS" panose="030F0702030302020204" pitchFamily="66" charset="0"/>
                <a:ea typeface="+mn-lt"/>
                <a:cs typeface="+mn-lt"/>
              </a:rPr>
              <a:t>aukeama</a:t>
            </a:r>
            <a:r>
              <a:rPr lang="en-US" sz="2000" dirty="0">
                <a:latin typeface="Comic Sans MS" panose="030F0702030302020204" pitchFamily="66" charset="0"/>
                <a:ea typeface="+mn-lt"/>
                <a:cs typeface="+mn-lt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  <a:ea typeface="+mn-lt"/>
                <a:cs typeface="+mn-lt"/>
              </a:rPr>
              <a:t>kotireppu</a:t>
            </a:r>
            <a:endParaRPr lang="en-US" sz="2000" dirty="0">
              <a:latin typeface="Comic Sans MS" panose="030F0702030302020204" pitchFamily="66" charset="0"/>
              <a:ea typeface="+mn-lt"/>
              <a:cs typeface="+mn-lt"/>
            </a:endParaRPr>
          </a:p>
          <a:p>
            <a:pPr>
              <a:buChar char="-"/>
            </a:pPr>
            <a:r>
              <a:rPr lang="fi-FI" sz="2000" dirty="0">
                <a:latin typeface="Comic Sans MS"/>
              </a:rPr>
              <a:t>Mitä enemmän laskee, sitä enemmän kehittyy. Perusaukeaman seuraava aukeama kehittää matemaattista ajattelua.</a:t>
            </a:r>
          </a:p>
          <a:p>
            <a:pPr>
              <a:buChar char="-"/>
            </a:pPr>
            <a:r>
              <a:rPr lang="fi-FI" sz="2000" dirty="0">
                <a:latin typeface="Comic Sans MS"/>
              </a:rPr>
              <a:t> 3. </a:t>
            </a:r>
            <a:r>
              <a:rPr lang="fi-FI" sz="2000" err="1">
                <a:latin typeface="Comic Sans MS"/>
              </a:rPr>
              <a:t>lk</a:t>
            </a:r>
            <a:r>
              <a:rPr lang="fi-FI" sz="2000" dirty="0">
                <a:latin typeface="Comic Sans MS"/>
              </a:rPr>
              <a:t> tassupolku/pilvipolku.</a:t>
            </a:r>
            <a:endParaRPr lang="fi-FI"/>
          </a:p>
          <a:p>
            <a:pPr>
              <a:buFont typeface="Arial" panose="020B0604020202020204" pitchFamily="34" charset="0"/>
              <a:buChar char="-"/>
            </a:pPr>
            <a:r>
              <a:rPr lang="fi-FI" sz="2000" dirty="0">
                <a:latin typeface="Comic Sans MS"/>
              </a:rPr>
              <a:t>Huolellisuus sekä numeroiden kirjoittamisessa että laskemisessa.</a:t>
            </a:r>
            <a:endParaRPr lang="en-US" sz="2000" dirty="0">
              <a:latin typeface="Comic Sans MS"/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-"/>
            </a:pPr>
            <a:r>
              <a:rPr lang="fi-FI" sz="2000" b="1" dirty="0">
                <a:latin typeface="Comic Sans MS"/>
              </a:rPr>
              <a:t>Kertotaulut opeteltava ulkoa</a:t>
            </a:r>
            <a:r>
              <a:rPr lang="fi-FI" sz="2000" dirty="0">
                <a:latin typeface="Comic Sans MS"/>
              </a:rPr>
              <a:t>, olkaa oppilaan apuna opettelemassa.</a:t>
            </a:r>
            <a:endParaRPr lang="en-US" sz="2000" dirty="0">
              <a:latin typeface="Comic Sans MS"/>
              <a:ea typeface="+mn-lt"/>
              <a:cs typeface="+mn-lt"/>
            </a:endParaRPr>
          </a:p>
          <a:p>
            <a:pPr>
              <a:buChar char="-"/>
            </a:pPr>
            <a:r>
              <a:rPr lang="fi-FI" sz="2000" dirty="0">
                <a:latin typeface="Comic Sans MS" panose="030F0702030302020204" pitchFamily="66" charset="0"/>
              </a:rPr>
              <a:t>Matematiikkadiplomi halukkaille.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4ED3D1A-A228-BD4C-64E2-0A31A916B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08" y="-288758"/>
            <a:ext cx="4848188" cy="3424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CD45669-2C8F-CE7A-FC6E-5396B4EF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1" y="3267821"/>
            <a:ext cx="5058342" cy="35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EB6DE-5757-00BE-6A12-9BE912AAF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DB7B57-8F62-2EC0-1759-E8C376A1E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3A1A60-3133-4EF0-F1CA-B2EC81C12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3986D4-6912-04DD-A4E1-B0424BE815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6B7599-9274-F816-A5DA-E15C211C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Matematiikka</a:t>
            </a:r>
            <a:r>
              <a:rPr lang="fi-FI" dirty="0">
                <a:ea typeface="Calibri Light"/>
                <a:cs typeface="Calibri Light"/>
              </a:rPr>
              <a:t/>
            </a:r>
            <a:br>
              <a:rPr lang="fi-FI" dirty="0">
                <a:ea typeface="Calibri Light"/>
                <a:cs typeface="Calibri Light"/>
              </a:rPr>
            </a:br>
            <a:r>
              <a:rPr lang="fi-FI" dirty="0">
                <a:ea typeface="Calibri Light"/>
                <a:cs typeface="Calibri Light"/>
              </a:rPr>
              <a:t>arviointi</a:t>
            </a:r>
            <a:r>
              <a:rPr lang="fi-FI" dirty="0">
                <a:cs typeface="Calibri Light"/>
              </a:rPr>
              <a:t/>
            </a:r>
            <a:br>
              <a:rPr lang="fi-FI" dirty="0">
                <a:cs typeface="Calibri Light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B55FC0-6D8B-2237-0ED0-8C74D68E6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200" dirty="0">
                <a:solidFill>
                  <a:schemeClr val="bg1"/>
                </a:solidFill>
                <a:cs typeface="Calibri"/>
              </a:rPr>
              <a:t>Peruslaskutoimitusten hallitseminen</a:t>
            </a:r>
          </a:p>
          <a:p>
            <a:r>
              <a:rPr lang="fi-FI" sz="2200" dirty="0">
                <a:solidFill>
                  <a:schemeClr val="bg1"/>
                </a:solidFill>
                <a:cs typeface="Calibri"/>
              </a:rPr>
              <a:t>Päässälaskutaito</a:t>
            </a:r>
          </a:p>
          <a:p>
            <a:r>
              <a:rPr lang="fi-FI" sz="2200" dirty="0">
                <a:solidFill>
                  <a:schemeClr val="bg1"/>
                </a:solidFill>
                <a:cs typeface="Calibri"/>
              </a:rPr>
              <a:t>Tehtävien aktiivinen tekeminen</a:t>
            </a:r>
          </a:p>
          <a:p>
            <a:r>
              <a:rPr lang="fi-FI" sz="2200" dirty="0">
                <a:solidFill>
                  <a:schemeClr val="bg1"/>
                </a:solidFill>
                <a:cs typeface="Calibri"/>
              </a:rPr>
              <a:t>Kokeet</a:t>
            </a:r>
          </a:p>
          <a:p>
            <a:r>
              <a:rPr lang="fi-FI" sz="2200" dirty="0">
                <a:solidFill>
                  <a:schemeClr val="bg1"/>
                </a:solidFill>
                <a:cs typeface="Calibri"/>
              </a:rPr>
              <a:t>Kertotaulujen hallinta: harvoja ulkoa opeteltavia asioita nykykoulussa, mutta tosi tärkeä! Kannustakaa ja kyselkää. Kertotaulupelit hyödyllisiä.</a:t>
            </a:r>
            <a:endParaRPr lang="fi-FI" sz="22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fi-FI" sz="2200" dirty="0">
                <a:solidFill>
                  <a:schemeClr val="bg1"/>
                </a:solidFill>
                <a:cs typeface="Calibri"/>
              </a:rPr>
              <a:t>Todistuksessa erikseen matematiikan osa-alueet kolmosilla (geometria ja mittaaminen, soveltaminen ja ongelmanratkaisu, sanalliset tehtävät, kertolaskut, yhteen- ja vähennyslaskut)</a:t>
            </a:r>
            <a:endParaRPr lang="fi-FI" sz="22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fi-FI" sz="22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fi-FI" sz="2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532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6328d0-64f3-4071-98fe-a419545daba0" xsi:nil="true"/>
    <lcf76f155ced4ddcb4097134ff3c332f xmlns="4d4d421b-b4d3-468b-a9e4-59f5e6f875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5C51450DC292428F700ECD066D663B" ma:contentTypeVersion="18" ma:contentTypeDescription="Luo uusi asiakirja." ma:contentTypeScope="" ma:versionID="810da8a6e43796b9cd443dd14fbf77e9">
  <xsd:schema xmlns:xsd="http://www.w3.org/2001/XMLSchema" xmlns:xs="http://www.w3.org/2001/XMLSchema" xmlns:p="http://schemas.microsoft.com/office/2006/metadata/properties" xmlns:ns2="4d4d421b-b4d3-468b-a9e4-59f5e6f875c5" xmlns:ns3="f86328d0-64f3-4071-98fe-a419545daba0" targetNamespace="http://schemas.microsoft.com/office/2006/metadata/properties" ma:root="true" ma:fieldsID="8e1953b992f77a848dcf97abebcfb0d9" ns2:_="" ns3:_="">
    <xsd:import namespace="4d4d421b-b4d3-468b-a9e4-59f5e6f875c5"/>
    <xsd:import namespace="f86328d0-64f3-4071-98fe-a419545da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421b-b4d3-468b-a9e4-59f5e6f87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832eb66-61b8-4d85-aedd-df2f883ef5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328d0-64f3-4071-98fe-a419545da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56a3903-8c8f-4275-a779-c3e9dcb4d0af}" ma:internalName="TaxCatchAll" ma:showField="CatchAllData" ma:web="f86328d0-64f3-4071-98fe-a419545da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B75885-4CDC-430D-A52E-B08E6E96E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01C93-D056-4559-9D17-784A805C024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86328d0-64f3-4071-98fe-a419545daba0"/>
    <ds:schemaRef ds:uri="http://schemas.microsoft.com/office/2006/documentManagement/types"/>
    <ds:schemaRef ds:uri="http://purl.org/dc/terms/"/>
    <ds:schemaRef ds:uri="http://purl.org/dc/elements/1.1/"/>
    <ds:schemaRef ds:uri="4d4d421b-b4d3-468b-a9e4-59f5e6f875c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32942C-F466-4EAE-9291-B24F604A8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d421b-b4d3-468b-a9e4-59f5e6f875c5"/>
    <ds:schemaRef ds:uri="f86328d0-64f3-4071-98fe-a419545da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749</Words>
  <Application>Microsoft Office PowerPoint</Application>
  <PresentationFormat>Laajakuva</PresentationFormat>
  <Paragraphs>118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Comic Sans MS</vt:lpstr>
      <vt:lpstr>Wingdings</vt:lpstr>
      <vt:lpstr>Office-teema</vt:lpstr>
      <vt:lpstr>Vanhempainilta 4.9.2025</vt:lpstr>
      <vt:lpstr>Kuulumiset</vt:lpstr>
      <vt:lpstr>Yhteydenpito ja esittely</vt:lpstr>
      <vt:lpstr>Koulun käytänteitä</vt:lpstr>
      <vt:lpstr>PowerPoint-esitys</vt:lpstr>
      <vt:lpstr>Painopistealueet </vt:lpstr>
      <vt:lpstr>Tuntijako</vt:lpstr>
      <vt:lpstr>Matematiikka</vt:lpstr>
      <vt:lpstr>Matematiikka arviointi </vt:lpstr>
      <vt:lpstr>Äidinkieli</vt:lpstr>
      <vt:lpstr>Äidinkielen arviointi</vt:lpstr>
      <vt:lpstr>YMPÄRISTÖOPPI</vt:lpstr>
      <vt:lpstr>Ympäristöopin arviointia</vt:lpstr>
      <vt:lpstr>Miten lapsi voisi kotona opiskella? </vt:lpstr>
      <vt:lpstr>Muuta</vt:lpstr>
      <vt:lpstr>Vielä tiedoksi</vt:lpstr>
      <vt:lpstr>Mukavaa yhteistä lukuvuotta!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hamula.oppilas</dc:creator>
  <cp:lastModifiedBy>Marika Makkonen</cp:lastModifiedBy>
  <cp:revision>835</cp:revision>
  <dcterms:created xsi:type="dcterms:W3CDTF">1601-01-01T00:00:00Z</dcterms:created>
  <dcterms:modified xsi:type="dcterms:W3CDTF">2025-09-12T11:16:02Z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0x010100BC5C51450DC292428F700ECD066D663B</vt:lpwstr>
  </property>
  <property fmtid="{D5CDD505-2E9C-101B-9397-08002B2CF9AE}" pid="3" name="MediaServiceImageTags">
    <vt:lpwstr/>
  </property>
</Properties>
</file>