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0" r:id="rId8"/>
    <p:sldId id="278" r:id="rId9"/>
    <p:sldId id="277" r:id="rId10"/>
    <p:sldId id="259" r:id="rId11"/>
    <p:sldId id="274" r:id="rId12"/>
    <p:sldId id="275" r:id="rId13"/>
    <p:sldId id="272" r:id="rId14"/>
    <p:sldId id="261" r:id="rId15"/>
    <p:sldId id="268" r:id="rId16"/>
    <p:sldId id="264" r:id="rId17"/>
    <p:sldId id="266" r:id="rId18"/>
    <p:sldId id="269" r:id="rId19"/>
    <p:sldId id="270" r:id="rId20"/>
    <p:sldId id="263" r:id="rId21"/>
    <p:sldId id="267" r:id="rId22"/>
    <p:sldId id="279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5593C7-FEBE-BC02-8C7F-51455F8DF957}" v="91" dt="2024-08-22T07:31:47.289"/>
    <p1510:client id="{6FF5CB3F-81D7-D84F-BD74-046A7697F6DD}" v="1" dt="2024-08-22T07:34:14.1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877949-5091-40E0-AA48-BAF721CBFAF5}" type="doc">
      <dgm:prSet loTypeId="urn:microsoft.com/office/officeart/2005/8/layout/vList2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6478DEB8-04C6-45A7-A206-F861810D70ED}">
      <dgm:prSet/>
      <dgm:spPr/>
      <dgm:t>
        <a:bodyPr/>
        <a:lstStyle/>
        <a:p>
          <a:pPr rtl="0"/>
          <a:r>
            <a:rPr lang="fi-FI">
              <a:latin typeface="Comic Sans MS"/>
            </a:rPr>
            <a:t>Jos oppilas on poissa, siitä ilmoitetaan opettajalle wilman tuntimerkintöihin heti aamulla. </a:t>
          </a:r>
          <a:endParaRPr lang="en-US">
            <a:latin typeface="Comic Sans MS"/>
          </a:endParaRPr>
        </a:p>
      </dgm:t>
    </dgm:pt>
    <dgm:pt modelId="{C7B77EE6-3C57-4C2E-A4EC-F4A1911F4B4B}" type="parTrans" cxnId="{C3D922B4-CE41-4EC8-BF12-CC496ADC2DFF}">
      <dgm:prSet/>
      <dgm:spPr/>
      <dgm:t>
        <a:bodyPr/>
        <a:lstStyle/>
        <a:p>
          <a:endParaRPr lang="en-US"/>
        </a:p>
      </dgm:t>
    </dgm:pt>
    <dgm:pt modelId="{6DCF3BBB-7DDE-4862-AC39-2A2EFA564CB6}" type="sibTrans" cxnId="{C3D922B4-CE41-4EC8-BF12-CC496ADC2DFF}">
      <dgm:prSet/>
      <dgm:spPr/>
      <dgm:t>
        <a:bodyPr/>
        <a:lstStyle/>
        <a:p>
          <a:endParaRPr lang="en-US"/>
        </a:p>
      </dgm:t>
    </dgm:pt>
    <dgm:pt modelId="{29AC0EB3-E3FD-44D3-BB65-B4382503EE0D}">
      <dgm:prSet/>
      <dgm:spPr/>
      <dgm:t>
        <a:bodyPr/>
        <a:lstStyle/>
        <a:p>
          <a:r>
            <a:rPr lang="fi-FI">
              <a:latin typeface="Comic Sans MS"/>
            </a:rPr>
            <a:t>Poissaoloajan tehtävät ja läksyt tehdään voimien mukaan kotona. Sairaspoissaolojen aikana opeteltuja asioita voidaan tarvittaessa opetella tukiopetuksessa. Miettikää, miten koululla olevat kirjat toimitetaan kotiin.</a:t>
          </a:r>
          <a:endParaRPr lang="en-US">
            <a:latin typeface="Comic Sans MS"/>
          </a:endParaRPr>
        </a:p>
      </dgm:t>
    </dgm:pt>
    <dgm:pt modelId="{134A22FD-5B3C-40EA-84F2-A175A4ECBE0F}" type="parTrans" cxnId="{5615A169-0349-4684-A9A1-B717BF58138E}">
      <dgm:prSet/>
      <dgm:spPr/>
      <dgm:t>
        <a:bodyPr/>
        <a:lstStyle/>
        <a:p>
          <a:endParaRPr lang="en-US"/>
        </a:p>
      </dgm:t>
    </dgm:pt>
    <dgm:pt modelId="{10DD5D33-793D-4F02-9C6F-F9B201921591}" type="sibTrans" cxnId="{5615A169-0349-4684-A9A1-B717BF58138E}">
      <dgm:prSet/>
      <dgm:spPr/>
      <dgm:t>
        <a:bodyPr/>
        <a:lstStyle/>
        <a:p>
          <a:endParaRPr lang="en-US"/>
        </a:p>
      </dgm:t>
    </dgm:pt>
    <dgm:pt modelId="{C89D9289-592F-48AF-B36A-FB89525CFE87}">
      <dgm:prSet/>
      <dgm:spPr/>
      <dgm:t>
        <a:bodyPr/>
        <a:lstStyle/>
        <a:p>
          <a:r>
            <a:rPr lang="fi-FI">
              <a:latin typeface="Comic Sans MS"/>
            </a:rPr>
            <a:t>Ylimääräiset vapaat anotaan loma-anomuksella. 1-3 pv myöntää oma opettaja. Vararehtori myöntää pidemmät lomat. Poissaoloanomukset tehdään suoraan Wilmassa kohdasta hakemukset ja päätökset (ei toimi mobiilisovelluksessa). Tällöin huoltajat ovat vastuussa lapsen opiskelusta.</a:t>
          </a:r>
          <a:endParaRPr lang="en-US">
            <a:latin typeface="Comic Sans MS"/>
          </a:endParaRPr>
        </a:p>
      </dgm:t>
    </dgm:pt>
    <dgm:pt modelId="{A93396A8-08FA-4805-B8D0-712961C1B6F6}" type="parTrans" cxnId="{679B2C59-90E8-471B-A7BD-43711FD9168E}">
      <dgm:prSet/>
      <dgm:spPr/>
      <dgm:t>
        <a:bodyPr/>
        <a:lstStyle/>
        <a:p>
          <a:endParaRPr lang="en-US"/>
        </a:p>
      </dgm:t>
    </dgm:pt>
    <dgm:pt modelId="{C44DFBC1-0E6F-4BA8-B858-69661BFD6E06}" type="sibTrans" cxnId="{679B2C59-90E8-471B-A7BD-43711FD9168E}">
      <dgm:prSet/>
      <dgm:spPr/>
      <dgm:t>
        <a:bodyPr/>
        <a:lstStyle/>
        <a:p>
          <a:endParaRPr lang="en-US"/>
        </a:p>
      </dgm:t>
    </dgm:pt>
    <dgm:pt modelId="{A76AB6D8-4827-4905-8C49-05A4820E92A1}" type="pres">
      <dgm:prSet presAssocID="{98877949-5091-40E0-AA48-BAF721CBFAF5}" presName="linear" presStyleCnt="0">
        <dgm:presLayoutVars>
          <dgm:animLvl val="lvl"/>
          <dgm:resizeHandles val="exact"/>
        </dgm:presLayoutVars>
      </dgm:prSet>
      <dgm:spPr/>
    </dgm:pt>
    <dgm:pt modelId="{1AE54C04-0A88-433D-9156-4DEF156EB572}" type="pres">
      <dgm:prSet presAssocID="{6478DEB8-04C6-45A7-A206-F861810D70E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ABA03C0-DEBB-43F8-892A-D62EFDAF63EF}" type="pres">
      <dgm:prSet presAssocID="{6DCF3BBB-7DDE-4862-AC39-2A2EFA564CB6}" presName="spacer" presStyleCnt="0"/>
      <dgm:spPr/>
    </dgm:pt>
    <dgm:pt modelId="{33191C35-2585-4090-84D6-2B18E14596F7}" type="pres">
      <dgm:prSet presAssocID="{29AC0EB3-E3FD-44D3-BB65-B4382503EE0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BD6D9B4-BD74-47C3-8B52-76BDAAC74DE9}" type="pres">
      <dgm:prSet presAssocID="{10DD5D33-793D-4F02-9C6F-F9B201921591}" presName="spacer" presStyleCnt="0"/>
      <dgm:spPr/>
    </dgm:pt>
    <dgm:pt modelId="{BD34F515-EB08-4227-B3C9-8D9D8F568ABB}" type="pres">
      <dgm:prSet presAssocID="{C89D9289-592F-48AF-B36A-FB89525CFE8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615A169-0349-4684-A9A1-B717BF58138E}" srcId="{98877949-5091-40E0-AA48-BAF721CBFAF5}" destId="{29AC0EB3-E3FD-44D3-BB65-B4382503EE0D}" srcOrd="1" destOrd="0" parTransId="{134A22FD-5B3C-40EA-84F2-A175A4ECBE0F}" sibTransId="{10DD5D33-793D-4F02-9C6F-F9B201921591}"/>
    <dgm:cxn modelId="{679B2C59-90E8-471B-A7BD-43711FD9168E}" srcId="{98877949-5091-40E0-AA48-BAF721CBFAF5}" destId="{C89D9289-592F-48AF-B36A-FB89525CFE87}" srcOrd="2" destOrd="0" parTransId="{A93396A8-08FA-4805-B8D0-712961C1B6F6}" sibTransId="{C44DFBC1-0E6F-4BA8-B858-69661BFD6E06}"/>
    <dgm:cxn modelId="{A4EBE88F-96C2-43D5-B0CD-31D2045F9D39}" type="presOf" srcId="{C89D9289-592F-48AF-B36A-FB89525CFE87}" destId="{BD34F515-EB08-4227-B3C9-8D9D8F568ABB}" srcOrd="0" destOrd="0" presId="urn:microsoft.com/office/officeart/2005/8/layout/vList2"/>
    <dgm:cxn modelId="{69D965A6-2C2E-4A3B-AF5C-DF30A5667CC4}" type="presOf" srcId="{6478DEB8-04C6-45A7-A206-F861810D70ED}" destId="{1AE54C04-0A88-433D-9156-4DEF156EB572}" srcOrd="0" destOrd="0" presId="urn:microsoft.com/office/officeart/2005/8/layout/vList2"/>
    <dgm:cxn modelId="{C3D922B4-CE41-4EC8-BF12-CC496ADC2DFF}" srcId="{98877949-5091-40E0-AA48-BAF721CBFAF5}" destId="{6478DEB8-04C6-45A7-A206-F861810D70ED}" srcOrd="0" destOrd="0" parTransId="{C7B77EE6-3C57-4C2E-A4EC-F4A1911F4B4B}" sibTransId="{6DCF3BBB-7DDE-4862-AC39-2A2EFA564CB6}"/>
    <dgm:cxn modelId="{AA9C6FF5-25DB-4378-B91A-6B9CF269EECF}" type="presOf" srcId="{98877949-5091-40E0-AA48-BAF721CBFAF5}" destId="{A76AB6D8-4827-4905-8C49-05A4820E92A1}" srcOrd="0" destOrd="0" presId="urn:microsoft.com/office/officeart/2005/8/layout/vList2"/>
    <dgm:cxn modelId="{80A5BAF8-D46E-4CE9-9106-80796A3702FA}" type="presOf" srcId="{29AC0EB3-E3FD-44D3-BB65-B4382503EE0D}" destId="{33191C35-2585-4090-84D6-2B18E14596F7}" srcOrd="0" destOrd="0" presId="urn:microsoft.com/office/officeart/2005/8/layout/vList2"/>
    <dgm:cxn modelId="{78ABEA43-40FD-4A80-B41F-04E9DB196498}" type="presParOf" srcId="{A76AB6D8-4827-4905-8C49-05A4820E92A1}" destId="{1AE54C04-0A88-433D-9156-4DEF156EB572}" srcOrd="0" destOrd="0" presId="urn:microsoft.com/office/officeart/2005/8/layout/vList2"/>
    <dgm:cxn modelId="{3CBD0DBB-E371-4118-8BB0-26A493DC936D}" type="presParOf" srcId="{A76AB6D8-4827-4905-8C49-05A4820E92A1}" destId="{7ABA03C0-DEBB-43F8-892A-D62EFDAF63EF}" srcOrd="1" destOrd="0" presId="urn:microsoft.com/office/officeart/2005/8/layout/vList2"/>
    <dgm:cxn modelId="{B9E56A25-5711-4AF6-AA84-8C8C6A51A1F7}" type="presParOf" srcId="{A76AB6D8-4827-4905-8C49-05A4820E92A1}" destId="{33191C35-2585-4090-84D6-2B18E14596F7}" srcOrd="2" destOrd="0" presId="urn:microsoft.com/office/officeart/2005/8/layout/vList2"/>
    <dgm:cxn modelId="{AA74C3B6-40CA-4D05-AE96-50FA61F21C57}" type="presParOf" srcId="{A76AB6D8-4827-4905-8C49-05A4820E92A1}" destId="{EBD6D9B4-BD74-47C3-8B52-76BDAAC74DE9}" srcOrd="3" destOrd="0" presId="urn:microsoft.com/office/officeart/2005/8/layout/vList2"/>
    <dgm:cxn modelId="{4242E670-C848-4B8C-A95E-C588B4C91B30}" type="presParOf" srcId="{A76AB6D8-4827-4905-8C49-05A4820E92A1}" destId="{BD34F515-EB08-4227-B3C9-8D9D8F568AB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54C04-0A88-433D-9156-4DEF156EB572}">
      <dsp:nvSpPr>
        <dsp:cNvPr id="0" name=""/>
        <dsp:cNvSpPr/>
      </dsp:nvSpPr>
      <dsp:spPr>
        <a:xfrm>
          <a:off x="0" y="147599"/>
          <a:ext cx="4691478" cy="161688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>
              <a:latin typeface="Comic Sans MS"/>
            </a:rPr>
            <a:t>Jos oppilas on poissa, siitä ilmoitetaan opettajalle wilman tuntimerkintöihin heti aamulla. </a:t>
          </a:r>
          <a:endParaRPr lang="en-US" sz="1400" kern="1200">
            <a:latin typeface="Comic Sans MS"/>
          </a:endParaRPr>
        </a:p>
      </dsp:txBody>
      <dsp:txXfrm>
        <a:off x="78930" y="226529"/>
        <a:ext cx="4533618" cy="1459025"/>
      </dsp:txXfrm>
    </dsp:sp>
    <dsp:sp modelId="{33191C35-2585-4090-84D6-2B18E14596F7}">
      <dsp:nvSpPr>
        <dsp:cNvPr id="0" name=""/>
        <dsp:cNvSpPr/>
      </dsp:nvSpPr>
      <dsp:spPr>
        <a:xfrm>
          <a:off x="0" y="1804804"/>
          <a:ext cx="4691478" cy="161688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>
              <a:latin typeface="Comic Sans MS"/>
            </a:rPr>
            <a:t>Poissaoloajan tehtävät ja läksyt tehdään voimien mukaan kotona. Sairaspoissaolojen aikana opeteltuja asioita voidaan tarvittaessa opetella tukiopetuksessa. Miettikää, miten koululla olevat kirjat toimitetaan kotiin.</a:t>
          </a:r>
          <a:endParaRPr lang="en-US" sz="1400" kern="1200">
            <a:latin typeface="Comic Sans MS"/>
          </a:endParaRPr>
        </a:p>
      </dsp:txBody>
      <dsp:txXfrm>
        <a:off x="78930" y="1883734"/>
        <a:ext cx="4533618" cy="1459025"/>
      </dsp:txXfrm>
    </dsp:sp>
    <dsp:sp modelId="{BD34F515-EB08-4227-B3C9-8D9D8F568ABB}">
      <dsp:nvSpPr>
        <dsp:cNvPr id="0" name=""/>
        <dsp:cNvSpPr/>
      </dsp:nvSpPr>
      <dsp:spPr>
        <a:xfrm>
          <a:off x="0" y="3462009"/>
          <a:ext cx="4691478" cy="161688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>
              <a:latin typeface="Comic Sans MS"/>
            </a:rPr>
            <a:t>Ylimääräiset vapaat anotaan loma-anomuksella. 1-3 pv myöntää oma opettaja. Vararehtori myöntää pidemmät lomat. Poissaoloanomukset tehdään suoraan Wilmassa kohdasta hakemukset ja päätökset (ei toimi mobiilisovelluksessa). Tällöin huoltajat ovat vastuussa lapsen opiskelusta.</a:t>
          </a:r>
          <a:endParaRPr lang="en-US" sz="1400" kern="1200">
            <a:latin typeface="Comic Sans MS"/>
          </a:endParaRPr>
        </a:p>
      </dsp:txBody>
      <dsp:txXfrm>
        <a:off x="78930" y="3540939"/>
        <a:ext cx="4533618" cy="1459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22.8.2024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22.8.2024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22.8.2024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22.8.2024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22.8.2024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22.8.2024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22.8.2024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22.8.2024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22.8.2024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22.8.2024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22.8.2024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22.8.2024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WBzsjRs-Gg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Unikko, Ruiskaunokki, Kukka Niitty">
            <a:extLst>
              <a:ext uri="{FF2B5EF4-FFF2-40B4-BE49-F238E27FC236}">
                <a16:creationId xmlns:a16="http://schemas.microsoft.com/office/drawing/2014/main" id="{8CAF7238-3AF8-F3C6-B3E5-7AD379E1A4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 Light"/>
              </a:rPr>
              <a:t>Vanhempainilta PowerPoint</a:t>
            </a:r>
            <a:endParaRPr lang="fi-FI">
              <a:solidFill>
                <a:srgbClr val="FFFFFF"/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"/>
              </a:rPr>
              <a:t>Keskiviikkona 21. elokuuta 2024</a:t>
            </a:r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EBF897-6B69-DE3E-56E9-918526A37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cs typeface="Calibri Light"/>
              </a:rPr>
              <a:t>Oppilashuolto oppilaan tukena</a:t>
            </a:r>
            <a:endParaRPr lang="fi-FI" dirty="0"/>
          </a:p>
        </p:txBody>
      </p:sp>
      <p:pic>
        <p:nvPicPr>
          <p:cNvPr id="4" name="Online-media 3" title="Perusopetuksen oppilashuolto">
            <a:hlinkClick r:id="" action="ppaction://media"/>
            <a:extLst>
              <a:ext uri="{FF2B5EF4-FFF2-40B4-BE49-F238E27FC236}">
                <a16:creationId xmlns:a16="http://schemas.microsoft.com/office/drawing/2014/main" id="{3FAF8A75-554C-439A-BA42-12928CB4FA0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39673" y="2499919"/>
            <a:ext cx="6507602" cy="3677044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662E6737-8EA6-BF71-21FD-C1022CF43F28}"/>
              </a:ext>
            </a:extLst>
          </p:cNvPr>
          <p:cNvSpPr txBox="1"/>
          <p:nvPr/>
        </p:nvSpPr>
        <p:spPr>
          <a:xfrm>
            <a:off x="268448" y="2122415"/>
            <a:ext cx="2978091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/>
              <a:t>Kuraattori: Heidi Kokkonen</a:t>
            </a:r>
          </a:p>
          <a:p>
            <a:r>
              <a:rPr lang="fi-FI" dirty="0"/>
              <a:t>Yleensä paikalla päivittäin</a:t>
            </a:r>
          </a:p>
          <a:p>
            <a:r>
              <a:rPr lang="fi-FI" dirty="0"/>
              <a:t>Terveydenhoitaja:</a:t>
            </a:r>
          </a:p>
          <a:p>
            <a:r>
              <a:rPr lang="fi-FI" dirty="0"/>
              <a:t>Suvi Kivelä, paikalla ma, ke, to, pe</a:t>
            </a:r>
          </a:p>
          <a:p>
            <a:r>
              <a:rPr lang="fi-FI" dirty="0"/>
              <a:t>Koulupsykologi:</a:t>
            </a:r>
          </a:p>
          <a:p>
            <a:r>
              <a:rPr lang="fi-FI" dirty="0"/>
              <a:t>Minna </a:t>
            </a:r>
            <a:r>
              <a:rPr lang="fi-FI" dirty="0" err="1"/>
              <a:t>Stepanoff</a:t>
            </a:r>
            <a:endParaRPr lang="fi-FI" dirty="0"/>
          </a:p>
          <a:p>
            <a:r>
              <a:rPr lang="fi-FI" dirty="0"/>
              <a:t>Jos tarvetta koulupsykologin palvelulle, yhteys Wilmalla.</a:t>
            </a:r>
            <a:endParaRPr lang="fi-FI" dirty="0">
              <a:cs typeface="Calibri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6784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8D4940D-CE67-4E23-A622-271B0E583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3775936" cy="1392397"/>
          </a:xfrm>
        </p:spPr>
        <p:txBody>
          <a:bodyPr anchor="b">
            <a:normAutofit fontScale="90000"/>
          </a:bodyPr>
          <a:lstStyle/>
          <a:p>
            <a:r>
              <a:rPr lang="fi-FI" sz="5400">
                <a:cs typeface="Calibri Light"/>
              </a:rPr>
              <a:t>Lukuvuoden painopisteet</a:t>
            </a:r>
            <a:endParaRPr lang="fi-FI" sz="5400"/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F5C56C1-FE08-4FA4-A4B4-6AE623B1A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80" y="1862229"/>
            <a:ext cx="7112000" cy="49616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i-FI" sz="2000" dirty="0">
              <a:cs typeface="Calibri" panose="020F0502020204030204"/>
            </a:endParaRPr>
          </a:p>
          <a:p>
            <a:pPr marL="0" indent="0">
              <a:buNone/>
            </a:pPr>
            <a:r>
              <a:rPr lang="fi-FI" sz="2000" dirty="0">
                <a:cs typeface="Calibri" panose="020F0502020204030204"/>
              </a:rPr>
              <a:t>Kunnan teema: turvallinen ja hyvinvoiva koulu</a:t>
            </a:r>
          </a:p>
          <a:p>
            <a:pPr marL="0" indent="0">
              <a:buNone/>
            </a:pPr>
            <a:r>
              <a:rPr lang="fi-FI" sz="2000" dirty="0" err="1">
                <a:cs typeface="Calibri" panose="020F0502020204030204"/>
              </a:rPr>
              <a:t>Hamulan</a:t>
            </a:r>
            <a:r>
              <a:rPr lang="fi-FI" sz="2000" dirty="0">
                <a:cs typeface="Calibri" panose="020F0502020204030204"/>
              </a:rPr>
              <a:t> painopiste:  Ollaan kavereita!</a:t>
            </a:r>
          </a:p>
          <a:p>
            <a:pPr marL="0" indent="0">
              <a:buNone/>
            </a:pPr>
            <a:r>
              <a:rPr lang="fi-FI" sz="2000" dirty="0">
                <a:cs typeface="Calibri" panose="020F0502020204030204"/>
              </a:rPr>
              <a:t>Turvallisuus: - Koulusta suoraan kotiin.</a:t>
            </a:r>
          </a:p>
          <a:p>
            <a:pPr>
              <a:buFontTx/>
              <a:buChar char="-"/>
            </a:pPr>
            <a:r>
              <a:rPr lang="fi-FI" sz="2000" dirty="0">
                <a:cs typeface="Calibri" panose="020F0502020204030204"/>
              </a:rPr>
              <a:t>Liikenneturvallisuudesta: kypärän käyttö ja </a:t>
            </a:r>
            <a:r>
              <a:rPr lang="fi-FI" sz="2000" dirty="0" err="1">
                <a:cs typeface="Calibri" panose="020F0502020204030204"/>
              </a:rPr>
              <a:t>keuluminen</a:t>
            </a:r>
            <a:r>
              <a:rPr lang="fi-FI" sz="2000" dirty="0">
                <a:cs typeface="Calibri" panose="020F0502020204030204"/>
              </a:rPr>
              <a:t> (puhukaa kotona)</a:t>
            </a:r>
          </a:p>
          <a:p>
            <a:pPr>
              <a:buFontTx/>
              <a:buChar char="-"/>
            </a:pPr>
            <a:r>
              <a:rPr lang="fi-FI" sz="2000" dirty="0">
                <a:cs typeface="Calibri" panose="020F0502020204030204"/>
              </a:rPr>
              <a:t>Kypärän käyttö</a:t>
            </a:r>
          </a:p>
          <a:p>
            <a:pPr>
              <a:buFontTx/>
              <a:buChar char="-"/>
            </a:pPr>
            <a:r>
              <a:rPr lang="fi-FI" sz="2000" dirty="0">
                <a:cs typeface="Calibri" panose="020F0502020204030204"/>
              </a:rPr>
              <a:t>Saattoliikenne koulun päädyssä saattoliikenteen paikalla.</a:t>
            </a:r>
          </a:p>
          <a:p>
            <a:pPr>
              <a:buFontTx/>
              <a:buChar char="-"/>
            </a:pPr>
            <a:r>
              <a:rPr lang="fi-FI" sz="2000" dirty="0">
                <a:cs typeface="Calibri" panose="020F0502020204030204"/>
              </a:rPr>
              <a:t>Ei tuoda koulun taakse parkkipaikalle. (isoja autoja, vaarallinen, lapsia 360)</a:t>
            </a:r>
          </a:p>
          <a:p>
            <a:pPr>
              <a:buFontTx/>
              <a:buChar char="-"/>
            </a:pPr>
            <a:r>
              <a:rPr lang="fi-FI" sz="2000" dirty="0">
                <a:cs typeface="Calibri" panose="020F0502020204030204"/>
              </a:rPr>
              <a:t>Lapset kouluun koulun portista (ei kävellenkään parkkipaikan läpi)</a:t>
            </a:r>
          </a:p>
        </p:txBody>
      </p:sp>
      <p:sp>
        <p:nvSpPr>
          <p:cNvPr id="4" name="AutoShape 2" descr="Liikennemerkit - Apps on Google Pl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AutoShape 4" descr="Liikennemerkit - Apps on Google Pl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7" name="AutoShape 6" descr="Liikennemerkki D6 Yhdistetty pyörätie ja jalkakäytävä - Sareskoski.co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032" name="Picture 8" descr="Liikennemerkki D6 Yhdistetty pyörätie ja jalkakäytävä - Sareskoski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404" y="1931525"/>
            <a:ext cx="2994949" cy="299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84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ED9636C-0EF6-4C82-A43A-69123B5F9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i-FI" sz="5400">
                <a:cs typeface="Calibri Light"/>
              </a:rPr>
              <a:t>Opiskelu kotona</a:t>
            </a:r>
            <a:endParaRPr lang="fi-FI" sz="5400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B7971B5-9AA0-4583-8876-D01AEC74B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800" dirty="0">
                <a:ea typeface="+mn-lt"/>
                <a:cs typeface="+mn-lt"/>
              </a:rPr>
              <a:t>Huomio kirjoittamisessa kokonaisiin virkkeisiin, oikeinkirjoituksessa isot kirjaimet ja päättövälimerkit tärkeitä.</a:t>
            </a:r>
            <a:endParaRPr lang="en-US" sz="1800" dirty="0">
              <a:ea typeface="+mn-lt"/>
              <a:cs typeface="+mn-lt"/>
            </a:endParaRPr>
          </a:p>
          <a:p>
            <a:r>
              <a:rPr lang="fi-FI" sz="1800" dirty="0">
                <a:ea typeface="+mn-lt"/>
                <a:cs typeface="+mn-lt"/>
              </a:rPr>
              <a:t>Lukuläksy ääneen aina ennen tehtävien tekoa. VINKKI: Läksyn voi lukea myös puhelimelle, josta vanhemmat voivat kuitata kuulluksi. :)</a:t>
            </a:r>
          </a:p>
          <a:p>
            <a:r>
              <a:rPr lang="fi-FI" sz="1800" dirty="0">
                <a:ea typeface="+mn-lt"/>
                <a:cs typeface="+mn-lt"/>
              </a:rPr>
              <a:t>Kannustakaa lukemiseen! Apua kaikkeen koulutyöhön. Sanavarasto laajenee, luetun ymmärrys ja lukunopeus paranevat, läksyihin menee vähemmän aikaa…Lukeminen keino ehkäistä syrjäytymistä. </a:t>
            </a:r>
          </a:p>
          <a:p>
            <a:pPr marL="0" indent="0">
              <a:buNone/>
            </a:pPr>
            <a:r>
              <a:rPr lang="fi-FI" sz="1800" dirty="0">
                <a:ea typeface="+mn-lt"/>
                <a:cs typeface="+mn-lt"/>
              </a:rPr>
              <a:t>(Kirjastoauto tiistaisin. Kortti ja kassi mukaan kaikille!)</a:t>
            </a:r>
          </a:p>
          <a:p>
            <a:r>
              <a:rPr lang="fi-FI" sz="1800" dirty="0">
                <a:ea typeface="+mn-lt"/>
                <a:cs typeface="+mn-lt"/>
              </a:rPr>
              <a:t>Kertotaulujen </a:t>
            </a:r>
            <a:r>
              <a:rPr lang="fi-FI" sz="1800" u="sng" dirty="0">
                <a:ea typeface="+mn-lt"/>
                <a:cs typeface="+mn-lt"/>
              </a:rPr>
              <a:t>nopea ja sujuva</a:t>
            </a:r>
            <a:r>
              <a:rPr lang="fi-FI" sz="1800" dirty="0">
                <a:ea typeface="+mn-lt"/>
                <a:cs typeface="+mn-lt"/>
              </a:rPr>
              <a:t> osaaminen helpottaa huomattavasti matematiikan opiskelua. Kertotaulujen harjoittelu alkaa syyskuussa.</a:t>
            </a:r>
            <a:endParaRPr lang="en-US" sz="1800" dirty="0">
              <a:ea typeface="+mn-lt"/>
              <a:cs typeface="+mn-lt"/>
            </a:endParaRPr>
          </a:p>
          <a:p>
            <a:r>
              <a:rPr lang="fi-FI" sz="1800" dirty="0">
                <a:cs typeface="Calibri"/>
              </a:rPr>
              <a:t>Kokeisiin valmistautuminen:</a:t>
            </a:r>
          </a:p>
          <a:p>
            <a:pPr marL="0" indent="0">
              <a:buNone/>
            </a:pPr>
            <a:r>
              <a:rPr lang="fi-FI" sz="1800" dirty="0">
                <a:cs typeface="Calibri"/>
              </a:rPr>
              <a:t>- Aloitetaan ajoissa ja lukeminen/kertaaminen jakautuu useammalle päivälle. 3. -luokkalaisten kanssa harjoitellaan myös yhdessä ennen koetta.</a:t>
            </a:r>
            <a:endParaRPr lang="fi-FI" sz="1800" dirty="0">
              <a:ea typeface="Calibri"/>
              <a:cs typeface="Calibri"/>
            </a:endParaRPr>
          </a:p>
          <a:p>
            <a:endParaRPr lang="fi-FI" sz="1800" dirty="0">
              <a:cs typeface="Calibri"/>
            </a:endParaRPr>
          </a:p>
        </p:txBody>
      </p:sp>
      <p:pic>
        <p:nvPicPr>
          <p:cNvPr id="5" name="Kuva 4" descr="Kuva, joka sisältää kohteen piha-, liikenne, linja-auto, taivas&#10;&#10;Kuvaus luotu automaattisesti">
            <a:extLst>
              <a:ext uri="{FF2B5EF4-FFF2-40B4-BE49-F238E27FC236}">
                <a16:creationId xmlns:a16="http://schemas.microsoft.com/office/drawing/2014/main" id="{97D9ED53-621E-EFF2-C25B-D9FC8FCFA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89" r="35354" b="-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25">
            <a:extLst>
              <a:ext uri="{FF2B5EF4-FFF2-40B4-BE49-F238E27FC236}">
                <a16:creationId xmlns:a16="http://schemas.microsoft.com/office/drawing/2014/main" id="{C9B9F33B-F0CC-4410-85D0-1B957DF4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AB2DFE5-6269-4306-9675-BEF59145B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77" y="-251199"/>
            <a:ext cx="5393360" cy="1325563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Tulossa</a:t>
            </a:r>
            <a:endParaRPr lang="fi-FI"/>
          </a:p>
        </p:txBody>
      </p:sp>
      <p:sp>
        <p:nvSpPr>
          <p:cNvPr id="48" name="Freeform: Shape 27">
            <a:extLst>
              <a:ext uri="{FF2B5EF4-FFF2-40B4-BE49-F238E27FC236}">
                <a16:creationId xmlns:a16="http://schemas.microsoft.com/office/drawing/2014/main" id="{55CB1B7E-4B0B-4E99-9560-9667270DA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0BA7D7-4951-4DB1-83C9-DF594339B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444" y="769750"/>
            <a:ext cx="7175096" cy="55167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>
              <a:buNone/>
            </a:pPr>
            <a:r>
              <a:rPr lang="fi-FI" sz="1600" dirty="0">
                <a:cs typeface="Calibri" panose="020F0502020204030204"/>
              </a:rPr>
              <a:t>KOKEITA</a:t>
            </a:r>
          </a:p>
          <a:p>
            <a:pPr marL="457200" lvl="1">
              <a:buNone/>
            </a:pPr>
            <a:r>
              <a:rPr lang="fi-FI" sz="1600" dirty="0">
                <a:cs typeface="Calibri" panose="020F0502020204030204"/>
              </a:rPr>
              <a:t>Ensimmäinen koe matematiikasta yhteen- ja vähennyslaskuista. </a:t>
            </a:r>
          </a:p>
          <a:p>
            <a:pPr marL="457200" lvl="1">
              <a:buNone/>
            </a:pPr>
            <a:r>
              <a:rPr lang="fi-FI" sz="1600" dirty="0" err="1">
                <a:cs typeface="Calibri" panose="020F0502020204030204"/>
              </a:rPr>
              <a:t>Yltissä</a:t>
            </a:r>
            <a:r>
              <a:rPr lang="fi-FI" sz="1600" dirty="0">
                <a:cs typeface="Calibri" panose="020F0502020204030204"/>
              </a:rPr>
              <a:t> tulossa koe liikenneasioista.</a:t>
            </a:r>
          </a:p>
          <a:p>
            <a:pPr marL="457200" lvl="1">
              <a:buNone/>
            </a:pPr>
            <a:r>
              <a:rPr lang="fi-FI" sz="1600" dirty="0">
                <a:cs typeface="Calibri" panose="020F0502020204030204"/>
              </a:rPr>
              <a:t>- Lisäksi kolmosille pyöräilypäivä (taitorata ja turvallisen pyöräilyn harjoittelemista)</a:t>
            </a:r>
          </a:p>
          <a:p>
            <a:pPr marL="457200" lvl="1">
              <a:buNone/>
            </a:pPr>
            <a:endParaRPr lang="fi-FI" sz="1600" dirty="0">
              <a:cs typeface="Calibri" panose="020F0502020204030204"/>
            </a:endParaRPr>
          </a:p>
          <a:p>
            <a:pPr marL="457200" lvl="1">
              <a:buNone/>
            </a:pPr>
            <a:r>
              <a:rPr lang="fi-FI" sz="1600" dirty="0">
                <a:cs typeface="Calibri" panose="020F0502020204030204"/>
              </a:rPr>
              <a:t>ERITYISIÄ KOULUPÄIVIÄ</a:t>
            </a:r>
          </a:p>
          <a:p>
            <a:pPr marL="457200" lvl="1">
              <a:buNone/>
            </a:pPr>
            <a:endParaRPr lang="fi-FI" sz="1600" dirty="0">
              <a:cs typeface="Calibri" panose="020F0502020204030204"/>
            </a:endParaRPr>
          </a:p>
          <a:p>
            <a:pPr marL="457200" lvl="1">
              <a:buNone/>
            </a:pPr>
            <a:r>
              <a:rPr lang="fi-FI" sz="1600" dirty="0">
                <a:cs typeface="Calibri" panose="020F0502020204030204"/>
              </a:rPr>
              <a:t> Mahdollisesti YU –päivä  syyskuussa</a:t>
            </a:r>
          </a:p>
          <a:p>
            <a:pPr marL="114300" lvl="1" indent="0">
              <a:buNone/>
            </a:pPr>
            <a:r>
              <a:rPr lang="fi-FI" sz="1600" dirty="0">
                <a:ea typeface="Calibri"/>
                <a:cs typeface="Calibri" panose="020F0502020204030204"/>
              </a:rPr>
              <a:t> - </a:t>
            </a:r>
            <a:r>
              <a:rPr lang="fi-FI" sz="1600" dirty="0">
                <a:cs typeface="Calibri" panose="020F0502020204030204"/>
              </a:rPr>
              <a:t> Syysloma viikko 42</a:t>
            </a:r>
          </a:p>
          <a:p>
            <a:pPr marL="114300" lvl="1" indent="0">
              <a:buFontTx/>
              <a:buChar char="-"/>
            </a:pPr>
            <a:r>
              <a:rPr lang="fi-FI" sz="1600" dirty="0">
                <a:cs typeface="Calibri" panose="020F0502020204030204"/>
              </a:rPr>
              <a:t>Arviointikeskustelut joulukuussa.</a:t>
            </a:r>
          </a:p>
          <a:p>
            <a:pPr marL="57150" lvl="1" indent="0">
              <a:buFontTx/>
              <a:buChar char="-"/>
            </a:pPr>
            <a:r>
              <a:rPr lang="fi-FI" sz="1600" dirty="0">
                <a:cs typeface="Calibri" panose="020F0502020204030204"/>
              </a:rPr>
              <a:t>Lukuvuositodistukseen sanallinen arviointi 3. -luokkalasille.</a:t>
            </a:r>
          </a:p>
          <a:p>
            <a:pPr marL="457200" lvl="1">
              <a:buNone/>
            </a:pPr>
            <a:endParaRPr lang="fi-FI" sz="1100" dirty="0">
              <a:cs typeface="Calibri" panose="020F0502020204030204"/>
            </a:endParaRPr>
          </a:p>
        </p:txBody>
      </p:sp>
      <p:sp>
        <p:nvSpPr>
          <p:cNvPr id="49" name="Oval 29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631" y="2700688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31">
            <a:extLst>
              <a:ext uri="{FF2B5EF4-FFF2-40B4-BE49-F238E27FC236}">
                <a16:creationId xmlns:a16="http://schemas.microsoft.com/office/drawing/2014/main" id="{196DE3D2-178D-4017-842D-87C88CE92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3881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51" name="Straight Connector 33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55865" y="1026771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uva 9" descr="Kuva, joka sisältää kohteen jalkine&#10;&#10;Kuvaus luotu, korkea luotettavuus">
            <a:extLst>
              <a:ext uri="{FF2B5EF4-FFF2-40B4-BE49-F238E27FC236}">
                <a16:creationId xmlns:a16="http://schemas.microsoft.com/office/drawing/2014/main" id="{70F22137-4567-4B3F-B345-0851FBAB6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37" r="3" b="4420"/>
          <a:stretch/>
        </p:blipFill>
        <p:spPr>
          <a:xfrm>
            <a:off x="7990146" y="4180935"/>
            <a:ext cx="2733741" cy="2172801"/>
          </a:xfrm>
          <a:custGeom>
            <a:avLst/>
            <a:gdLst/>
            <a:ahLst/>
            <a:cxnLst/>
            <a:rect l="l" t="t" r="r" b="b"/>
            <a:pathLst>
              <a:path w="2733741" h="2172801">
                <a:moveTo>
                  <a:pt x="1366871" y="0"/>
                </a:moveTo>
                <a:cubicBezTo>
                  <a:pt x="2121772" y="0"/>
                  <a:pt x="2733741" y="595368"/>
                  <a:pt x="2733741" y="1329791"/>
                </a:cubicBezTo>
                <a:cubicBezTo>
                  <a:pt x="2733741" y="1605200"/>
                  <a:pt x="2647683" y="1861054"/>
                  <a:pt x="2500301" y="2073290"/>
                </a:cubicBezTo>
                <a:lnTo>
                  <a:pt x="2423813" y="2172801"/>
                </a:lnTo>
                <a:lnTo>
                  <a:pt x="309928" y="2172801"/>
                </a:lnTo>
                <a:lnTo>
                  <a:pt x="233440" y="2073290"/>
                </a:lnTo>
                <a:cubicBezTo>
                  <a:pt x="86058" y="1861054"/>
                  <a:pt x="0" y="1605200"/>
                  <a:pt x="0" y="1329791"/>
                </a:cubicBezTo>
                <a:cubicBezTo>
                  <a:pt x="0" y="595368"/>
                  <a:pt x="611969" y="0"/>
                  <a:pt x="1366871" y="0"/>
                </a:cubicBezTo>
                <a:close/>
              </a:path>
            </a:pathLst>
          </a:custGeom>
        </p:spPr>
      </p:pic>
      <p:sp>
        <p:nvSpPr>
          <p:cNvPr id="52" name="Arc 35">
            <a:extLst>
              <a:ext uri="{FF2B5EF4-FFF2-40B4-BE49-F238E27FC236}">
                <a16:creationId xmlns:a16="http://schemas.microsoft.com/office/drawing/2014/main" id="{034ACCCC-54D4-4F78-9B85-4A34FEBAA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54998">
            <a:off x="6055857" y="4209253"/>
            <a:ext cx="3868217" cy="3868217"/>
          </a:xfrm>
          <a:prstGeom prst="arc">
            <a:avLst>
              <a:gd name="adj1" fmla="val 16200000"/>
              <a:gd name="adj2" fmla="val 20479261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reeform: Shape 37">
            <a:extLst>
              <a:ext uri="{FF2B5EF4-FFF2-40B4-BE49-F238E27FC236}">
                <a16:creationId xmlns:a16="http://schemas.microsoft.com/office/drawing/2014/main" id="{72413CFE-8B8A-45C9-B7BA-CF49986D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AutoShape 2" descr="Pisara 3 Ympäristöopp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2052" name="Picture 4" descr="Pisara 3 Ympäristöop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417" y="780963"/>
            <a:ext cx="2068546" cy="268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71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F56913F-CE28-424A-A1B7-0598E7E0B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fi-FI" dirty="0">
              <a:ea typeface="+mn-lt"/>
              <a:cs typeface="+mn-lt"/>
            </a:endParaRPr>
          </a:p>
          <a:p>
            <a:pPr marL="0" indent="0">
              <a:buNone/>
            </a:pPr>
            <a:endParaRPr lang="fi-FI" dirty="0">
              <a:cs typeface="Calibri"/>
            </a:endParaRPr>
          </a:p>
          <a:p>
            <a:endParaRPr lang="fi-FI" dirty="0">
              <a:cs typeface="Calibri"/>
            </a:endParaRP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4E07BCEB-28A8-41D1-A9A8-9CE48C4DA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64" y="366301"/>
            <a:ext cx="10604808" cy="622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9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5BF6E313-C2AD-48E9-9BF1-DEDCA2F8C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25" y="436604"/>
            <a:ext cx="10214515" cy="642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6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7E6B89-F0EE-498B-92B3-1376470CA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2833324" cy="1616203"/>
          </a:xfrm>
        </p:spPr>
        <p:txBody>
          <a:bodyPr anchor="b">
            <a:normAutofit/>
          </a:bodyPr>
          <a:lstStyle/>
          <a:p>
            <a:r>
              <a:rPr lang="fi-FI" sz="3200">
                <a:cs typeface="Calibri Light"/>
              </a:rPr>
              <a:t>Luokkamme yhteiset säännöt</a:t>
            </a:r>
            <a:endParaRPr lang="fi-FI" sz="3200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75CFBA03-C1AF-9596-0B0F-6E1B74787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4" y="2533476"/>
            <a:ext cx="2833324" cy="3447832"/>
          </a:xfrm>
        </p:spPr>
        <p:txBody>
          <a:bodyPr anchor="t">
            <a:normAutofit/>
          </a:bodyPr>
          <a:lstStyle/>
          <a:p>
            <a:endParaRPr lang="en-US" sz="200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1BB9708-7D01-EB00-B733-6163E9291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" r="-3" b="-3"/>
          <a:stretch/>
        </p:blipFill>
        <p:spPr>
          <a:xfrm>
            <a:off x="4285839" y="1070147"/>
            <a:ext cx="3393840" cy="4672927"/>
          </a:xfrm>
          <a:prstGeom prst="rect">
            <a:avLst/>
          </a:prstGeom>
        </p:spPr>
      </p:pic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8FB60C04-4412-1B61-6DA5-167660A04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" b="-3"/>
          <a:stretch/>
        </p:blipFill>
        <p:spPr>
          <a:xfrm>
            <a:off x="7679652" y="1070147"/>
            <a:ext cx="3439354" cy="46729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68E5CCC-C8B4-1C26-7EEC-22D3D6E6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640742" y="2309584"/>
            <a:ext cx="123362" cy="683316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A4F2E6-C9E1-359F-FAB8-8E3432107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72516" y="4941359"/>
            <a:ext cx="123362" cy="1569619"/>
          </a:xfrm>
          <a:prstGeom prst="rect">
            <a:avLst/>
          </a:prstGeom>
          <a:gradFill>
            <a:gsLst>
              <a:gs pos="19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4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DA92CD1-F94A-4D91-A7FC-4EFD857DC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5400">
                <a:cs typeface="Calibri Light"/>
              </a:rPr>
              <a:t>Opettajan toiveita</a:t>
            </a:r>
            <a:endParaRPr lang="fi-FI" sz="5400"/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DCAE20-EA5C-4C7F-BC14-3C85F1EA8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1500" dirty="0">
                <a:cs typeface="Calibri"/>
              </a:rPr>
              <a:t>- Tarkistakaa edelleen läksyjä, vaikka suurin vastuu on lapsella. </a:t>
            </a:r>
            <a:endParaRPr lang="fi-FI" dirty="0"/>
          </a:p>
          <a:p>
            <a:pPr marL="0" indent="0">
              <a:buNone/>
            </a:pPr>
            <a:r>
              <a:rPr lang="fi-FI" sz="1500" dirty="0">
                <a:cs typeface="Calibri"/>
              </a:rPr>
              <a:t>- Kannustakaa ja osoittakaa mielenkiintoa (Lapselle todella tärkeä!)</a:t>
            </a:r>
          </a:p>
          <a:p>
            <a:pPr marL="0" indent="0">
              <a:buNone/>
            </a:pPr>
            <a:r>
              <a:rPr lang="fi-FI" sz="1500" dirty="0">
                <a:cs typeface="Calibri"/>
              </a:rPr>
              <a:t>- Välttäkää omien negatiivisten koulumuistojen kertomista :)</a:t>
            </a:r>
          </a:p>
          <a:p>
            <a:pPr marL="0" indent="0">
              <a:buNone/>
            </a:pPr>
            <a:r>
              <a:rPr lang="fi-FI" sz="1500" dirty="0">
                <a:cs typeface="Calibri"/>
              </a:rPr>
              <a:t>(liikunta, kielet, matematiikka, ruokailu...)</a:t>
            </a:r>
          </a:p>
          <a:p>
            <a:pPr marL="0" indent="0">
              <a:buNone/>
            </a:pPr>
            <a:r>
              <a:rPr lang="fi-FI" sz="1500" dirty="0">
                <a:cs typeface="Calibri"/>
              </a:rPr>
              <a:t>- Ilmoittakaa ongelmista/huolista ajoissa.</a:t>
            </a:r>
          </a:p>
          <a:p>
            <a:pPr marL="0" indent="0">
              <a:buNone/>
            </a:pPr>
            <a:endParaRPr lang="fi-FI" sz="1500">
              <a:cs typeface="Calibri"/>
            </a:endParaRPr>
          </a:p>
          <a:p>
            <a:pPr marL="0" indent="0">
              <a:buNone/>
            </a:pPr>
            <a:r>
              <a:rPr lang="fi-FI" sz="1500" dirty="0">
                <a:cs typeface="Calibri"/>
              </a:rPr>
              <a:t>HYVÄLLÄ YHTEISTYÖLLÄ SAAMME PALJON AIKAAN LAPSEN PARHAAKSI!</a:t>
            </a:r>
          </a:p>
        </p:txBody>
      </p:sp>
      <p:pic>
        <p:nvPicPr>
          <p:cNvPr id="4" name="Kuva 3" descr="Kuva, joka sisältää kohteen henkilö, origami, punainen&#10;&#10;Kuvaus luotu automaattisesti">
            <a:extLst>
              <a:ext uri="{FF2B5EF4-FFF2-40B4-BE49-F238E27FC236}">
                <a16:creationId xmlns:a16="http://schemas.microsoft.com/office/drawing/2014/main" id="{43005F07-E056-7A06-A24A-7E55B18CF0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00" r="1998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997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323D070-FD0D-4D60-B380-51E601415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Pidetään yhteyttä matalalla kynnyksellä!</a:t>
            </a:r>
            <a:endParaRPr lang="fi-FI"/>
          </a:p>
        </p:txBody>
      </p:sp>
      <p:sp>
        <p:nvSpPr>
          <p:cNvPr id="29" name="Freeform: Shape 23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E8A71D-8C32-417D-B1AE-CE28E699C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>
                <a:ea typeface="+mn-lt"/>
                <a:cs typeface="+mn-lt"/>
              </a:rPr>
              <a:t>Parhaimmillaan kodin ja koulun yhteistyö </a:t>
            </a:r>
            <a:br>
              <a:rPr lang="fi-FI">
                <a:ea typeface="+mn-lt"/>
                <a:cs typeface="+mn-lt"/>
              </a:rPr>
            </a:br>
            <a:r>
              <a:rPr lang="fi-FI">
                <a:ea typeface="+mn-lt"/>
                <a:cs typeface="+mn-lt"/>
              </a:rPr>
              <a:t>on arvostavaa vuoropuhelua, jossa rakennetaan </a:t>
            </a:r>
            <a:br>
              <a:rPr lang="fi-FI">
                <a:ea typeface="+mn-lt"/>
                <a:cs typeface="+mn-lt"/>
              </a:rPr>
            </a:br>
            <a:r>
              <a:rPr lang="fi-FI">
                <a:ea typeface="+mn-lt"/>
                <a:cs typeface="+mn-lt"/>
              </a:rPr>
              <a:t>yhteistä ymmärrystä lasten kasvusta, oppimisesta </a:t>
            </a:r>
            <a:br>
              <a:rPr lang="fi-FI">
                <a:ea typeface="+mn-lt"/>
                <a:cs typeface="+mn-lt"/>
              </a:rPr>
            </a:br>
            <a:r>
              <a:rPr lang="fi-FI">
                <a:ea typeface="+mn-lt"/>
                <a:cs typeface="+mn-lt"/>
              </a:rPr>
              <a:t>ja niiden tukemisesta.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>
                <a:ea typeface="+mn-lt"/>
                <a:cs typeface="+mn-lt"/>
              </a:rPr>
              <a:t> ( Suomen vanhempainliitto)</a:t>
            </a:r>
            <a:endParaRPr lang="en-US">
              <a:ea typeface="+mn-lt"/>
              <a:cs typeface="+mn-lt"/>
            </a:endParaRPr>
          </a:p>
          <a:p>
            <a:endParaRPr lang="fi-FI">
              <a:cs typeface="Calibri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C32F0E24-FA47-4571-9AA5-96CEBC0F1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184" y="1892348"/>
            <a:ext cx="3781051" cy="2429325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7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Kirje, Kirjekuori, Kukat, Postimerkkejä">
            <a:extLst>
              <a:ext uri="{FF2B5EF4-FFF2-40B4-BE49-F238E27FC236}">
                <a16:creationId xmlns:a16="http://schemas.microsoft.com/office/drawing/2014/main" id="{B196BDE8-D05B-FE70-5449-AAF1015D6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148" b="25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351EEA4-1892-D52B-1C70-1B1DA101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Kirjeet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47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21844D9-51CE-417F-A196-88026B2AA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5400">
                <a:cs typeface="Calibri Light"/>
              </a:rPr>
              <a:t>Yhteystiedot ja esittely</a:t>
            </a:r>
            <a:endParaRPr lang="fi-FI" sz="5400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4545185-03FB-4A73-B842-1C1C9F6C6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fi-FI" sz="1000">
                <a:cs typeface="Calibri" panose="020F0502020204030204"/>
              </a:rPr>
              <a:t>Johanna Leppäharju</a:t>
            </a:r>
          </a:p>
          <a:p>
            <a:pPr marL="0" indent="0">
              <a:buNone/>
            </a:pPr>
            <a:r>
              <a:rPr lang="fi-FI" sz="1000">
                <a:cs typeface="Calibri" panose="020F0502020204030204"/>
              </a:rPr>
              <a:t>Johanna.leppaharju@siilinjarvi.fi</a:t>
            </a:r>
          </a:p>
          <a:p>
            <a:pPr marL="0" indent="0">
              <a:buNone/>
            </a:pPr>
            <a:r>
              <a:rPr lang="fi-FI" sz="1000">
                <a:cs typeface="Calibri" panose="020F0502020204030204"/>
              </a:rPr>
              <a:t>Wilman kautta yhteys helpoiten</a:t>
            </a:r>
          </a:p>
          <a:p>
            <a:pPr marL="0" indent="0">
              <a:buNone/>
            </a:pPr>
            <a:r>
              <a:rPr lang="fi-FI" sz="1000">
                <a:cs typeface="Calibri" panose="020F0502020204030204"/>
              </a:rPr>
              <a:t>Muita opettajia:</a:t>
            </a:r>
          </a:p>
          <a:p>
            <a:pPr marL="0" indent="0">
              <a:buNone/>
            </a:pPr>
            <a:r>
              <a:rPr lang="fi-FI" sz="1000"/>
              <a:t>Englanti: Tuula Holmlund </a:t>
            </a:r>
            <a:br>
              <a:rPr lang="fi-FI" sz="1000"/>
            </a:br>
            <a:r>
              <a:rPr lang="fi-FI" sz="1000"/>
              <a:t>Erityisopetus: Saara Lehtola</a:t>
            </a:r>
            <a:br>
              <a:rPr lang="fi-FI" sz="1000"/>
            </a:br>
            <a:r>
              <a:rPr lang="fi-FI" sz="1000"/>
              <a:t>Käsityö: Mika ja Jaana</a:t>
            </a:r>
            <a:br>
              <a:rPr lang="fi-FI" sz="1000"/>
            </a:br>
            <a:r>
              <a:rPr lang="fi-FI" sz="1000">
                <a:cs typeface="Calibri"/>
              </a:rPr>
              <a:t>Kuvataide: Jaana</a:t>
            </a:r>
          </a:p>
          <a:p>
            <a:pPr marL="0" indent="0">
              <a:buNone/>
            </a:pPr>
            <a:r>
              <a:rPr lang="fi-FI" sz="1000"/>
              <a:t>Uskonto: Jonna</a:t>
            </a:r>
            <a:endParaRPr lang="fi-FI" sz="1000">
              <a:ea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fi-FI" sz="1000"/>
              <a:t>Äikän kirjoituspalkissa kerran viikossa: Heikki, Saara, Jaana ja Johanna</a:t>
            </a:r>
            <a:br>
              <a:rPr lang="fi-FI" sz="1000"/>
            </a:br>
            <a:endParaRPr lang="fi-FI" sz="1000">
              <a:ea typeface="Calibri"/>
              <a:cs typeface="Calibri" panose="020F0502020204030204"/>
            </a:endParaRPr>
          </a:p>
          <a:p>
            <a:pPr marL="0" indent="0">
              <a:buNone/>
            </a:pPr>
            <a:r>
              <a:rPr lang="fi-FI" sz="1000">
                <a:cs typeface="Calibri" panose="020F0502020204030204"/>
              </a:rPr>
              <a:t>Kotiväen kuulumiset:</a:t>
            </a:r>
          </a:p>
          <a:p>
            <a:pPr marL="0" indent="0">
              <a:buNone/>
            </a:pPr>
            <a:endParaRPr lang="fi-FI" sz="1000">
              <a:cs typeface="Calibri" panose="020F0502020204030204"/>
            </a:endParaRPr>
          </a:p>
          <a:p>
            <a:pPr marL="0" indent="0">
              <a:buNone/>
            </a:pPr>
            <a:r>
              <a:rPr lang="fi-FI" sz="1000">
                <a:cs typeface="Calibri" panose="020F0502020204030204"/>
              </a:rPr>
              <a:t>- Miten syksy on alkanut?</a:t>
            </a:r>
          </a:p>
          <a:p>
            <a:pPr marL="0" indent="0">
              <a:buNone/>
            </a:pPr>
            <a:endParaRPr lang="fi-FI" sz="100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fi-FI" sz="1000">
              <a:cs typeface="Calibri" panose="020F0502020204030204"/>
            </a:endParaRPr>
          </a:p>
          <a:p>
            <a:pPr marL="0" indent="0">
              <a:buNone/>
            </a:pPr>
            <a:endParaRPr lang="fi-FI" sz="10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Kuva 4" descr="Puhelin, Kirje, Mustekynä, Soita">
            <a:extLst>
              <a:ext uri="{FF2B5EF4-FFF2-40B4-BE49-F238E27FC236}">
                <a16:creationId xmlns:a16="http://schemas.microsoft.com/office/drawing/2014/main" id="{373478D1-06E3-D16A-3AE8-08A6159FB2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40" r="1745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991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F30E78D-8D37-4A98-BAE6-B5A7A205A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698" y="98493"/>
            <a:ext cx="3116809" cy="854916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Kuulumiset</a:t>
            </a:r>
            <a:endParaRPr lang="fi-FI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0F41F626-A380-45A9-BA38-6F5667057E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5" r="-3" b="-3"/>
          <a:stretch/>
        </p:blipFill>
        <p:spPr>
          <a:xfrm>
            <a:off x="703182" y="861214"/>
            <a:ext cx="3186146" cy="330735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DCF44E-35D4-4131-95D0-9A74E3757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1169" y="953502"/>
            <a:ext cx="7498307" cy="5682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dirty="0">
                <a:cs typeface="Calibri" panose="020F0502020204030204"/>
              </a:rPr>
              <a:t>- </a:t>
            </a:r>
            <a:r>
              <a:rPr lang="en-US" sz="1800" dirty="0" err="1">
                <a:cs typeface="Calibri" panose="020F0502020204030204"/>
              </a:rPr>
              <a:t>Mukava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aloitus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oppilaiden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kanssa</a:t>
            </a:r>
            <a:r>
              <a:rPr lang="en-US" sz="1800" dirty="0">
                <a:cs typeface="Calibri" panose="020F0502020204030204"/>
              </a:rPr>
              <a:t>.</a:t>
            </a:r>
            <a:endParaRPr lang="fi-FI" sz="1800" dirty="0"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cs typeface="Calibri" panose="020F0502020204030204"/>
              </a:rPr>
              <a:t>- </a:t>
            </a:r>
            <a:r>
              <a:rPr lang="en-US" sz="1800" dirty="0" err="1">
                <a:cs typeface="Calibri" panose="020F0502020204030204"/>
              </a:rPr>
              <a:t>Yhteistyö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tuntuu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onnistuvan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toisten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kanssa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tosi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hienosti</a:t>
            </a:r>
            <a:r>
              <a:rPr lang="en-US" sz="1800" dirty="0">
                <a:cs typeface="Calibri" panose="020F0502020204030204"/>
              </a:rPr>
              <a:t>!   </a:t>
            </a:r>
          </a:p>
          <a:p>
            <a:pPr marL="0" indent="0">
              <a:buNone/>
            </a:pPr>
            <a:r>
              <a:rPr lang="en-US" sz="1800" dirty="0" err="1">
                <a:cs typeface="Calibri" panose="020F0502020204030204"/>
              </a:rPr>
              <a:t>Silloin</a:t>
            </a:r>
            <a:r>
              <a:rPr lang="en-US" sz="1800" dirty="0">
                <a:cs typeface="Calibri" panose="020F0502020204030204"/>
              </a:rPr>
              <a:t> </a:t>
            </a:r>
            <a:r>
              <a:rPr lang="en-US" sz="1800" dirty="0" err="1">
                <a:cs typeface="Calibri" panose="020F0502020204030204"/>
              </a:rPr>
              <a:t>voimme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onnistua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tavoitteessa</a:t>
            </a:r>
            <a:r>
              <a:rPr lang="en-US" sz="1800" dirty="0">
                <a:cs typeface="Calibri" panose="020F0502020204030204"/>
              </a:rPr>
              <a:t>:                 </a:t>
            </a:r>
            <a:r>
              <a:rPr lang="en-US" sz="1800" dirty="0" err="1">
                <a:cs typeface="Calibri" panose="020F0502020204030204"/>
              </a:rPr>
              <a:t>koulun</a:t>
            </a:r>
            <a:r>
              <a:rPr lang="en-US" sz="1800" dirty="0">
                <a:cs typeface="Calibri" panose="020F0502020204030204"/>
              </a:rPr>
              <a:t> paras </a:t>
            </a:r>
            <a:r>
              <a:rPr lang="en-US" sz="1800" dirty="0" err="1">
                <a:cs typeface="Calibri" panose="020F0502020204030204"/>
              </a:rPr>
              <a:t>luokkahenki</a:t>
            </a:r>
            <a:r>
              <a:rPr lang="en-US" sz="1800" dirty="0">
                <a:cs typeface="Calibri" panose="020F0502020204030204"/>
              </a:rPr>
              <a:t>! :)</a:t>
            </a:r>
          </a:p>
          <a:p>
            <a:pPr marL="0" indent="0">
              <a:buNone/>
            </a:pPr>
            <a:endParaRPr lang="en-US" sz="1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US" sz="1800" dirty="0">
                <a:cs typeface="Calibri" panose="020F0502020204030204"/>
              </a:rPr>
              <a:t>-  </a:t>
            </a:r>
            <a:r>
              <a:rPr lang="en-US" sz="1800" dirty="0" err="1">
                <a:cs typeface="Calibri" panose="020F0502020204030204"/>
              </a:rPr>
              <a:t>Osallistuminen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tuntikeskusteluihin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hiukan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vaihtelee</a:t>
            </a:r>
            <a:r>
              <a:rPr lang="en-US" sz="1800" dirty="0">
                <a:cs typeface="Calibri" panose="020F0502020204030204"/>
              </a:rPr>
              <a:t>, </a:t>
            </a:r>
            <a:r>
              <a:rPr lang="en-US" sz="1800" dirty="0" err="1">
                <a:cs typeface="Calibri" panose="020F0502020204030204"/>
              </a:rPr>
              <a:t>mutta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pääsääntöisesti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luokka</a:t>
            </a:r>
            <a:r>
              <a:rPr lang="en-US" sz="1800" dirty="0">
                <a:cs typeface="Calibri" panose="020F0502020204030204"/>
              </a:rPr>
              <a:t> on </a:t>
            </a:r>
            <a:r>
              <a:rPr lang="en-US" sz="1800" dirty="0" err="1">
                <a:cs typeface="Calibri" panose="020F0502020204030204"/>
              </a:rPr>
              <a:t>aktiivinen</a:t>
            </a:r>
            <a:r>
              <a:rPr lang="en-US" sz="1800" dirty="0">
                <a:cs typeface="Calibri" panose="020F0502020204030204"/>
              </a:rPr>
              <a:t>, </a:t>
            </a:r>
            <a:r>
              <a:rPr lang="en-US" sz="1800" dirty="0" err="1">
                <a:cs typeface="Calibri" panose="020F0502020204030204"/>
              </a:rPr>
              <a:t>mikä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todella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mukavaa</a:t>
            </a:r>
            <a:r>
              <a:rPr lang="en-US" sz="1800" dirty="0">
                <a:cs typeface="Calibri" panose="020F0502020204030204"/>
              </a:rPr>
              <a:t>. </a:t>
            </a:r>
            <a:r>
              <a:rPr lang="en-US" sz="1800" dirty="0" err="1">
                <a:cs typeface="Calibri" panose="020F0502020204030204"/>
              </a:rPr>
              <a:t>Aktiivista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osallistumista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helppo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harjoitella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tutussa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porukassa</a:t>
            </a:r>
            <a:r>
              <a:rPr lang="en-US" sz="1800" dirty="0">
                <a:cs typeface="Calibri" panose="020F0502020204030204"/>
              </a:rPr>
              <a:t>.</a:t>
            </a:r>
          </a:p>
          <a:p>
            <a:pPr marL="0" indent="0">
              <a:buNone/>
            </a:pPr>
            <a:r>
              <a:rPr lang="en-US" sz="1800" dirty="0">
                <a:cs typeface="Calibri" panose="020F0502020204030204"/>
              </a:rPr>
              <a:t>- </a:t>
            </a:r>
            <a:r>
              <a:rPr lang="en-US" sz="1800" dirty="0" err="1">
                <a:cs typeface="Calibri" panose="020F0502020204030204"/>
              </a:rPr>
              <a:t>Läksyt</a:t>
            </a:r>
            <a:r>
              <a:rPr lang="en-US" sz="1800" dirty="0">
                <a:cs typeface="Calibri" panose="020F0502020204030204"/>
              </a:rPr>
              <a:t> (</a:t>
            </a:r>
            <a:r>
              <a:rPr lang="en-US" sz="1800" dirty="0" err="1">
                <a:cs typeface="Calibri" panose="020F0502020204030204"/>
              </a:rPr>
              <a:t>tehtävät</a:t>
            </a:r>
            <a:r>
              <a:rPr lang="en-US" sz="1800" dirty="0">
                <a:cs typeface="Calibri" panose="020F0502020204030204"/>
              </a:rPr>
              <a:t>) </a:t>
            </a:r>
            <a:r>
              <a:rPr lang="en-US" sz="1800" dirty="0" err="1">
                <a:cs typeface="Calibri" panose="020F0502020204030204"/>
              </a:rPr>
              <a:t>suurimmalla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osalla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hyvin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tehty</a:t>
            </a:r>
            <a:r>
              <a:rPr lang="en-US" sz="1800" dirty="0">
                <a:cs typeface="Calibri" panose="020F0502020204030204"/>
              </a:rPr>
              <a:t>. </a:t>
            </a:r>
            <a:r>
              <a:rPr lang="en-US" sz="1800" dirty="0" err="1">
                <a:cs typeface="Calibri" panose="020F0502020204030204"/>
              </a:rPr>
              <a:t>Lukuläksyjen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huolelliseen</a:t>
            </a:r>
            <a:r>
              <a:rPr lang="en-US" sz="1800" dirty="0">
                <a:cs typeface="Calibri" panose="020F0502020204030204"/>
              </a:rPr>
              <a:t> </a:t>
            </a:r>
            <a:r>
              <a:rPr lang="en-US" sz="1800" dirty="0" err="1">
                <a:cs typeface="Calibri" panose="020F0502020204030204"/>
              </a:rPr>
              <a:t>lukemiseen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kannattaa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tsempata</a:t>
            </a:r>
            <a:r>
              <a:rPr lang="en-US" sz="1800" dirty="0">
                <a:cs typeface="Calibri" panose="020F0502020204030204"/>
              </a:rPr>
              <a:t> – </a:t>
            </a:r>
            <a:r>
              <a:rPr lang="en-US" sz="1800" dirty="0" err="1">
                <a:cs typeface="Calibri" panose="020F0502020204030204"/>
              </a:rPr>
              <a:t>tehtävät</a:t>
            </a:r>
            <a:r>
              <a:rPr lang="en-US" sz="1800" dirty="0">
                <a:cs typeface="Calibri" panose="020F0502020204030204"/>
              </a:rPr>
              <a:t> </a:t>
            </a:r>
            <a:r>
              <a:rPr lang="en-US" sz="1800" dirty="0" err="1">
                <a:cs typeface="Calibri" panose="020F0502020204030204"/>
              </a:rPr>
              <a:t>ovat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helpompia</a:t>
            </a:r>
            <a:r>
              <a:rPr lang="en-US" sz="1800" dirty="0">
                <a:cs typeface="Calibri" panose="020F0502020204030204"/>
              </a:rPr>
              <a:t>, </a:t>
            </a:r>
            <a:r>
              <a:rPr lang="en-US" sz="1800" dirty="0" err="1">
                <a:cs typeface="Calibri" panose="020F0502020204030204"/>
              </a:rPr>
              <a:t>asiat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painuvat</a:t>
            </a:r>
            <a:r>
              <a:rPr lang="en-US" sz="1800" dirty="0">
                <a:cs typeface="Calibri" panose="020F0502020204030204"/>
              </a:rPr>
              <a:t> </a:t>
            </a:r>
            <a:r>
              <a:rPr lang="en-US" sz="1800" dirty="0" err="1">
                <a:cs typeface="Calibri" panose="020F0502020204030204"/>
              </a:rPr>
              <a:t>hyvin</a:t>
            </a:r>
            <a:r>
              <a:rPr lang="en-US" sz="1800" dirty="0">
                <a:cs typeface="Calibri" panose="020F0502020204030204"/>
              </a:rPr>
              <a:t> </a:t>
            </a:r>
            <a:r>
              <a:rPr lang="en-US" sz="1800" dirty="0" err="1">
                <a:cs typeface="Calibri" panose="020F0502020204030204"/>
              </a:rPr>
              <a:t>mieleen</a:t>
            </a:r>
            <a:r>
              <a:rPr lang="en-US" sz="1800" dirty="0">
                <a:cs typeface="Calibri" panose="020F0502020204030204"/>
              </a:rPr>
              <a:t>. </a:t>
            </a:r>
            <a:r>
              <a:rPr lang="en-US" sz="1800" dirty="0" err="1">
                <a:cs typeface="Calibri" panose="020F0502020204030204"/>
              </a:rPr>
              <a:t>Helpottaa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hurjasti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tulevina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vuosina</a:t>
            </a:r>
            <a:r>
              <a:rPr lang="en-US" sz="1800" dirty="0">
                <a:cs typeface="Calibri" panose="020F0502020204030204"/>
              </a:rPr>
              <a:t>, </a:t>
            </a:r>
            <a:r>
              <a:rPr lang="en-US" sz="1800" dirty="0" err="1">
                <a:cs typeface="Calibri" panose="020F0502020204030204"/>
              </a:rPr>
              <a:t>kun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luetunymmärtäminen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vahvistuu</a:t>
            </a:r>
            <a:r>
              <a:rPr lang="en-US" sz="1800" dirty="0">
                <a:cs typeface="Calibri" panose="020F0502020204030204"/>
              </a:rPr>
              <a:t>. </a:t>
            </a:r>
          </a:p>
          <a:p>
            <a:pPr marL="0" indent="0">
              <a:buNone/>
            </a:pPr>
            <a:r>
              <a:rPr lang="en-US" sz="1800" dirty="0" err="1">
                <a:cs typeface="Calibri" panose="020F0502020204030204"/>
              </a:rPr>
              <a:t>Otetaanko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käyttöön</a:t>
            </a:r>
            <a:r>
              <a:rPr lang="en-US" sz="1800" dirty="0">
                <a:cs typeface="Calibri" panose="020F0502020204030204"/>
              </a:rPr>
              <a:t>: </a:t>
            </a:r>
            <a:r>
              <a:rPr lang="en-US" sz="1800" dirty="0" err="1">
                <a:cs typeface="Calibri" panose="020F0502020204030204"/>
              </a:rPr>
              <a:t>lukuläksyt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yltin</a:t>
            </a:r>
            <a:r>
              <a:rPr lang="en-US" sz="1800" dirty="0">
                <a:cs typeface="Calibri" panose="020F0502020204030204"/>
              </a:rPr>
              <a:t> ja </a:t>
            </a:r>
            <a:r>
              <a:rPr lang="en-US" sz="1800" dirty="0" err="1">
                <a:cs typeface="Calibri" panose="020F0502020204030204"/>
              </a:rPr>
              <a:t>äidinkielen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kirjasta</a:t>
            </a:r>
            <a:r>
              <a:rPr lang="en-US" sz="1800" dirty="0">
                <a:cs typeface="Calibri" panose="020F0502020204030204"/>
              </a:rPr>
              <a:t>. (</a:t>
            </a:r>
            <a:r>
              <a:rPr lang="en-US" sz="1800" dirty="0" err="1">
                <a:cs typeface="Calibri" panose="020F0502020204030204"/>
              </a:rPr>
              <a:t>lukuläksyn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seurantalappu</a:t>
            </a:r>
            <a:r>
              <a:rPr lang="en-US" sz="1800" dirty="0">
                <a:cs typeface="Calibri" panose="020F0502020204030204"/>
              </a:rPr>
              <a:t>)???? </a:t>
            </a:r>
            <a:r>
              <a:rPr lang="en-US" sz="1800" dirty="0" err="1">
                <a:cs typeface="Calibri" panose="020F0502020204030204"/>
              </a:rPr>
              <a:t>Tehtiin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äänestys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vanhenpainillassa</a:t>
            </a:r>
            <a:r>
              <a:rPr lang="en-US" sz="1800" dirty="0">
                <a:cs typeface="Calibri" panose="020F0502020204030204"/>
              </a:rPr>
              <a:t> ja </a:t>
            </a:r>
            <a:r>
              <a:rPr lang="en-US" sz="1800" dirty="0" err="1">
                <a:cs typeface="Calibri" panose="020F0502020204030204"/>
              </a:rPr>
              <a:t>otetaan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käyttöön</a:t>
            </a:r>
            <a:r>
              <a:rPr lang="en-US" sz="1800" dirty="0">
                <a:cs typeface="Calibri" panose="020F0502020204030204"/>
              </a:rPr>
              <a:t>. </a:t>
            </a:r>
            <a:endParaRPr lang="en-US" dirty="0"/>
          </a:p>
          <a:p>
            <a:pPr marL="0" indent="0">
              <a:buNone/>
            </a:pPr>
            <a:r>
              <a:rPr lang="en-US" sz="1800" dirty="0">
                <a:cs typeface="Calibri" panose="020F0502020204030204"/>
              </a:rPr>
              <a:t>- 3. -</a:t>
            </a:r>
            <a:r>
              <a:rPr lang="en-US" sz="1800" dirty="0" err="1">
                <a:cs typeface="Calibri" panose="020F0502020204030204"/>
              </a:rPr>
              <a:t>luokkalaisille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hyppy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alkuopetuksesta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voi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tuntua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suurelta</a:t>
            </a:r>
            <a:r>
              <a:rPr lang="en-US" sz="1800" dirty="0">
                <a:cs typeface="Calibri" panose="020F0502020204030204"/>
              </a:rPr>
              <a:t>, </a:t>
            </a:r>
            <a:r>
              <a:rPr lang="en-US" sz="1800" dirty="0" err="1">
                <a:cs typeface="Calibri" panose="020F0502020204030204"/>
              </a:rPr>
              <a:t>kun</a:t>
            </a:r>
            <a:r>
              <a:rPr lang="en-US" sz="1800" dirty="0">
                <a:cs typeface="Calibri" panose="020F0502020204030204"/>
              </a:rPr>
              <a:t> </a:t>
            </a:r>
            <a:r>
              <a:rPr lang="en-US" sz="1800" dirty="0" err="1">
                <a:cs typeface="Calibri" panose="020F0502020204030204"/>
              </a:rPr>
              <a:t>läksyjen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määräkin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saattaa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hieman</a:t>
            </a:r>
            <a:r>
              <a:rPr lang="en-US" sz="1800" dirty="0">
                <a:cs typeface="Calibri" panose="020F0502020204030204"/>
              </a:rPr>
              <a:t> </a:t>
            </a:r>
            <a:r>
              <a:rPr lang="en-US" sz="1800" dirty="0" err="1">
                <a:cs typeface="Calibri" panose="020F0502020204030204"/>
              </a:rPr>
              <a:t>kasvaa</a:t>
            </a:r>
            <a:r>
              <a:rPr lang="en-US" sz="1800" dirty="0">
                <a:cs typeface="Calibri" panose="020F0502020204030204"/>
              </a:rPr>
              <a:t>. </a:t>
            </a:r>
          </a:p>
        </p:txBody>
      </p:sp>
      <p:sp>
        <p:nvSpPr>
          <p:cNvPr id="3" name="Nuoli: Oikea 2">
            <a:extLst>
              <a:ext uri="{FF2B5EF4-FFF2-40B4-BE49-F238E27FC236}">
                <a16:creationId xmlns:a16="http://schemas.microsoft.com/office/drawing/2014/main" id="{2041BD4F-AC65-4C8A-03AA-A3BBA1CE558F}"/>
              </a:ext>
            </a:extLst>
          </p:cNvPr>
          <p:cNvSpPr/>
          <p:nvPr/>
        </p:nvSpPr>
        <p:spPr>
          <a:xfrm>
            <a:off x="7700112" y="1841573"/>
            <a:ext cx="611481" cy="1034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915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424847-0838-424E-94A6-B4A9EA563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i-FI" dirty="0">
                <a:cs typeface="Calibri Light"/>
              </a:rPr>
              <a:t>Tutut käytännöt ja jotain uutta</a:t>
            </a:r>
            <a:endParaRPr lang="fi-FI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F7E49B8-420A-4FE8-B9D6-90ADA08C5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800" dirty="0">
                <a:cs typeface="Calibri"/>
              </a:rPr>
              <a:t>Sisäkengät koulussa</a:t>
            </a:r>
          </a:p>
          <a:p>
            <a:r>
              <a:rPr lang="fi-FI" sz="1800" dirty="0">
                <a:cs typeface="Calibri"/>
              </a:rPr>
              <a:t>Läksyt: </a:t>
            </a:r>
            <a:r>
              <a:rPr lang="fi-FI" sz="1800" dirty="0" err="1">
                <a:cs typeface="Calibri"/>
              </a:rPr>
              <a:t>Pedanetissa</a:t>
            </a:r>
            <a:r>
              <a:rPr lang="fi-FI" sz="1800" dirty="0">
                <a:cs typeface="Calibri"/>
              </a:rPr>
              <a:t> poissaolijoille</a:t>
            </a:r>
            <a:endParaRPr lang="fi-FI" dirty="0"/>
          </a:p>
          <a:p>
            <a:r>
              <a:rPr lang="fi-FI" sz="1800" dirty="0">
                <a:cs typeface="Calibri"/>
              </a:rPr>
              <a:t>Unohdukset, tehtävät koulun jälkeen</a:t>
            </a:r>
          </a:p>
          <a:p>
            <a:r>
              <a:rPr lang="fi-FI" sz="1800" dirty="0">
                <a:cs typeface="Calibri"/>
              </a:rPr>
              <a:t>Liikuntavarusteet: Oikeanlaiset vaatteet ja kengät tekevät liikunnasta miellyttävää ja turvallista.</a:t>
            </a:r>
          </a:p>
          <a:p>
            <a:r>
              <a:rPr lang="fi-FI" sz="1800" dirty="0">
                <a:cs typeface="Calibri"/>
              </a:rPr>
              <a:t>Poissaolot: Ilmoita Wilman kautta. Läksykirjojen tuomisesta voi sopia kavereidenkin kanssa.</a:t>
            </a:r>
          </a:p>
          <a:p>
            <a:r>
              <a:rPr lang="fi-FI" sz="1800" dirty="0">
                <a:cs typeface="Calibri"/>
              </a:rPr>
              <a:t>Jos tarve tukiopetukseen, tukiopetus on torstaina klo 13-14. Tukiopetuksessa tehdään päivän läksyt ja saa tuoda välipalan. </a:t>
            </a:r>
          </a:p>
        </p:txBody>
      </p:sp>
      <p:pic>
        <p:nvPicPr>
          <p:cNvPr id="4" name="Kuva 4" descr="Kuva, joka sisältää kohteen lattia, punainen, kengät, sisä&#10;&#10;Kuvaus luotu, erittäin korkea luotettavuus">
            <a:extLst>
              <a:ext uri="{FF2B5EF4-FFF2-40B4-BE49-F238E27FC236}">
                <a16:creationId xmlns:a16="http://schemas.microsoft.com/office/drawing/2014/main" id="{49DDA6E3-D96B-4343-86EE-DA25477891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26" r="14826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936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6282F7-FE89-4BE1-BC8A-FD427B1E3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259" y="893763"/>
            <a:ext cx="4527965" cy="637554"/>
          </a:xfrm>
        </p:spPr>
        <p:txBody>
          <a:bodyPr anchor="b">
            <a:normAutofit fontScale="90000"/>
          </a:bodyPr>
          <a:lstStyle/>
          <a:p>
            <a:r>
              <a:rPr lang="fi-FI">
                <a:ea typeface="Meiryo"/>
              </a:rPr>
              <a:t>Poissaolot</a:t>
            </a:r>
            <a:endParaRPr lang="fi-FI"/>
          </a:p>
        </p:txBody>
      </p:sp>
      <p:pic>
        <p:nvPicPr>
          <p:cNvPr id="29" name="Kuva 29" descr="Kuva, joka sisältää kohteen vuode, sisä, henkilö&#10;&#10;Kuvaus luotu automaattisesti">
            <a:extLst>
              <a:ext uri="{FF2B5EF4-FFF2-40B4-BE49-F238E27FC236}">
                <a16:creationId xmlns:a16="http://schemas.microsoft.com/office/drawing/2014/main" id="{F029C231-258C-C62A-F4A2-4ACD09728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74" r="18379" b="-2"/>
          <a:stretch/>
        </p:blipFill>
        <p:spPr>
          <a:xfrm>
            <a:off x="1033670" y="1288109"/>
            <a:ext cx="4349282" cy="4221274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B0D54721-80D5-CFFF-D1D3-B8F86201348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62260" y="1447551"/>
          <a:ext cx="4691478" cy="5226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035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6" descr="Kuva, joka sisältää kohteen teksti, kuvakaappaus, Fontti, numero&#10;&#10;Kuvaus luotu automaattisesti">
            <a:extLst>
              <a:ext uri="{FF2B5EF4-FFF2-40B4-BE49-F238E27FC236}">
                <a16:creationId xmlns:a16="http://schemas.microsoft.com/office/drawing/2014/main" id="{DF59E437-59EC-D9B7-7ADE-F6622E763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093" y="139989"/>
            <a:ext cx="9400632" cy="6533428"/>
          </a:xfrm>
        </p:spPr>
      </p:pic>
    </p:spTree>
    <p:extLst>
      <p:ext uri="{BB962C8B-B14F-4D97-AF65-F5344CB8AC3E}">
        <p14:creationId xmlns:p14="http://schemas.microsoft.com/office/powerpoint/2010/main" val="23558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9DF393D-964E-4CFE-A8A0-3C5C78ACC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680" y="61832"/>
            <a:ext cx="4977976" cy="1454051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000000"/>
                </a:solidFill>
                <a:cs typeface="Calibri Light"/>
              </a:rPr>
              <a:t>Mitä uutta?</a:t>
            </a:r>
            <a:br>
              <a:rPr lang="fi-FI" dirty="0">
                <a:solidFill>
                  <a:srgbClr val="000000"/>
                </a:solidFill>
                <a:cs typeface="Calibri Light"/>
              </a:rPr>
            </a:br>
            <a:endParaRPr lang="fi-FI">
              <a:solidFill>
                <a:srgbClr val="000000"/>
              </a:solidFill>
            </a:endParaRP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1ADAF0FD-A5C6-4011-98D1-B29AFCDE2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">
            <a:off x="1355689" y="2928972"/>
            <a:ext cx="2293245" cy="2293245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F5C271-392E-4123-A950-9102C67E3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394" y="1172103"/>
            <a:ext cx="6329651" cy="557461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sz="1800" dirty="0" err="1">
                <a:solidFill>
                  <a:srgbClr val="000000"/>
                </a:solidFill>
                <a:ea typeface="Calibri"/>
                <a:cs typeface="Calibri" panose="020F0502020204030204"/>
              </a:rPr>
              <a:t>Ollaan</a:t>
            </a:r>
            <a:r>
              <a:rPr lang="en-US" sz="1800" dirty="0">
                <a:solidFill>
                  <a:srgbClr val="000000"/>
                </a:solidFill>
                <a:ea typeface="Calibri"/>
                <a:cs typeface="Calibri" panose="020F0502020204030204"/>
              </a:rPr>
              <a:t> </a:t>
            </a:r>
            <a:r>
              <a:rPr lang="en-US" sz="1800" dirty="0" err="1">
                <a:solidFill>
                  <a:srgbClr val="000000"/>
                </a:solidFill>
                <a:ea typeface="Calibri"/>
                <a:cs typeface="Calibri" panose="020F0502020204030204"/>
              </a:rPr>
              <a:t>kavereita</a:t>
            </a:r>
            <a:r>
              <a:rPr lang="en-US" sz="1800" dirty="0">
                <a:solidFill>
                  <a:srgbClr val="000000"/>
                </a:solidFill>
                <a:ea typeface="Calibri"/>
                <a:cs typeface="Calibri" panose="020F0502020204030204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a typeface="Calibri"/>
                <a:cs typeface="Calibri" panose="020F0502020204030204"/>
              </a:rPr>
              <a:t>tunti</a:t>
            </a:r>
            <a:r>
              <a:rPr lang="en-US" sz="1800" dirty="0">
                <a:solidFill>
                  <a:srgbClr val="000000"/>
                </a:solidFill>
                <a:ea typeface="Calibri"/>
                <a:cs typeface="Calibri" panose="020F0502020204030204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a typeface="Calibri"/>
                <a:cs typeface="Calibri" panose="020F0502020204030204"/>
              </a:rPr>
              <a:t>jossa</a:t>
            </a:r>
            <a:r>
              <a:rPr lang="en-US" sz="1800" dirty="0">
                <a:solidFill>
                  <a:srgbClr val="000000"/>
                </a:solidFill>
                <a:ea typeface="Calibri"/>
                <a:cs typeface="Calibri" panose="020F0502020204030204"/>
              </a:rPr>
              <a:t> </a:t>
            </a:r>
            <a:r>
              <a:rPr lang="en-US" sz="1800" dirty="0" err="1">
                <a:solidFill>
                  <a:srgbClr val="000000"/>
                </a:solidFill>
                <a:ea typeface="Calibri"/>
                <a:cs typeface="Calibri" panose="020F0502020204030204"/>
              </a:rPr>
              <a:t>käsitellään</a:t>
            </a:r>
            <a:r>
              <a:rPr lang="en-US" sz="1800" dirty="0">
                <a:solidFill>
                  <a:srgbClr val="000000"/>
                </a:solidFill>
                <a:ea typeface="Calibri"/>
                <a:cs typeface="Calibri" panose="020F0502020204030204"/>
              </a:rPr>
              <a:t> </a:t>
            </a:r>
            <a:r>
              <a:rPr lang="en-US" sz="1800" dirty="0" err="1">
                <a:solidFill>
                  <a:srgbClr val="000000"/>
                </a:solidFill>
                <a:ea typeface="Calibri"/>
                <a:cs typeface="Calibri" panose="020F0502020204030204"/>
              </a:rPr>
              <a:t>uskonnon</a:t>
            </a:r>
            <a:r>
              <a:rPr lang="en-US" sz="1800" dirty="0">
                <a:solidFill>
                  <a:srgbClr val="000000"/>
                </a:solidFill>
                <a:ea typeface="Calibri"/>
                <a:cs typeface="Calibri" panose="020F0502020204030204"/>
              </a:rPr>
              <a:t> </a:t>
            </a:r>
            <a:r>
              <a:rPr lang="en-US" sz="1800" dirty="0" err="1">
                <a:solidFill>
                  <a:srgbClr val="000000"/>
                </a:solidFill>
                <a:ea typeface="Calibri"/>
                <a:cs typeface="Calibri" panose="020F0502020204030204"/>
              </a:rPr>
              <a:t>eettiset</a:t>
            </a:r>
            <a:r>
              <a:rPr lang="en-US" sz="1800" dirty="0">
                <a:solidFill>
                  <a:srgbClr val="000000"/>
                </a:solidFill>
                <a:ea typeface="Calibri"/>
                <a:cs typeface="Calibri" panose="020F0502020204030204"/>
              </a:rPr>
              <a:t> </a:t>
            </a:r>
            <a:r>
              <a:rPr lang="en-US" sz="1800" dirty="0" err="1">
                <a:solidFill>
                  <a:srgbClr val="000000"/>
                </a:solidFill>
                <a:ea typeface="Calibri"/>
                <a:cs typeface="Calibri" panose="020F0502020204030204"/>
              </a:rPr>
              <a:t>oppiainesisällöt</a:t>
            </a:r>
            <a:r>
              <a:rPr lang="en-US" sz="1800" dirty="0">
                <a:solidFill>
                  <a:srgbClr val="000000"/>
                </a:solidFill>
                <a:ea typeface="Calibri"/>
                <a:cs typeface="Calibri" panose="020F0502020204030204"/>
              </a:rPr>
              <a:t> </a:t>
            </a:r>
            <a:r>
              <a:rPr lang="en-US" sz="1800" dirty="0" err="1">
                <a:solidFill>
                  <a:srgbClr val="000000"/>
                </a:solidFill>
                <a:ea typeface="Calibri"/>
                <a:cs typeface="Calibri" panose="020F0502020204030204"/>
              </a:rPr>
              <a:t>yhdellä</a:t>
            </a:r>
            <a:r>
              <a:rPr lang="en-US" sz="1800" dirty="0">
                <a:solidFill>
                  <a:srgbClr val="000000"/>
                </a:solidFill>
                <a:ea typeface="Calibri"/>
                <a:cs typeface="Calibri" panose="020F0502020204030204"/>
              </a:rPr>
              <a:t> </a:t>
            </a:r>
            <a:r>
              <a:rPr lang="en-US" sz="1800" dirty="0" err="1">
                <a:solidFill>
                  <a:srgbClr val="000000"/>
                </a:solidFill>
                <a:ea typeface="Calibri"/>
                <a:cs typeface="Calibri" panose="020F0502020204030204"/>
              </a:rPr>
              <a:t>yhteisellä</a:t>
            </a:r>
            <a:r>
              <a:rPr lang="en-US" sz="1800" dirty="0">
                <a:solidFill>
                  <a:srgbClr val="000000"/>
                </a:solidFill>
                <a:ea typeface="Calibri"/>
                <a:cs typeface="Calibri" panose="020F0502020204030204"/>
              </a:rPr>
              <a:t> </a:t>
            </a:r>
            <a:r>
              <a:rPr lang="en-US" sz="1800" dirty="0" err="1">
                <a:solidFill>
                  <a:srgbClr val="000000"/>
                </a:solidFill>
                <a:ea typeface="Calibri"/>
                <a:cs typeface="Calibri" panose="020F0502020204030204"/>
              </a:rPr>
              <a:t>tunnilla</a:t>
            </a:r>
            <a:endParaRPr lang="en-US" sz="1800" dirty="0" err="1">
              <a:solidFill>
                <a:srgbClr val="000000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fi-FI" sz="1800" dirty="0">
                <a:solidFill>
                  <a:srgbClr val="000000"/>
                </a:solidFill>
                <a:cs typeface="Calibri" panose="020F0502020204030204"/>
              </a:rPr>
              <a:t>- englanti, käsityö (pehmeät ja kovat), enemmän tunteja</a:t>
            </a:r>
          </a:p>
          <a:p>
            <a:pPr marL="0" indent="0">
              <a:buNone/>
            </a:pPr>
            <a:r>
              <a:rPr lang="fi-FI" sz="1800" dirty="0">
                <a:solidFill>
                  <a:srgbClr val="000000"/>
                </a:solidFill>
                <a:cs typeface="Calibri" panose="020F0502020204030204"/>
              </a:rPr>
              <a:t>- </a:t>
            </a:r>
            <a:r>
              <a:rPr lang="fi-FI" sz="1800" dirty="0" err="1">
                <a:solidFill>
                  <a:srgbClr val="000000"/>
                </a:solidFill>
                <a:cs typeface="Calibri" panose="020F0502020204030204"/>
              </a:rPr>
              <a:t>Pedanet</a:t>
            </a:r>
            <a:r>
              <a:rPr lang="fi-FI" sz="1800" dirty="0">
                <a:solidFill>
                  <a:srgbClr val="000000"/>
                </a:solidFill>
                <a:cs typeface="Calibri" panose="020F0502020204030204"/>
              </a:rPr>
              <a:t> -käytössä edelleen. Esim. Kuvat käsitöistä ja </a:t>
            </a:r>
            <a:r>
              <a:rPr lang="fi-FI" sz="1800" dirty="0" err="1">
                <a:solidFill>
                  <a:srgbClr val="000000"/>
                </a:solidFill>
                <a:cs typeface="Calibri" panose="020F0502020204030204"/>
              </a:rPr>
              <a:t>kuvistöistä</a:t>
            </a:r>
            <a:r>
              <a:rPr lang="fi-FI" sz="1800" dirty="0">
                <a:solidFill>
                  <a:srgbClr val="000000"/>
                </a:solidFill>
                <a:cs typeface="Calibri" panose="020F0502020204030204"/>
              </a:rPr>
              <a:t> löytyvät sieltä.</a:t>
            </a:r>
          </a:p>
          <a:p>
            <a:pPr marL="0" indent="0">
              <a:buNone/>
            </a:pPr>
            <a:r>
              <a:rPr lang="fi-FI" sz="1800" b="1" dirty="0">
                <a:solidFill>
                  <a:srgbClr val="000000"/>
                </a:solidFill>
                <a:cs typeface="Calibri" panose="020F0502020204030204"/>
              </a:rPr>
              <a:t>- Office 365: </a:t>
            </a:r>
            <a:endParaRPr lang="fi-FI" sz="1800" dirty="0">
              <a:solidFill>
                <a:srgbClr val="000000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fi-FI" sz="1800" dirty="0">
                <a:solidFill>
                  <a:srgbClr val="000000"/>
                </a:solidFill>
                <a:cs typeface="Calibri" panose="020F0502020204030204"/>
              </a:rPr>
              <a:t> 3.- luokkalaisille tulee tänä vuonna.  </a:t>
            </a:r>
            <a:endParaRPr lang="fi-FI" sz="1800">
              <a:solidFill>
                <a:srgbClr val="000000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fi-FI" sz="1800" dirty="0">
                <a:solidFill>
                  <a:srgbClr val="000000"/>
                </a:solidFill>
                <a:cs typeface="Calibri" panose="020F0502020204030204"/>
              </a:rPr>
              <a:t>Hyöty: tietotekniikan hyödyntäminen järkevästi, ryhmätöiden tekeminen jakamisella sujuvaksi, taitojen karttuminen, </a:t>
            </a:r>
            <a:r>
              <a:rPr lang="fi-FI" sz="1800" b="1" dirty="0">
                <a:solidFill>
                  <a:srgbClr val="000000"/>
                </a:solidFill>
                <a:cs typeface="Calibri" panose="020F0502020204030204"/>
              </a:rPr>
              <a:t>tiedon etsintä ja medialukutaito</a:t>
            </a:r>
            <a:endParaRPr lang="fi-FI" sz="1800">
              <a:cs typeface="Calibri"/>
            </a:endParaRPr>
          </a:p>
          <a:p>
            <a:pPr marL="0" indent="0">
              <a:buNone/>
            </a:pPr>
            <a:endParaRPr lang="fi-FI" sz="1800" dirty="0">
              <a:solidFill>
                <a:srgbClr val="00000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fi-FI" sz="2000" dirty="0">
              <a:solidFill>
                <a:srgbClr val="00000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fi-FI" sz="2000" dirty="0">
              <a:solidFill>
                <a:srgbClr val="000000"/>
              </a:solidFill>
              <a:cs typeface="Calibri" panose="020F0502020204030204"/>
            </a:endParaRPr>
          </a:p>
        </p:txBody>
      </p:sp>
      <p:pic>
        <p:nvPicPr>
          <p:cNvPr id="6" name="Kuva 6" descr="Kuva, joka sisältää kohteen poseeraaminen, valokuva, henkilö&#10;&#10;Kuvaus luotu, erittäin korkea luotettavuus">
            <a:extLst>
              <a:ext uri="{FF2B5EF4-FFF2-40B4-BE49-F238E27FC236}">
                <a16:creationId xmlns:a16="http://schemas.microsoft.com/office/drawing/2014/main" id="{35FF9C61-5B50-488C-B11C-BDEC5186D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200000">
            <a:off x="770142" y="1161713"/>
            <a:ext cx="1995208" cy="199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C0F1AC-FF3D-51E1-1447-05996633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cs typeface="Calibri Light"/>
              </a:rPr>
              <a:t> </a:t>
            </a:r>
            <a:r>
              <a:rPr lang="fi-FI" sz="3600" dirty="0">
                <a:cs typeface="Calibri Light"/>
              </a:rPr>
              <a:t>Kurkistus matematiikan kirjaan: perusaukeama</a:t>
            </a:r>
          </a:p>
        </p:txBody>
      </p:sp>
      <p:pic>
        <p:nvPicPr>
          <p:cNvPr id="4" name="Sisällön paikkamerkki 3" descr="Kuva, joka sisältää kohteen teksti, ohjelmisto, Verkkosivusto, Tietokonekuvake&#10;&#10;Kuvaus luotu automaattisesti">
            <a:extLst>
              <a:ext uri="{FF2B5EF4-FFF2-40B4-BE49-F238E27FC236}">
                <a16:creationId xmlns:a16="http://schemas.microsoft.com/office/drawing/2014/main" id="{B5F90CD5-11FE-B57B-A175-39E0082EE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880" y="1653097"/>
            <a:ext cx="8608201" cy="6464809"/>
          </a:xfrm>
        </p:spPr>
      </p:pic>
    </p:spTree>
    <p:extLst>
      <p:ext uri="{BB962C8B-B14F-4D97-AF65-F5344CB8AC3E}">
        <p14:creationId xmlns:p14="http://schemas.microsoft.com/office/powerpoint/2010/main" val="344267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A856AC-35F6-5E0A-0A4F-01E2D155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81" y="-267479"/>
            <a:ext cx="10515600" cy="1325563"/>
          </a:xfrm>
        </p:spPr>
        <p:txBody>
          <a:bodyPr/>
          <a:lstStyle/>
          <a:p>
            <a:r>
              <a:rPr lang="fi-FI" dirty="0">
                <a:cs typeface="Calibri Light"/>
              </a:rPr>
              <a:t>Matemaattista ajattelua kehittävät tehtävät</a:t>
            </a:r>
            <a:endParaRPr lang="fi-FI" dirty="0"/>
          </a:p>
        </p:txBody>
      </p:sp>
      <p:pic>
        <p:nvPicPr>
          <p:cNvPr id="4" name="Sisällön paikkamerkki 3" descr="Kuva, joka sisältää kohteen teksti, kuvakaappaus, Verkkosivusto, ohjelmisto&#10;&#10;Kuvaus luotu automaattisesti">
            <a:extLst>
              <a:ext uri="{FF2B5EF4-FFF2-40B4-BE49-F238E27FC236}">
                <a16:creationId xmlns:a16="http://schemas.microsoft.com/office/drawing/2014/main" id="{643F178E-BDB4-281F-503F-CBF31AE2F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371" y="718569"/>
            <a:ext cx="9111409" cy="6838620"/>
          </a:xfrm>
        </p:spPr>
      </p:pic>
    </p:spTree>
    <p:extLst>
      <p:ext uri="{BB962C8B-B14F-4D97-AF65-F5344CB8AC3E}">
        <p14:creationId xmlns:p14="http://schemas.microsoft.com/office/powerpoint/2010/main" val="40255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86328d0-64f3-4071-98fe-a419545daba0">
      <UserInfo>
        <DisplayName/>
        <AccountId xsi:nil="true"/>
        <AccountType/>
      </UserInfo>
    </SharedWithUsers>
    <TaxCatchAll xmlns="f86328d0-64f3-4071-98fe-a419545daba0" xsi:nil="true"/>
    <lcf76f155ced4ddcb4097134ff3c332f xmlns="4d4d421b-b4d3-468b-a9e4-59f5e6f875c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C5C51450DC292428F700ECD066D663B" ma:contentTypeVersion="18" ma:contentTypeDescription="Luo uusi asiakirja." ma:contentTypeScope="" ma:versionID="810da8a6e43796b9cd443dd14fbf77e9">
  <xsd:schema xmlns:xsd="http://www.w3.org/2001/XMLSchema" xmlns:xs="http://www.w3.org/2001/XMLSchema" xmlns:p="http://schemas.microsoft.com/office/2006/metadata/properties" xmlns:ns2="4d4d421b-b4d3-468b-a9e4-59f5e6f875c5" xmlns:ns3="f86328d0-64f3-4071-98fe-a419545daba0" targetNamespace="http://schemas.microsoft.com/office/2006/metadata/properties" ma:root="true" ma:fieldsID="8e1953b992f77a848dcf97abebcfb0d9" ns2:_="" ns3:_="">
    <xsd:import namespace="4d4d421b-b4d3-468b-a9e4-59f5e6f875c5"/>
    <xsd:import namespace="f86328d0-64f3-4071-98fe-a419545dab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4d421b-b4d3-468b-a9e4-59f5e6f875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Kuvien tunnisteet" ma:readOnly="false" ma:fieldId="{5cf76f15-5ced-4ddc-b409-7134ff3c332f}" ma:taxonomyMulti="true" ma:sspId="c832eb66-61b8-4d85-aedd-df2f883ef5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6328d0-64f3-4071-98fe-a419545daba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56a3903-8c8f-4275-a779-c3e9dcb4d0af}" ma:internalName="TaxCatchAll" ma:showField="CatchAllData" ma:web="f86328d0-64f3-4071-98fe-a419545dab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E192F9-1E16-4B90-A1C2-A2BDDED528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BB74E8-FDCC-42D4-8A72-62DD97861236}">
  <ds:schemaRefs>
    <ds:schemaRef ds:uri="4d4d421b-b4d3-468b-a9e4-59f5e6f875c5"/>
    <ds:schemaRef ds:uri="f86328d0-64f3-4071-98fe-a419545daba0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86FAA376-6673-43DC-9042-4C861DACA388}">
  <ds:schemaRefs>
    <ds:schemaRef ds:uri="4d4d421b-b4d3-468b-a9e4-59f5e6f875c5"/>
    <ds:schemaRef ds:uri="f86328d0-64f3-4071-98fe-a419545daba0"/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870</Words>
  <Application>Microsoft Office PowerPoint</Application>
  <PresentationFormat>Laajakuva</PresentationFormat>
  <Paragraphs>104</Paragraphs>
  <Slides>19</Slides>
  <Notes>0</Notes>
  <HiddenSlides>0</HiddenSlides>
  <MMClips>1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0" baseType="lpstr">
      <vt:lpstr>Office-teema</vt:lpstr>
      <vt:lpstr>Vanhempainilta PowerPoint</vt:lpstr>
      <vt:lpstr>Yhteystiedot ja esittely</vt:lpstr>
      <vt:lpstr>Kuulumiset</vt:lpstr>
      <vt:lpstr>Tutut käytännöt ja jotain uutta</vt:lpstr>
      <vt:lpstr>Poissaolot</vt:lpstr>
      <vt:lpstr>PowerPoint-esitys</vt:lpstr>
      <vt:lpstr>Mitä uutta? </vt:lpstr>
      <vt:lpstr> Kurkistus matematiikan kirjaan: perusaukeama</vt:lpstr>
      <vt:lpstr>Matemaattista ajattelua kehittävät tehtävät</vt:lpstr>
      <vt:lpstr>Oppilashuolto oppilaan tukena</vt:lpstr>
      <vt:lpstr>Lukuvuoden painopisteet</vt:lpstr>
      <vt:lpstr>Opiskelu kotona</vt:lpstr>
      <vt:lpstr>Tulossa</vt:lpstr>
      <vt:lpstr>PowerPoint-esitys</vt:lpstr>
      <vt:lpstr>PowerPoint-esitys</vt:lpstr>
      <vt:lpstr>Luokkamme yhteiset säännöt</vt:lpstr>
      <vt:lpstr>Opettajan toiveita</vt:lpstr>
      <vt:lpstr>Pidetään yhteyttä matalalla kynnyksellä!</vt:lpstr>
      <vt:lpstr>Kirjeet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Vanhempainilta PowerPoint</dc:title>
  <dc:creator>hamula.oppilas</dc:creator>
  <cp:lastModifiedBy>Mika Elo</cp:lastModifiedBy>
  <cp:revision>1334</cp:revision>
  <dcterms:created xsi:type="dcterms:W3CDTF">2012-08-08T08:08:12Z</dcterms:created>
  <dcterms:modified xsi:type="dcterms:W3CDTF">2024-08-22T07:40:09Z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0x010100BC5C51450DC292428F700ECD066D663B</vt:lpwstr>
  </property>
  <property fmtid="{D5CDD505-2E9C-101B-9397-08002B2CF9AE}" pid="3" name="Order">
    <vt:r8>191300</vt:r8>
  </property>
  <property fmtid="{D5CDD505-2E9C-101B-9397-08002B2CF9AE}" pid="4" name="_ExtendedDescription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MediaServiceImageTags">
    <vt:lpwstr/>
  </property>
</Properties>
</file>