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44" r:id="rId1"/>
  </p:sldMasterIdLst>
  <p:sldIdLst>
    <p:sldId id="256" r:id="rId2"/>
    <p:sldId id="259" r:id="rId3"/>
    <p:sldId id="257" r:id="rId4"/>
    <p:sldId id="260" r:id="rId5"/>
    <p:sldId id="258" r:id="rId6"/>
    <p:sldId id="261" r:id="rId7"/>
    <p:sldId id="274" r:id="rId8"/>
    <p:sldId id="262" r:id="rId9"/>
    <p:sldId id="263" r:id="rId10"/>
    <p:sldId id="264" r:id="rId11"/>
    <p:sldId id="266" r:id="rId12"/>
    <p:sldId id="267" r:id="rId13"/>
    <p:sldId id="276" r:id="rId14"/>
    <p:sldId id="277" r:id="rId15"/>
    <p:sldId id="278" r:id="rId16"/>
    <p:sldId id="279" r:id="rId17"/>
    <p:sldId id="268" r:id="rId18"/>
    <p:sldId id="270" r:id="rId19"/>
    <p:sldId id="271" r:id="rId20"/>
    <p:sldId id="272"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letusosa" id="{34E5067C-FEF2-443F-BB90-52EE82B6495E}">
          <p14:sldIdLst>
            <p14:sldId id="256"/>
            <p14:sldId id="259"/>
            <p14:sldId id="257"/>
            <p14:sldId id="260"/>
            <p14:sldId id="258"/>
            <p14:sldId id="261"/>
            <p14:sldId id="274"/>
            <p14:sldId id="262"/>
            <p14:sldId id="263"/>
            <p14:sldId id="264"/>
            <p14:sldId id="266"/>
            <p14:sldId id="267"/>
            <p14:sldId id="276"/>
            <p14:sldId id="277"/>
            <p14:sldId id="278"/>
            <p14:sldId id="279"/>
            <p14:sldId id="268"/>
            <p14:sldId id="270"/>
            <p14:sldId id="271"/>
            <p14:sldId id="27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7" d="100"/>
          <a:sy n="97" d="100"/>
        </p:scale>
        <p:origin x="96" y="1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fi-FI" smtClean="0"/>
              <a:t>Muokkaa perustyyl. napsautt.</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75023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amakuva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fi-FI" smtClean="0"/>
              <a:t>Muokkaa perustyyl. napsautt.</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smtClean="0"/>
              <a:t>Lisää kuva napsauttamalla kuvaketta</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5" name="Date Placeholder 4"/>
          <p:cNvSpPr>
            <a:spLocks noGrp="1"/>
          </p:cNvSpPr>
          <p:nvPr>
            <p:ph type="dt" sz="half" idx="10"/>
          </p:nvPr>
        </p:nvSpPr>
        <p:spPr/>
        <p:txBody>
          <a:bodyPr/>
          <a:lstStyle/>
          <a:p>
            <a:fld id="{B61BEF0D-F0BB-DE4B-95CE-6DB70DBA9567}" type="datetimeFigureOut">
              <a:rPr lang="en-US" smtClean="0"/>
              <a:pPr/>
              <a:t>8/20/2025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12986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tsikko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fi-FI" smtClean="0"/>
              <a:t>Muokkaa perustyyl. napsautt.</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4" name="Date Placeholder 3"/>
          <p:cNvSpPr>
            <a:spLocks noGrp="1"/>
          </p:cNvSpPr>
          <p:nvPr>
            <p:ph type="dt" sz="half" idx="10"/>
          </p:nvPr>
        </p:nvSpPr>
        <p:spPr/>
        <p:txBody>
          <a:bodyPr/>
          <a:lstStyle/>
          <a:p>
            <a:fld id="{B61BEF0D-F0BB-DE4B-95CE-6DB70DBA9567}" type="datetimeFigureOut">
              <a:rPr lang="en-US" smtClean="0"/>
              <a:pPr/>
              <a:t>8/20/2025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61081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ainaus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fi-FI" smtClean="0"/>
              <a:t>Muokkaa perustyyl. napsautt.</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fi-FI" smtClean="0"/>
              <a:t>Muokkaa tekstin perustyylejä</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4" name="Date Placeholder 3"/>
          <p:cNvSpPr>
            <a:spLocks noGrp="1"/>
          </p:cNvSpPr>
          <p:nvPr>
            <p:ph type="dt" sz="half" idx="10"/>
          </p:nvPr>
        </p:nvSpPr>
        <p:spPr/>
        <p:txBody>
          <a:bodyPr/>
          <a:lstStyle/>
          <a:p>
            <a:fld id="{B61BEF0D-F0BB-DE4B-95CE-6DB70DBA9567}" type="datetimeFigureOut">
              <a:rPr lang="en-US" smtClean="0"/>
              <a:pPr/>
              <a:t>8/20/2025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0938109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imikortti">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fi-FI" smtClean="0"/>
              <a:t>Muokkaa perustyyl. napsautt.</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a:t>
            </a:r>
          </a:p>
        </p:txBody>
      </p:sp>
      <p:sp>
        <p:nvSpPr>
          <p:cNvPr id="4" name="Date Placeholder 3"/>
          <p:cNvSpPr>
            <a:spLocks noGrp="1"/>
          </p:cNvSpPr>
          <p:nvPr>
            <p:ph type="dt" sz="half" idx="10"/>
          </p:nvPr>
        </p:nvSpPr>
        <p:spPr/>
        <p:txBody>
          <a:bodyPr/>
          <a:lstStyle/>
          <a:p>
            <a:fld id="{B61BEF0D-F0BB-DE4B-95CE-6DB70DBA9567}" type="datetimeFigureOut">
              <a:rPr lang="en-US" smtClean="0"/>
              <a:pPr/>
              <a:t>8/20/2025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67026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arak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i-FI" smtClean="0"/>
              <a:t>Muokkaa perustyyl. napsautt.</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8/20/2025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956795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uvan sarak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i-FI" smtClean="0"/>
              <a:t>Muokkaa perustyyl. napsautt.</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smtClean="0"/>
              <a:t>Lisää kuva napsauttamalla kuvaketta</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smtClean="0"/>
              <a:t>Lisää kuva napsauttamalla kuvaketta</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smtClean="0"/>
              <a:t>Lisää kuva napsauttamalla kuvaketta</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8/20/2025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249167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Vertical Text Placeholder 2"/>
          <p:cNvSpPr>
            <a:spLocks noGrp="1"/>
          </p:cNvSpPr>
          <p:nvPr>
            <p:ph type="body" orient="vert" idx="1"/>
          </p:nvPr>
        </p:nvSpPr>
        <p:spPr/>
        <p:txBody>
          <a:bodyPr vert="eaVert" anchor="t" anchorCtr="0"/>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8/20/2025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18973301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fi-FI" smtClean="0"/>
              <a:t>Muokkaa perustyyl. napsautt.</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61255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Content Placeholder 2"/>
          <p:cNvSpPr>
            <a:spLocks noGrp="1"/>
          </p:cNvSpPr>
          <p:nvPr>
            <p:ph idx="1"/>
          </p:nvPr>
        </p:nvSpPr>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7" name="Date Placeholder 3"/>
          <p:cNvSpPr>
            <a:spLocks noGrp="1"/>
          </p:cNvSpPr>
          <p:nvPr>
            <p:ph type="dt" sz="half" idx="10"/>
          </p:nvPr>
        </p:nvSpPr>
        <p:spPr/>
        <p:txBody>
          <a:bodyPr/>
          <a:lstStyle/>
          <a:p>
            <a:fld id="{B61BEF0D-F0BB-DE4B-95CE-6DB70DBA9567}" type="datetimeFigureOut">
              <a:rPr lang="en-US" smtClean="0"/>
              <a:pPr/>
              <a:t>8/20/2025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29837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fi-FI" smtClean="0"/>
              <a:t>Muokkaa perustyyl. napsautt.</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a:t>
            </a:r>
          </a:p>
        </p:txBody>
      </p:sp>
      <p:sp>
        <p:nvSpPr>
          <p:cNvPr id="4" name="Date Placeholder 3"/>
          <p:cNvSpPr>
            <a:spLocks noGrp="1"/>
          </p:cNvSpPr>
          <p:nvPr>
            <p:ph type="dt" sz="half" idx="10"/>
          </p:nvPr>
        </p:nvSpPr>
        <p:spPr/>
        <p:txBody>
          <a:bodyPr/>
          <a:lstStyle/>
          <a:p>
            <a:fld id="{B61BEF0D-F0BB-DE4B-95CE-6DB70DBA9567}" type="datetimeFigureOut">
              <a:rPr lang="en-US" smtClean="0"/>
              <a:pPr/>
              <a:t>8/20/2025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23434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8/20/2025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2677308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i-FI" smtClean="0"/>
              <a:t>Muokkaa perustyyl. napsautt.</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8/20/2025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45175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7" name="Date Placeholder 2"/>
          <p:cNvSpPr>
            <a:spLocks noGrp="1"/>
          </p:cNvSpPr>
          <p:nvPr>
            <p:ph type="dt" sz="half" idx="10"/>
          </p:nvPr>
        </p:nvSpPr>
        <p:spPr/>
        <p:txBody>
          <a:bodyPr/>
          <a:lstStyle/>
          <a:p>
            <a:fld id="{B61BEF0D-F0BB-DE4B-95CE-6DB70DBA9567}" type="datetimeFigureOut">
              <a:rPr lang="en-US" smtClean="0"/>
              <a:pPr/>
              <a:t>8/20/2025</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51844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61BEF0D-F0BB-DE4B-95CE-6DB70DBA9567}" type="datetimeFigureOut">
              <a:rPr lang="en-US" smtClean="0"/>
              <a:pPr/>
              <a:t>8/20/2025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47815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fi-FI" smtClean="0"/>
              <a:t>Muokkaa perustyyl. napsautt.</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7" name="Date Placeholder 4"/>
          <p:cNvSpPr>
            <a:spLocks noGrp="1"/>
          </p:cNvSpPr>
          <p:nvPr>
            <p:ph type="dt" sz="half" idx="10"/>
          </p:nvPr>
        </p:nvSpPr>
        <p:spPr/>
        <p:txBody>
          <a:bodyPr/>
          <a:lstStyle/>
          <a:p>
            <a:fld id="{42A54C80-263E-416B-A8E0-580EDEADCBDC}" type="datetimeFigureOut">
              <a:rPr lang="en-US" smtClean="0"/>
              <a:t>8/20/2025</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353125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fi-FI" smtClean="0"/>
              <a:t>Muokkaa perustyyl. napsautt.</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smtClean="0"/>
              <a:t>Lisää kuva napsauttamalla kuvaketta</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5" name="Date Placeholder 4"/>
          <p:cNvSpPr>
            <a:spLocks noGrp="1"/>
          </p:cNvSpPr>
          <p:nvPr>
            <p:ph type="dt" sz="half" idx="10"/>
          </p:nvPr>
        </p:nvSpPr>
        <p:spPr/>
        <p:txBody>
          <a:bodyPr/>
          <a:lstStyle/>
          <a:p>
            <a:fld id="{B61BEF0D-F0BB-DE4B-95CE-6DB70DBA9567}" type="datetimeFigureOut">
              <a:rPr lang="en-US" smtClean="0"/>
              <a:pPr/>
              <a:t>8/20/2025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57800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fi-FI" smtClean="0"/>
              <a:t>Muokkaa perustyyl. napsautt.</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61BEF0D-F0BB-DE4B-95CE-6DB70DBA9567}" type="datetimeFigureOut">
              <a:rPr lang="en-US" smtClean="0"/>
              <a:pPr/>
              <a:t>8/20/2025</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49898512"/>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youtu.be/sWBzsjRs-G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1175991" y="2404531"/>
            <a:ext cx="7766936" cy="1646302"/>
          </a:xfrm>
        </p:spPr>
        <p:txBody>
          <a:bodyPr/>
          <a:lstStyle/>
          <a:p>
            <a:r>
              <a:rPr lang="fi-FI" dirty="0" smtClean="0"/>
              <a:t>3-4E vanhempainilta</a:t>
            </a:r>
            <a:endParaRPr lang="fi-FI" dirty="0"/>
          </a:p>
        </p:txBody>
      </p:sp>
      <p:sp>
        <p:nvSpPr>
          <p:cNvPr id="3" name="Alaotsikko 2"/>
          <p:cNvSpPr>
            <a:spLocks noGrp="1"/>
          </p:cNvSpPr>
          <p:nvPr>
            <p:ph type="subTitle" idx="1"/>
          </p:nvPr>
        </p:nvSpPr>
        <p:spPr>
          <a:xfrm>
            <a:off x="1175991" y="4050833"/>
            <a:ext cx="7766936" cy="1096899"/>
          </a:xfrm>
        </p:spPr>
        <p:txBody>
          <a:bodyPr/>
          <a:lstStyle/>
          <a:p>
            <a:r>
              <a:rPr lang="fi-FI" dirty="0" smtClean="0"/>
              <a:t>Tervetuloa!</a:t>
            </a:r>
            <a:endParaRPr lang="fi-FI" dirty="0"/>
          </a:p>
        </p:txBody>
      </p:sp>
    </p:spTree>
    <p:extLst>
      <p:ext uri="{BB962C8B-B14F-4D97-AF65-F5344CB8AC3E}">
        <p14:creationId xmlns:p14="http://schemas.microsoft.com/office/powerpoint/2010/main" val="20428479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Koululaisen parhaaksi</a:t>
            </a:r>
            <a:endParaRPr lang="fi-FI" dirty="0"/>
          </a:p>
        </p:txBody>
      </p:sp>
      <p:sp>
        <p:nvSpPr>
          <p:cNvPr id="3" name="Sisällön paikkamerkki 2"/>
          <p:cNvSpPr>
            <a:spLocks noGrp="1"/>
          </p:cNvSpPr>
          <p:nvPr>
            <p:ph idx="1"/>
          </p:nvPr>
        </p:nvSpPr>
        <p:spPr/>
        <p:txBody>
          <a:bodyPr>
            <a:normAutofit fontScale="77500" lnSpcReduction="20000"/>
          </a:bodyPr>
          <a:lstStyle/>
          <a:p>
            <a:r>
              <a:rPr lang="fi-FI" dirty="0"/>
              <a:t>Tuki, kannustus, aika</a:t>
            </a:r>
          </a:p>
          <a:p>
            <a:endParaRPr lang="fi-FI" dirty="0"/>
          </a:p>
          <a:p>
            <a:r>
              <a:rPr lang="fi-FI" dirty="0"/>
              <a:t>Apu ja kiinnostus läksyihin sekä koulutyöhön</a:t>
            </a:r>
          </a:p>
          <a:p>
            <a:endParaRPr lang="fi-FI" dirty="0" smtClean="0"/>
          </a:p>
          <a:p>
            <a:r>
              <a:rPr lang="fi-FI" dirty="0" smtClean="0"/>
              <a:t>Riittävä uni, n.10h</a:t>
            </a:r>
          </a:p>
          <a:p>
            <a:endParaRPr lang="fi-FI" dirty="0" smtClean="0"/>
          </a:p>
          <a:p>
            <a:r>
              <a:rPr lang="fi-FI" dirty="0" smtClean="0"/>
              <a:t>Hyvä aamupala</a:t>
            </a:r>
          </a:p>
          <a:p>
            <a:endParaRPr lang="fi-FI" dirty="0" smtClean="0"/>
          </a:p>
          <a:p>
            <a:r>
              <a:rPr lang="fi-FI" dirty="0" smtClean="0"/>
              <a:t>Säänmukainen vaatetus</a:t>
            </a:r>
          </a:p>
          <a:p>
            <a:endParaRPr lang="fi-FI" dirty="0" smtClean="0"/>
          </a:p>
          <a:p>
            <a:r>
              <a:rPr lang="fi-FI" b="1" dirty="0" smtClean="0"/>
              <a:t>Kohtuullinen näyttöaika (noin 2 h)</a:t>
            </a:r>
          </a:p>
          <a:p>
            <a:endParaRPr lang="fi-FI" dirty="0"/>
          </a:p>
          <a:p>
            <a:r>
              <a:rPr lang="fi-FI" dirty="0" smtClean="0"/>
              <a:t>Päivittäinen liikunta</a:t>
            </a:r>
          </a:p>
          <a:p>
            <a:endParaRPr lang="fi-FI" dirty="0" smtClean="0"/>
          </a:p>
          <a:p>
            <a:endParaRPr lang="fi-FI" dirty="0"/>
          </a:p>
        </p:txBody>
      </p:sp>
    </p:spTree>
    <p:extLst>
      <p:ext uri="{BB962C8B-B14F-4D97-AF65-F5344CB8AC3E}">
        <p14:creationId xmlns:p14="http://schemas.microsoft.com/office/powerpoint/2010/main" val="37527645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Koulumatkat</a:t>
            </a:r>
            <a:endParaRPr lang="fi-FI" dirty="0"/>
          </a:p>
        </p:txBody>
      </p:sp>
      <p:sp>
        <p:nvSpPr>
          <p:cNvPr id="3" name="Sisällön paikkamerkki 2"/>
          <p:cNvSpPr>
            <a:spLocks noGrp="1"/>
          </p:cNvSpPr>
          <p:nvPr>
            <p:ph idx="1"/>
          </p:nvPr>
        </p:nvSpPr>
        <p:spPr/>
        <p:txBody>
          <a:bodyPr/>
          <a:lstStyle/>
          <a:p>
            <a:r>
              <a:rPr lang="fi-FI" dirty="0" smtClean="0"/>
              <a:t>Turvallisesti, kävellen, pyörällä, taksilla, bussilla…</a:t>
            </a:r>
          </a:p>
          <a:p>
            <a:pPr lvl="1"/>
            <a:r>
              <a:rPr lang="fi-FI" dirty="0" smtClean="0"/>
              <a:t>Kypärä ja liikennesäännöt</a:t>
            </a:r>
          </a:p>
          <a:p>
            <a:pPr lvl="1"/>
            <a:r>
              <a:rPr lang="fi-FI" dirty="0" smtClean="0"/>
              <a:t>Ei sähköpotkulautoja (laki kieltää kesä 2025 alkaen alle 15-vuotiailta)</a:t>
            </a:r>
          </a:p>
          <a:p>
            <a:pPr lvl="1"/>
            <a:endParaRPr lang="fi-FI" dirty="0"/>
          </a:p>
          <a:p>
            <a:r>
              <a:rPr lang="fi-FI" dirty="0" smtClean="0"/>
              <a:t>Huoltajat: jos tuotte tai noudatte oppilaan autolla, nouto koulun länsipäädystä. Ei henkilökunnan parkkipaikalta.</a:t>
            </a:r>
          </a:p>
          <a:p>
            <a:pPr lvl="1"/>
            <a:endParaRPr lang="fi-FI" dirty="0"/>
          </a:p>
          <a:p>
            <a:pPr lvl="1"/>
            <a:endParaRPr lang="fi-FI" dirty="0" smtClean="0"/>
          </a:p>
          <a:p>
            <a:r>
              <a:rPr lang="fi-FI" dirty="0" smtClean="0"/>
              <a:t>IP-kerho, anottava lomakkeella</a:t>
            </a:r>
            <a:endParaRPr lang="fi-FI" dirty="0"/>
          </a:p>
        </p:txBody>
      </p:sp>
    </p:spTree>
    <p:extLst>
      <p:ext uri="{BB962C8B-B14F-4D97-AF65-F5344CB8AC3E}">
        <p14:creationId xmlns:p14="http://schemas.microsoft.com/office/powerpoint/2010/main" val="419706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Lukuvuoden teemat</a:t>
            </a:r>
            <a:endParaRPr lang="fi-FI" dirty="0"/>
          </a:p>
        </p:txBody>
      </p:sp>
      <p:sp>
        <p:nvSpPr>
          <p:cNvPr id="6" name="Sisällön paikkamerkki 5"/>
          <p:cNvSpPr>
            <a:spLocks noGrp="1"/>
          </p:cNvSpPr>
          <p:nvPr>
            <p:ph idx="1"/>
          </p:nvPr>
        </p:nvSpPr>
        <p:spPr/>
        <p:txBody>
          <a:bodyPr/>
          <a:lstStyle/>
          <a:p>
            <a:pPr fontAlgn="base"/>
            <a:r>
              <a:rPr lang="fi-FI" dirty="0"/>
              <a:t>Siilinjärven perusopetuksen lukuvuoden </a:t>
            </a:r>
            <a:r>
              <a:rPr lang="fi-FI" dirty="0" smtClean="0"/>
              <a:t>2025-2026 </a:t>
            </a:r>
            <a:r>
              <a:rPr lang="fi-FI" dirty="0"/>
              <a:t>yhteinen teema/tavoite on </a:t>
            </a:r>
            <a:br>
              <a:rPr lang="fi-FI" dirty="0"/>
            </a:br>
            <a:r>
              <a:rPr lang="fi-FI" dirty="0" smtClean="0"/>
              <a:t>”OPPIMISEN EDELLYTYKSIÄ TUKEVAT OPETUSJÄRJESTELYT”</a:t>
            </a:r>
            <a:endParaRPr lang="fi-FI" dirty="0"/>
          </a:p>
          <a:p>
            <a:endParaRPr lang="fi-FI" dirty="0"/>
          </a:p>
          <a:p>
            <a:r>
              <a:rPr lang="fi-FI" dirty="0" err="1" smtClean="0"/>
              <a:t>Hamulan</a:t>
            </a:r>
            <a:r>
              <a:rPr lang="fi-FI" dirty="0" smtClean="0"/>
              <a:t> koulun teema on ”ME YHDESSÄ!”</a:t>
            </a:r>
          </a:p>
          <a:p>
            <a:endParaRPr lang="fi-FI" dirty="0" smtClean="0"/>
          </a:p>
          <a:p>
            <a:r>
              <a:rPr lang="fi-FI" dirty="0" smtClean="0"/>
              <a:t>MOKO-päivinä/tunneilla nämä teemat ovat keskiössä</a:t>
            </a:r>
            <a:endParaRPr lang="fi-FI" dirty="0"/>
          </a:p>
        </p:txBody>
      </p:sp>
    </p:spTree>
    <p:extLst>
      <p:ext uri="{BB962C8B-B14F-4D97-AF65-F5344CB8AC3E}">
        <p14:creationId xmlns:p14="http://schemas.microsoft.com/office/powerpoint/2010/main" val="38930228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b="1" cap="all" dirty="0"/>
              <a:t>Oppimisen ja koulunkäynnin tuen UUDISTUS 1.8.2025 ALKAEN</a:t>
            </a:r>
            <a:endParaRPr lang="fi-FI" dirty="0"/>
          </a:p>
        </p:txBody>
      </p:sp>
      <p:sp>
        <p:nvSpPr>
          <p:cNvPr id="3" name="Sisällön paikkamerkki 2"/>
          <p:cNvSpPr>
            <a:spLocks noGrp="1"/>
          </p:cNvSpPr>
          <p:nvPr>
            <p:ph idx="1"/>
          </p:nvPr>
        </p:nvSpPr>
        <p:spPr/>
        <p:txBody>
          <a:bodyPr>
            <a:normAutofit fontScale="55000" lnSpcReduction="20000"/>
          </a:bodyPr>
          <a:lstStyle/>
          <a:p>
            <a:pPr fontAlgn="base"/>
            <a:r>
              <a:rPr lang="fi-FI" cap="all" dirty="0"/>
              <a:t>MIKÄ MUUTTUU?</a:t>
            </a:r>
            <a:r>
              <a:rPr lang="fi-FI" dirty="0"/>
              <a:t>​</a:t>
            </a:r>
            <a:r>
              <a:rPr lang="en-US" dirty="0"/>
              <a:t>​</a:t>
            </a:r>
          </a:p>
          <a:p>
            <a:pPr marL="0" indent="0" fontAlgn="base">
              <a:buNone/>
            </a:pPr>
            <a:endParaRPr lang="fi-FI" dirty="0"/>
          </a:p>
          <a:p>
            <a:pPr marL="0" indent="0" fontAlgn="base">
              <a:buNone/>
            </a:pPr>
            <a:r>
              <a:rPr lang="fi-FI" dirty="0"/>
              <a:t>-Tuen kolmiportaisuus (yleinen tuki-tehostettu tuki-erityinen tuki) poistuu </a:t>
            </a:r>
            <a:r>
              <a:rPr lang="en-US" dirty="0" smtClean="0"/>
              <a:t>​</a:t>
            </a:r>
          </a:p>
          <a:p>
            <a:pPr marL="0" indent="0" fontAlgn="base">
              <a:buNone/>
            </a:pPr>
            <a:endParaRPr lang="en-US" dirty="0"/>
          </a:p>
          <a:p>
            <a:pPr marL="0" indent="0" fontAlgn="base">
              <a:buNone/>
            </a:pPr>
            <a:r>
              <a:rPr lang="fi-FI" dirty="0"/>
              <a:t>-Tämä lukuvuosi 2025-2026 on siirtymäaikaa-&gt;   ​</a:t>
            </a:r>
          </a:p>
          <a:p>
            <a:pPr marL="0" indent="0" fontAlgn="base">
              <a:buNone/>
            </a:pPr>
            <a:r>
              <a:rPr lang="fi-FI" dirty="0"/>
              <a:t>Jos oppilas on saanut tukea oppimiseensa, tuki ei katkea, </a:t>
            </a:r>
            <a:r>
              <a:rPr lang="en-US" dirty="0"/>
              <a:t>​</a:t>
            </a:r>
          </a:p>
          <a:p>
            <a:pPr marL="0" indent="0" fontAlgn="base">
              <a:buNone/>
            </a:pPr>
            <a:r>
              <a:rPr lang="fi-FI" dirty="0"/>
              <a:t>vaikka kolmiportaisuus poistuu. </a:t>
            </a:r>
            <a:r>
              <a:rPr lang="fi-FI" dirty="0" smtClean="0"/>
              <a:t>​</a:t>
            </a:r>
          </a:p>
          <a:p>
            <a:pPr marL="0" indent="0" fontAlgn="base">
              <a:buNone/>
            </a:pPr>
            <a:endParaRPr lang="fi-FI" dirty="0"/>
          </a:p>
          <a:p>
            <a:pPr marL="0" indent="0" fontAlgn="base">
              <a:buNone/>
            </a:pPr>
            <a:r>
              <a:rPr lang="fi-FI" dirty="0"/>
              <a:t>-Uudistuksessa kaiken pohjana ovat: </a:t>
            </a:r>
            <a:r>
              <a:rPr lang="en-US" dirty="0"/>
              <a:t>​</a:t>
            </a:r>
          </a:p>
          <a:p>
            <a:pPr marL="0" indent="0" fontAlgn="base">
              <a:buNone/>
            </a:pPr>
            <a:r>
              <a:rPr lang="fi-FI" b="1" dirty="0"/>
              <a:t>*OPPIMISEN EDELLYTYKSIÄ TUKEVAT OPETUSJÄRJESTELYT  </a:t>
            </a:r>
            <a:r>
              <a:rPr lang="en-US" dirty="0" smtClean="0"/>
              <a:t>​</a:t>
            </a:r>
          </a:p>
          <a:p>
            <a:pPr marL="0" indent="0" fontAlgn="base">
              <a:buNone/>
            </a:pPr>
            <a:endParaRPr lang="en-US" dirty="0"/>
          </a:p>
          <a:p>
            <a:pPr marL="0" indent="0" fontAlgn="base">
              <a:buNone/>
            </a:pPr>
            <a:r>
              <a:rPr lang="fi-FI" dirty="0"/>
              <a:t>-Kaikki oppilaat ovat oikeutettuja</a:t>
            </a:r>
            <a:r>
              <a:rPr lang="fi-FI" b="1" dirty="0"/>
              <a:t> *RYHMÄKOHTAISIIN TUKIMUOTOIHIN </a:t>
            </a:r>
            <a:r>
              <a:rPr lang="fi-FI" dirty="0" smtClean="0"/>
              <a:t>​</a:t>
            </a:r>
          </a:p>
          <a:p>
            <a:pPr marL="0" indent="0" fontAlgn="base">
              <a:buNone/>
            </a:pPr>
            <a:endParaRPr lang="fi-FI" dirty="0"/>
          </a:p>
          <a:p>
            <a:pPr marL="0" indent="0" fontAlgn="base">
              <a:buNone/>
            </a:pPr>
            <a:r>
              <a:rPr lang="fi-FI" dirty="0"/>
              <a:t>-Jos ryhmäkohtainen tuki ei ole riittävää-&gt; ​</a:t>
            </a:r>
          </a:p>
          <a:p>
            <a:pPr marL="0" indent="0" fontAlgn="base">
              <a:buNone/>
            </a:pPr>
            <a:r>
              <a:rPr lang="fi-FI" dirty="0"/>
              <a:t>  oppilas voi saada *</a:t>
            </a:r>
            <a:r>
              <a:rPr lang="fi-FI" b="1" dirty="0"/>
              <a:t>OPPILASKOHTAISIA TUKITOIMIA</a:t>
            </a:r>
            <a:r>
              <a:rPr lang="fi-FI" dirty="0"/>
              <a:t> ​</a:t>
            </a:r>
          </a:p>
          <a:p>
            <a:pPr marL="0" indent="0" fontAlgn="base">
              <a:buNone/>
            </a:pPr>
            <a:r>
              <a:rPr lang="fi-FI" dirty="0"/>
              <a:t>(ennen sitä tehdään selvitys ja hallinnollinen päätös tukitoimista) </a:t>
            </a:r>
          </a:p>
          <a:p>
            <a:endParaRPr lang="fi-FI" dirty="0"/>
          </a:p>
        </p:txBody>
      </p:sp>
    </p:spTree>
    <p:extLst>
      <p:ext uri="{BB962C8B-B14F-4D97-AF65-F5344CB8AC3E}">
        <p14:creationId xmlns:p14="http://schemas.microsoft.com/office/powerpoint/2010/main" val="12069943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b="1" cap="all" dirty="0"/>
              <a:t>Oppimista tukevat </a:t>
            </a:r>
            <a:r>
              <a:rPr lang="fi-FI" b="1" cap="all" dirty="0" err="1" smtClean="0"/>
              <a:t>opetusjärjestelyT</a:t>
            </a:r>
            <a:endParaRPr lang="fi-FI" dirty="0"/>
          </a:p>
        </p:txBody>
      </p:sp>
      <p:sp>
        <p:nvSpPr>
          <p:cNvPr id="3" name="Sisällön paikkamerkki 2"/>
          <p:cNvSpPr>
            <a:spLocks noGrp="1"/>
          </p:cNvSpPr>
          <p:nvPr>
            <p:ph idx="1"/>
          </p:nvPr>
        </p:nvSpPr>
        <p:spPr/>
        <p:txBody>
          <a:bodyPr>
            <a:normAutofit fontScale="85000" lnSpcReduction="10000"/>
          </a:bodyPr>
          <a:lstStyle/>
          <a:p>
            <a:pPr marL="0" indent="0" fontAlgn="base">
              <a:buNone/>
            </a:pPr>
            <a:r>
              <a:rPr lang="fi-FI" dirty="0"/>
              <a:t>Oppimista tukevilla opetusjärjestelyillä tarkoitetaan:</a:t>
            </a:r>
            <a:r>
              <a:rPr lang="en-US" dirty="0"/>
              <a:t>​</a:t>
            </a:r>
          </a:p>
          <a:p>
            <a:pPr marL="0" indent="0" fontAlgn="base">
              <a:buNone/>
            </a:pPr>
            <a:r>
              <a:rPr lang="fi-FI" dirty="0" smtClean="0"/>
              <a:t>	*oppilaiden </a:t>
            </a:r>
            <a:r>
              <a:rPr lang="fi-FI" dirty="0"/>
              <a:t>erilaiset tarpeet ja edellytykset huomioon ottavaa opetuksen järjestämistä ja opetuksen eriyttämistä​</a:t>
            </a:r>
          </a:p>
          <a:p>
            <a:pPr marL="0" indent="0" fontAlgn="base">
              <a:buNone/>
            </a:pPr>
            <a:r>
              <a:rPr lang="fi-FI" dirty="0" smtClean="0"/>
              <a:t>	*eri </a:t>
            </a:r>
            <a:r>
              <a:rPr lang="fi-FI" dirty="0"/>
              <a:t>oppiaineiden ja tiedonalojen kieltä avaavaa kielitietoista opetusta ​</a:t>
            </a:r>
          </a:p>
          <a:p>
            <a:pPr marL="0" indent="0" fontAlgn="base">
              <a:buNone/>
            </a:pPr>
            <a:r>
              <a:rPr lang="fi-FI" dirty="0"/>
              <a:t>(Kielitietoinen opetus on koulutuksen lähestymistapa, jossa otetaan huomioon kielen merkitys kaikessa oppimisessa ja opetuksessa)​</a:t>
            </a:r>
          </a:p>
          <a:p>
            <a:pPr marL="0" indent="0" fontAlgn="base">
              <a:buNone/>
            </a:pPr>
            <a:r>
              <a:rPr lang="fi-FI" dirty="0" smtClean="0"/>
              <a:t>	*opetusryhmien </a:t>
            </a:r>
            <a:r>
              <a:rPr lang="fi-FI" dirty="0"/>
              <a:t>muodostamista siten, että opetuksen tavoitteet voidaan saavuttaa​</a:t>
            </a:r>
          </a:p>
          <a:p>
            <a:pPr marL="0" indent="0" fontAlgn="base">
              <a:buNone/>
            </a:pPr>
            <a:r>
              <a:rPr lang="fi-FI" dirty="0" smtClean="0"/>
              <a:t>	*pedagogisia </a:t>
            </a:r>
            <a:r>
              <a:rPr lang="fi-FI" dirty="0"/>
              <a:t>ratkaisuja, joilla tukea tarvitsevat oppilaat huomioidaan</a:t>
            </a:r>
            <a:r>
              <a:rPr lang="en-US" dirty="0"/>
              <a:t>​</a:t>
            </a:r>
          </a:p>
          <a:p>
            <a:pPr marL="0" indent="0" fontAlgn="base">
              <a:buNone/>
            </a:pPr>
            <a:r>
              <a:rPr lang="fi-FI" dirty="0" smtClean="0"/>
              <a:t>	*opettajan </a:t>
            </a:r>
            <a:r>
              <a:rPr lang="fi-FI" dirty="0"/>
              <a:t>kykyä huomioida riittävästi opetusryhmän tarpeet ja vahvuudet​</a:t>
            </a:r>
          </a:p>
          <a:p>
            <a:pPr marL="0" indent="0" fontAlgn="base">
              <a:buNone/>
            </a:pPr>
            <a:r>
              <a:rPr lang="fi-FI" dirty="0" smtClean="0"/>
              <a:t>	*oppilaiden </a:t>
            </a:r>
            <a:r>
              <a:rPr lang="fi-FI" dirty="0"/>
              <a:t>kanssa työskentelevien koulunkäynninohjaajien ja muun henkilöstön hyödyntämistä oppilaiden koulunkäynnin ja opetukseen osallistumisen tukena</a:t>
            </a:r>
          </a:p>
          <a:p>
            <a:endParaRPr lang="fi-FI" dirty="0"/>
          </a:p>
        </p:txBody>
      </p:sp>
    </p:spTree>
    <p:extLst>
      <p:ext uri="{BB962C8B-B14F-4D97-AF65-F5344CB8AC3E}">
        <p14:creationId xmlns:p14="http://schemas.microsoft.com/office/powerpoint/2010/main" val="29007825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b="1" cap="all" dirty="0"/>
              <a:t>RYHMÄKOHTAISET TUKIMUODOT</a:t>
            </a:r>
            <a:endParaRPr lang="fi-FI" dirty="0"/>
          </a:p>
        </p:txBody>
      </p:sp>
      <p:sp>
        <p:nvSpPr>
          <p:cNvPr id="3" name="Sisällön paikkamerkki 2"/>
          <p:cNvSpPr>
            <a:spLocks noGrp="1"/>
          </p:cNvSpPr>
          <p:nvPr>
            <p:ph idx="1"/>
          </p:nvPr>
        </p:nvSpPr>
        <p:spPr/>
        <p:txBody>
          <a:bodyPr>
            <a:normAutofit fontScale="70000" lnSpcReduction="20000"/>
          </a:bodyPr>
          <a:lstStyle/>
          <a:p>
            <a:pPr marL="0" indent="0" fontAlgn="base">
              <a:buNone/>
            </a:pPr>
            <a:endParaRPr lang="fi-FI" dirty="0"/>
          </a:p>
          <a:p>
            <a:pPr fontAlgn="base"/>
            <a:r>
              <a:rPr lang="fi-FI" dirty="0"/>
              <a:t>Ryhmäkohtaisilla tukimuodoilla tarkoitetaan </a:t>
            </a:r>
            <a:r>
              <a:rPr lang="fi-FI" b="1" dirty="0"/>
              <a:t>kaikkia oppilaita koskevia </a:t>
            </a:r>
            <a:r>
              <a:rPr lang="fi-FI" dirty="0"/>
              <a:t>ryhmäkohtaisia järjestelyjä. ​</a:t>
            </a:r>
          </a:p>
          <a:p>
            <a:pPr fontAlgn="base"/>
            <a:r>
              <a:rPr lang="fi-FI" dirty="0"/>
              <a:t>Näitä ovat:​</a:t>
            </a:r>
          </a:p>
          <a:p>
            <a:pPr lvl="1" fontAlgn="base"/>
            <a:r>
              <a:rPr lang="fi-FI" b="1" dirty="0"/>
              <a:t>-opettajan antama yleinen tukiopetus</a:t>
            </a:r>
            <a:r>
              <a:rPr lang="fi-FI" dirty="0"/>
              <a:t>​</a:t>
            </a:r>
          </a:p>
          <a:p>
            <a:pPr lvl="1" fontAlgn="base"/>
            <a:r>
              <a:rPr lang="fi-FI" b="1" dirty="0" smtClean="0"/>
              <a:t>-</a:t>
            </a:r>
            <a:r>
              <a:rPr lang="fi-FI" b="1" dirty="0"/>
              <a:t>opettajan antama opetuskielen tukiopetus  </a:t>
            </a:r>
            <a:r>
              <a:rPr lang="fi-FI" dirty="0"/>
              <a:t>​</a:t>
            </a:r>
          </a:p>
          <a:p>
            <a:pPr lvl="1" fontAlgn="base"/>
            <a:r>
              <a:rPr lang="fi-FI" b="1" dirty="0" smtClean="0"/>
              <a:t>-</a:t>
            </a:r>
            <a:r>
              <a:rPr lang="fi-FI" b="1" dirty="0"/>
              <a:t>erityisopettajan antama opetus muun opetuksen yhteydessä.</a:t>
            </a:r>
            <a:r>
              <a:rPr lang="fi-FI" dirty="0"/>
              <a:t>​</a:t>
            </a:r>
          </a:p>
          <a:p>
            <a:pPr fontAlgn="base"/>
            <a:r>
              <a:rPr lang="fi-FI" dirty="0"/>
              <a:t>Ryhmäkohtaisia tukimuotoja tarjotaan suunnitelmallisesti koko lukuvuoden ajan osana koulun perustoimintaa oppimisen edellytyksiä tukevien opetusjärjestelyiden lisänä. Ryhmäkohtaisia tukimuotoja voidaan tarjota erilaisin tarkoituksenmukaisin ryhmittelyin esimerkiksi </a:t>
            </a:r>
            <a:r>
              <a:rPr lang="fi-FI" dirty="0" err="1"/>
              <a:t>samanaikais</a:t>
            </a:r>
            <a:r>
              <a:rPr lang="fi-FI" dirty="0"/>
              <a:t>- ja yhteisopetuksena. Ryhmäkohtaiset tukimuodot mahdollistavat myös vertaisoppimisen.​</a:t>
            </a:r>
          </a:p>
          <a:p>
            <a:pPr fontAlgn="base"/>
            <a:r>
              <a:rPr lang="fi-FI" dirty="0"/>
              <a:t>Ryhmäkohtaisten tukimuotojen toteuttamisessa opettajien tulee tehdä suunnitelmallista yhteistyötä. Ryhmäkohtaisia tukimuotoja suunniteltaessa ja toteuttaessa voidaan hyödyntää esimerkiksi erityisopettajan konsultaatiota. Ryhmäkohtaiset tukimuodot ovat ensisijaisia tukimuotoja ja kaikkien oppilaiden oikeus, eikä niistä tehdä oppilaskohtaisen tuen toteuttamista koskevaa suunnitelmaa tai tukea koskevaa päätöstä. Ryhmäkohtaiset tukimuodot toteutetaan ensisijaisesti joustavasti ryhmämuotoisesti. Ryhmän kokoa ei ole rajattu.​</a:t>
            </a:r>
          </a:p>
          <a:p>
            <a:pPr fontAlgn="base"/>
            <a:r>
              <a:rPr lang="fi-FI" dirty="0"/>
              <a:t>​</a:t>
            </a:r>
          </a:p>
          <a:p>
            <a:endParaRPr lang="fi-FI" dirty="0"/>
          </a:p>
        </p:txBody>
      </p:sp>
    </p:spTree>
    <p:extLst>
      <p:ext uri="{BB962C8B-B14F-4D97-AF65-F5344CB8AC3E}">
        <p14:creationId xmlns:p14="http://schemas.microsoft.com/office/powerpoint/2010/main" val="2996463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cap="all" dirty="0"/>
              <a:t>OPPILASKOHTAISET TUKITOIMET</a:t>
            </a:r>
            <a:endParaRPr lang="fi-FI" dirty="0"/>
          </a:p>
        </p:txBody>
      </p:sp>
      <p:sp>
        <p:nvSpPr>
          <p:cNvPr id="3" name="Sisällön paikkamerkki 2"/>
          <p:cNvSpPr>
            <a:spLocks noGrp="1"/>
          </p:cNvSpPr>
          <p:nvPr>
            <p:ph idx="1"/>
          </p:nvPr>
        </p:nvSpPr>
        <p:spPr/>
        <p:txBody>
          <a:bodyPr>
            <a:normAutofit fontScale="70000" lnSpcReduction="20000"/>
          </a:bodyPr>
          <a:lstStyle/>
          <a:p>
            <a:pPr fontAlgn="base"/>
            <a:r>
              <a:rPr lang="fi-FI" dirty="0"/>
              <a:t>Oppilaalla on </a:t>
            </a:r>
            <a:r>
              <a:rPr lang="fi-FI" b="1" dirty="0"/>
              <a:t>oikeus saada oppilaskohtaisia tukitoimia viipymättä, jos ryhmäkohtaiset tukimuodot eivät riitä tukemaan hänen oppimistaan tai koulunkäyntiään ja hän tarvitsee säännöllisiä tukitoimia</a:t>
            </a:r>
            <a:r>
              <a:rPr lang="fi-FI" dirty="0"/>
              <a:t>. ​</a:t>
            </a:r>
          </a:p>
          <a:p>
            <a:pPr fontAlgn="base"/>
            <a:r>
              <a:rPr lang="fi-FI" dirty="0"/>
              <a:t>Oppilaskohtaisia tukitoimia ovat:​</a:t>
            </a:r>
          </a:p>
          <a:p>
            <a:pPr fontAlgn="base"/>
            <a:r>
              <a:rPr lang="fi-FI" b="1" dirty="0"/>
              <a:t> -erityisopettajan opetus osittain pienryhmässä ja muun opetuksen yhteydessä</a:t>
            </a:r>
            <a:r>
              <a:rPr lang="fi-FI" dirty="0"/>
              <a:t>​</a:t>
            </a:r>
          </a:p>
          <a:p>
            <a:pPr fontAlgn="base"/>
            <a:r>
              <a:rPr lang="fi-FI" b="1" dirty="0"/>
              <a:t>-erityisopettajan tai erityisluokanopettajan opetus pienryhmässä</a:t>
            </a:r>
            <a:r>
              <a:rPr lang="fi-FI" dirty="0"/>
              <a:t>​</a:t>
            </a:r>
          </a:p>
          <a:p>
            <a:pPr fontAlgn="base"/>
            <a:r>
              <a:rPr lang="fi-FI" b="1" dirty="0"/>
              <a:t>-erityisluokanopettajan opetus erityisluokassa</a:t>
            </a:r>
            <a:r>
              <a:rPr lang="fi-FI" dirty="0"/>
              <a:t>​</a:t>
            </a:r>
          </a:p>
          <a:p>
            <a:pPr fontAlgn="base"/>
            <a:r>
              <a:rPr lang="fi-FI" b="1" dirty="0"/>
              <a:t> -perusopetuslain 31 §:n 1 momentin nojalla oppilaalle annettavat oppilaskohtaiset </a:t>
            </a:r>
            <a:r>
              <a:rPr lang="fi-FI" b="1" dirty="0" err="1"/>
              <a:t>tulkitsemis</a:t>
            </a:r>
            <a:r>
              <a:rPr lang="fi-FI" b="1" dirty="0"/>
              <a:t>- ja avustajapalvelut sekä apuvälineet</a:t>
            </a:r>
            <a:r>
              <a:rPr lang="fi-FI" dirty="0"/>
              <a:t>​</a:t>
            </a:r>
          </a:p>
          <a:p>
            <a:pPr fontAlgn="base"/>
            <a:r>
              <a:rPr lang="fi-FI" dirty="0"/>
              <a:t>Oppilaskohtaisten tukitoimien tarpeen arviointi käynnistyy, kun oppilasta opettavat opettajat toteavat, että ryhmäkohtaiset tukimuodot eivät riitä tukemaan oppilaan oppimista ja koulunkäyntiä. Oppilas ja hänen huoltajansa voivat myös tuoda esiin havaintonsa ryhmäkohtaisten tukimuotojen riittävyydestä.​</a:t>
            </a:r>
          </a:p>
          <a:p>
            <a:pPr fontAlgn="base"/>
            <a:r>
              <a:rPr lang="fi-FI" dirty="0"/>
              <a:t>Oppilaskohtaisista tukitoimista tehdään tuen tarpeen arviointiin perustuva suunnitelma sekä hallintopäätös.​</a:t>
            </a:r>
          </a:p>
          <a:p>
            <a:pPr fontAlgn="base"/>
            <a:r>
              <a:rPr lang="fi-FI" dirty="0"/>
              <a:t>Oppilaskohtaiset tukitoimet perustuvat oppilaan yksilöllisiin tarpeisiin ja niitä annetaan säännöllisesti ja pitkäkestoisesti. </a:t>
            </a:r>
            <a:endParaRPr lang="en-US" dirty="0"/>
          </a:p>
          <a:p>
            <a:endParaRPr lang="fi-FI" dirty="0"/>
          </a:p>
        </p:txBody>
      </p:sp>
    </p:spTree>
    <p:extLst>
      <p:ext uri="{BB962C8B-B14F-4D97-AF65-F5344CB8AC3E}">
        <p14:creationId xmlns:p14="http://schemas.microsoft.com/office/powerpoint/2010/main" val="18508002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Pedagogiikkaa</a:t>
            </a:r>
            <a:endParaRPr lang="fi-FI" dirty="0"/>
          </a:p>
        </p:txBody>
      </p:sp>
      <p:sp>
        <p:nvSpPr>
          <p:cNvPr id="3" name="Sisällön paikkamerkki 2"/>
          <p:cNvSpPr>
            <a:spLocks noGrp="1"/>
          </p:cNvSpPr>
          <p:nvPr>
            <p:ph idx="1"/>
          </p:nvPr>
        </p:nvSpPr>
        <p:spPr/>
        <p:txBody>
          <a:bodyPr>
            <a:normAutofit fontScale="92500" lnSpcReduction="10000"/>
          </a:bodyPr>
          <a:lstStyle/>
          <a:p>
            <a:r>
              <a:rPr lang="fi-FI" dirty="0" smtClean="0"/>
              <a:t>Positiivinen pedagogiikka, selkeät säännöt ja seuraamukset, jos homma ei toimi</a:t>
            </a:r>
          </a:p>
          <a:p>
            <a:endParaRPr lang="fi-FI" dirty="0"/>
          </a:p>
          <a:p>
            <a:r>
              <a:rPr lang="fi-FI" dirty="0"/>
              <a:t>Onnistumisista ja ahkerasta työskentelystä seuraa toisinaan palkintoja, </a:t>
            </a:r>
            <a:r>
              <a:rPr lang="fi-FI" dirty="0" smtClean="0"/>
              <a:t>esimerkiksi </a:t>
            </a:r>
            <a:r>
              <a:rPr lang="fi-FI" dirty="0"/>
              <a:t>pelailua/oman kirjan lukua tai muuta vastaavaa</a:t>
            </a:r>
          </a:p>
          <a:p>
            <a:pPr marL="0" indent="0">
              <a:buNone/>
            </a:pPr>
            <a:endParaRPr lang="fi-FI" dirty="0"/>
          </a:p>
          <a:p>
            <a:r>
              <a:rPr lang="fi-FI" dirty="0" smtClean="0"/>
              <a:t>Toistuvat struktuurit sekä työskentelytavat</a:t>
            </a:r>
          </a:p>
          <a:p>
            <a:endParaRPr lang="fi-FI" dirty="0"/>
          </a:p>
          <a:p>
            <a:r>
              <a:rPr lang="fi-FI" dirty="0" smtClean="0"/>
              <a:t>Eriyttäminen – jokaiselle sopivia tehtäviä ja tekemistä</a:t>
            </a:r>
          </a:p>
          <a:p>
            <a:endParaRPr lang="fi-FI" dirty="0"/>
          </a:p>
          <a:p>
            <a:r>
              <a:rPr lang="fi-FI" dirty="0" smtClean="0"/>
              <a:t>Tekemisen meininki?</a:t>
            </a:r>
          </a:p>
          <a:p>
            <a:endParaRPr lang="fi-FI" dirty="0"/>
          </a:p>
        </p:txBody>
      </p:sp>
    </p:spTree>
    <p:extLst>
      <p:ext uri="{BB962C8B-B14F-4D97-AF65-F5344CB8AC3E}">
        <p14:creationId xmlns:p14="http://schemas.microsoft.com/office/powerpoint/2010/main" val="15555884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93713" y="725978"/>
            <a:ext cx="8596668" cy="1320800"/>
          </a:xfrm>
        </p:spPr>
        <p:txBody>
          <a:bodyPr/>
          <a:lstStyle/>
          <a:p>
            <a:r>
              <a:rPr lang="fi-FI" dirty="0" smtClean="0"/>
              <a:t>Peda.net-sivut</a:t>
            </a:r>
            <a:endParaRPr lang="fi-FI" dirty="0"/>
          </a:p>
        </p:txBody>
      </p:sp>
      <p:sp>
        <p:nvSpPr>
          <p:cNvPr id="3" name="Sisällön paikkamerkki 2"/>
          <p:cNvSpPr>
            <a:spLocks noGrp="1"/>
          </p:cNvSpPr>
          <p:nvPr>
            <p:ph idx="1"/>
          </p:nvPr>
        </p:nvSpPr>
        <p:spPr/>
        <p:txBody>
          <a:bodyPr/>
          <a:lstStyle/>
          <a:p>
            <a:r>
              <a:rPr lang="fi-FI" dirty="0" smtClean="0"/>
              <a:t>Oman luokan sivut löytyvät </a:t>
            </a:r>
            <a:r>
              <a:rPr lang="fi-FI" dirty="0" err="1" smtClean="0"/>
              <a:t>peda.netistä</a:t>
            </a:r>
            <a:r>
              <a:rPr lang="fi-FI" dirty="0" smtClean="0"/>
              <a:t>, sieltä voi katsoa lukujärjestyksen. </a:t>
            </a:r>
            <a:endParaRPr lang="fi-FI" dirty="0"/>
          </a:p>
          <a:p>
            <a:endParaRPr lang="fi-FI" dirty="0" smtClean="0"/>
          </a:p>
          <a:p>
            <a:r>
              <a:rPr lang="fi-FI" dirty="0" smtClean="0"/>
              <a:t>Viestintä Wilmassa/puhelimitse.</a:t>
            </a:r>
          </a:p>
          <a:p>
            <a:endParaRPr lang="fi-FI" dirty="0"/>
          </a:p>
          <a:p>
            <a:r>
              <a:rPr lang="fi-FI" dirty="0" smtClean="0"/>
              <a:t>Päivitän sivuja hitaasti, ehkä…</a:t>
            </a:r>
          </a:p>
          <a:p>
            <a:endParaRPr lang="fi-FI" dirty="0"/>
          </a:p>
          <a:p>
            <a:endParaRPr lang="fi-FI" dirty="0"/>
          </a:p>
        </p:txBody>
      </p:sp>
    </p:spTree>
    <p:extLst>
      <p:ext uri="{BB962C8B-B14F-4D97-AF65-F5344CB8AC3E}">
        <p14:creationId xmlns:p14="http://schemas.microsoft.com/office/powerpoint/2010/main" val="25662544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isällön paikkamerkki 3"/>
          <p:cNvPicPr>
            <a:picLocks noGrp="1" noChangeAspect="1"/>
          </p:cNvPicPr>
          <p:nvPr>
            <p:ph idx="1"/>
          </p:nvPr>
        </p:nvPicPr>
        <p:blipFill>
          <a:blip r:embed="rId2"/>
          <a:stretch>
            <a:fillRect/>
          </a:stretch>
        </p:blipFill>
        <p:spPr>
          <a:xfrm>
            <a:off x="1138182" y="898634"/>
            <a:ext cx="7738438" cy="5308929"/>
          </a:xfrm>
          <a:prstGeom prst="rect">
            <a:avLst/>
          </a:prstGeom>
        </p:spPr>
      </p:pic>
    </p:spTree>
    <p:extLst>
      <p:ext uri="{BB962C8B-B14F-4D97-AF65-F5344CB8AC3E}">
        <p14:creationId xmlns:p14="http://schemas.microsoft.com/office/powerpoint/2010/main" val="5805099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66976" y="759372"/>
            <a:ext cx="8596668" cy="1320800"/>
          </a:xfrm>
        </p:spPr>
        <p:txBody>
          <a:bodyPr/>
          <a:lstStyle/>
          <a:p>
            <a:r>
              <a:rPr lang="fi-FI" dirty="0" smtClean="0"/>
              <a:t>Lyhyt esittäytyminen - Heikki ja </a:t>
            </a:r>
            <a:r>
              <a:rPr lang="fi-FI" dirty="0" smtClean="0"/>
              <a:t>Teija (+ syksyn järjestelyt)</a:t>
            </a:r>
            <a:endParaRPr lang="fi-FI" dirty="0"/>
          </a:p>
        </p:txBody>
      </p:sp>
      <p:sp>
        <p:nvSpPr>
          <p:cNvPr id="3" name="Tekstiruutu 2"/>
          <p:cNvSpPr txBox="1"/>
          <p:nvPr/>
        </p:nvSpPr>
        <p:spPr>
          <a:xfrm>
            <a:off x="1371600" y="2569779"/>
            <a:ext cx="6075702" cy="3416320"/>
          </a:xfrm>
          <a:prstGeom prst="rect">
            <a:avLst/>
          </a:prstGeom>
          <a:noFill/>
        </p:spPr>
        <p:txBody>
          <a:bodyPr wrap="none" rtlCol="0">
            <a:spAutoFit/>
          </a:bodyPr>
          <a:lstStyle/>
          <a:p>
            <a:r>
              <a:rPr lang="fi-FI" dirty="0" smtClean="0"/>
              <a:t>Sisältö:</a:t>
            </a:r>
          </a:p>
          <a:p>
            <a:endParaRPr lang="fi-FI" dirty="0"/>
          </a:p>
          <a:p>
            <a:pPr marL="285750" indent="-285750">
              <a:buFontTx/>
              <a:buChar char="-"/>
            </a:pPr>
            <a:r>
              <a:rPr lang="fi-FI" dirty="0" smtClean="0"/>
              <a:t>Arkiset asiat</a:t>
            </a:r>
          </a:p>
          <a:p>
            <a:pPr marL="285750" indent="-285750">
              <a:buFontTx/>
              <a:buChar char="-"/>
            </a:pPr>
            <a:r>
              <a:rPr lang="fi-FI" dirty="0" smtClean="0"/>
              <a:t>Yhteydenpidosta</a:t>
            </a:r>
          </a:p>
          <a:p>
            <a:pPr marL="285750" indent="-285750">
              <a:buFontTx/>
              <a:buChar char="-"/>
            </a:pPr>
            <a:r>
              <a:rPr lang="fi-FI" dirty="0" smtClean="0"/>
              <a:t>Arvioinnista</a:t>
            </a:r>
          </a:p>
          <a:p>
            <a:pPr marL="285750" indent="-285750">
              <a:buFontTx/>
              <a:buChar char="-"/>
            </a:pPr>
            <a:r>
              <a:rPr lang="fi-FI" dirty="0" smtClean="0"/>
              <a:t>Lukuvuoden teemat</a:t>
            </a:r>
          </a:p>
          <a:p>
            <a:pPr marL="285750" indent="-285750">
              <a:buFontTx/>
              <a:buChar char="-"/>
            </a:pPr>
            <a:r>
              <a:rPr lang="fi-FI" dirty="0" smtClean="0"/>
              <a:t>Tuen uudistuksesta</a:t>
            </a:r>
          </a:p>
          <a:p>
            <a:pPr marL="285750" indent="-285750">
              <a:buFontTx/>
              <a:buChar char="-"/>
            </a:pPr>
            <a:r>
              <a:rPr lang="fi-FI" dirty="0" smtClean="0"/>
              <a:t>Poissaoloista</a:t>
            </a:r>
          </a:p>
          <a:p>
            <a:pPr marL="285750" indent="-285750">
              <a:buFontTx/>
              <a:buChar char="-"/>
            </a:pPr>
            <a:endParaRPr lang="fi-FI" dirty="0"/>
          </a:p>
          <a:p>
            <a:pPr marL="285750" indent="-285750">
              <a:buFontTx/>
              <a:buChar char="-"/>
            </a:pPr>
            <a:endParaRPr lang="fi-FI" dirty="0" smtClean="0"/>
          </a:p>
          <a:p>
            <a:pPr marL="285750" indent="-285750">
              <a:buFontTx/>
              <a:buChar char="-"/>
            </a:pPr>
            <a:r>
              <a:rPr lang="fi-FI" dirty="0" smtClean="0"/>
              <a:t>Kysyä voi kesken esityksen tai esityksen päätteeksi.</a:t>
            </a:r>
          </a:p>
          <a:p>
            <a:pPr marL="285750" indent="-285750">
              <a:buFontTx/>
              <a:buChar char="-"/>
            </a:pPr>
            <a:endParaRPr lang="fi-FI" dirty="0"/>
          </a:p>
        </p:txBody>
      </p:sp>
    </p:spTree>
    <p:extLst>
      <p:ext uri="{BB962C8B-B14F-4D97-AF65-F5344CB8AC3E}">
        <p14:creationId xmlns:p14="http://schemas.microsoft.com/office/powerpoint/2010/main" val="24547704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Kysymyksiä?</a:t>
            </a:r>
            <a:endParaRPr lang="fi-FI" dirty="0"/>
          </a:p>
        </p:txBody>
      </p:sp>
      <p:sp>
        <p:nvSpPr>
          <p:cNvPr id="5" name="Sisällön paikkamerkki 4"/>
          <p:cNvSpPr>
            <a:spLocks noGrp="1"/>
          </p:cNvSpPr>
          <p:nvPr>
            <p:ph idx="1"/>
          </p:nvPr>
        </p:nvSpPr>
        <p:spPr/>
        <p:txBody>
          <a:bodyPr/>
          <a:lstStyle/>
          <a:p>
            <a:endParaRPr lang="fi-FI" dirty="0"/>
          </a:p>
          <a:p>
            <a:r>
              <a:rPr lang="fi-FI" dirty="0" smtClean="0"/>
              <a:t>Kannustan olemaan yhteydessä matalalla kynnyksellä</a:t>
            </a:r>
          </a:p>
          <a:p>
            <a:endParaRPr lang="fi-FI" dirty="0"/>
          </a:p>
          <a:p>
            <a:r>
              <a:rPr lang="fi-FI" dirty="0"/>
              <a:t>Kiitos mielenkiinnosta</a:t>
            </a:r>
            <a:r>
              <a:rPr lang="fi-FI" dirty="0" smtClean="0"/>
              <a:t>!</a:t>
            </a:r>
          </a:p>
          <a:p>
            <a:endParaRPr lang="fi-FI" dirty="0"/>
          </a:p>
          <a:p>
            <a:r>
              <a:rPr lang="fi-FI" dirty="0" smtClean="0"/>
              <a:t>Diat löytyvät peda.net -sivulta</a:t>
            </a:r>
            <a:endParaRPr lang="fi-FI" dirty="0"/>
          </a:p>
          <a:p>
            <a:endParaRPr lang="fi-FI" dirty="0"/>
          </a:p>
        </p:txBody>
      </p:sp>
    </p:spTree>
    <p:extLst>
      <p:ext uri="{BB962C8B-B14F-4D97-AF65-F5344CB8AC3E}">
        <p14:creationId xmlns:p14="http://schemas.microsoft.com/office/powerpoint/2010/main" val="3859026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3-4E luokka</a:t>
            </a:r>
            <a:endParaRPr lang="fi-FI" dirty="0"/>
          </a:p>
        </p:txBody>
      </p:sp>
      <p:sp>
        <p:nvSpPr>
          <p:cNvPr id="3" name="Sisällön paikkamerkki 2"/>
          <p:cNvSpPr>
            <a:spLocks noGrp="1"/>
          </p:cNvSpPr>
          <p:nvPr>
            <p:ph idx="1"/>
          </p:nvPr>
        </p:nvSpPr>
        <p:spPr/>
        <p:txBody>
          <a:bodyPr>
            <a:normAutofit fontScale="92500" lnSpcReduction="20000"/>
          </a:bodyPr>
          <a:lstStyle/>
          <a:p>
            <a:r>
              <a:rPr lang="fi-FI" dirty="0" smtClean="0"/>
              <a:t>Opettaja: Heikki Tikkanen, kaikki aineet paitsi MU+LI+UE/ET</a:t>
            </a:r>
          </a:p>
          <a:p>
            <a:endParaRPr lang="fi-FI" dirty="0" smtClean="0"/>
          </a:p>
          <a:p>
            <a:r>
              <a:rPr lang="fi-FI" dirty="0" smtClean="0"/>
              <a:t>Teija-ohjaaja ryhmän mukana käytännössä koko ajan</a:t>
            </a:r>
          </a:p>
          <a:p>
            <a:endParaRPr lang="fi-FI" dirty="0" smtClean="0"/>
          </a:p>
          <a:p>
            <a:r>
              <a:rPr lang="fi-FI" dirty="0"/>
              <a:t>9</a:t>
            </a:r>
            <a:r>
              <a:rPr lang="fi-FI" dirty="0" smtClean="0"/>
              <a:t> oppilasta (5 + 4)</a:t>
            </a:r>
          </a:p>
          <a:p>
            <a:endParaRPr lang="fi-FI" dirty="0" smtClean="0"/>
          </a:p>
          <a:p>
            <a:r>
              <a:rPr lang="fi-FI" dirty="0" smtClean="0"/>
              <a:t>Yhteistyötä:</a:t>
            </a:r>
          </a:p>
          <a:p>
            <a:pPr lvl="1"/>
            <a:r>
              <a:rPr lang="fi-FI" dirty="0" smtClean="0"/>
              <a:t>Minna, Marika, Elina, </a:t>
            </a:r>
            <a:r>
              <a:rPr lang="fi-FI" dirty="0" smtClean="0"/>
              <a:t>Harri, </a:t>
            </a:r>
            <a:r>
              <a:rPr lang="fi-FI" dirty="0" smtClean="0"/>
              <a:t>Johanna</a:t>
            </a:r>
            <a:r>
              <a:rPr lang="fi-FI" dirty="0"/>
              <a:t>, Laura, </a:t>
            </a:r>
            <a:r>
              <a:rPr lang="fi-FI" dirty="0" smtClean="0"/>
              <a:t>Mika…</a:t>
            </a:r>
          </a:p>
          <a:p>
            <a:pPr lvl="1"/>
            <a:r>
              <a:rPr lang="fi-FI" dirty="0" smtClean="0"/>
              <a:t>Terveydenhoitaja Suvi</a:t>
            </a:r>
          </a:p>
          <a:p>
            <a:pPr lvl="1"/>
            <a:r>
              <a:rPr lang="fi-FI" dirty="0" smtClean="0"/>
              <a:t>Kuraattori Heidi</a:t>
            </a:r>
          </a:p>
          <a:p>
            <a:pPr lvl="1"/>
            <a:r>
              <a:rPr lang="fi-FI" dirty="0" smtClean="0"/>
              <a:t>Koulupsykologi Minna</a:t>
            </a:r>
          </a:p>
          <a:p>
            <a:pPr lvl="1"/>
            <a:r>
              <a:rPr lang="fi-FI" dirty="0" smtClean="0"/>
              <a:t>Oppilashuoltovideo </a:t>
            </a:r>
            <a:r>
              <a:rPr lang="fi-FI" dirty="0" smtClean="0">
                <a:hlinkClick r:id="rId2"/>
              </a:rPr>
              <a:t>https</a:t>
            </a:r>
            <a:r>
              <a:rPr lang="fi-FI" dirty="0">
                <a:hlinkClick r:id="rId2"/>
              </a:rPr>
              <a:t>://youtu.be/sWBzsjRs-Gg</a:t>
            </a:r>
            <a:endParaRPr lang="fi-FI" dirty="0"/>
          </a:p>
        </p:txBody>
      </p:sp>
    </p:spTree>
    <p:extLst>
      <p:ext uri="{BB962C8B-B14F-4D97-AF65-F5344CB8AC3E}">
        <p14:creationId xmlns:p14="http://schemas.microsoft.com/office/powerpoint/2010/main" val="18760954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orakulmio 4"/>
          <p:cNvSpPr/>
          <p:nvPr/>
        </p:nvSpPr>
        <p:spPr>
          <a:xfrm>
            <a:off x="5619404" y="1313411"/>
            <a:ext cx="839585" cy="4688378"/>
          </a:xfrm>
          <a:prstGeom prst="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fi-FI"/>
          </a:p>
        </p:txBody>
      </p:sp>
      <p:sp>
        <p:nvSpPr>
          <p:cNvPr id="6" name="Suorakulmio 5"/>
          <p:cNvSpPr/>
          <p:nvPr/>
        </p:nvSpPr>
        <p:spPr>
          <a:xfrm>
            <a:off x="6306718" y="1371599"/>
            <a:ext cx="922283" cy="50560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 name="Kuva 1"/>
          <p:cNvPicPr>
            <a:picLocks noChangeAspect="1"/>
          </p:cNvPicPr>
          <p:nvPr/>
        </p:nvPicPr>
        <p:blipFill>
          <a:blip r:embed="rId2"/>
          <a:stretch>
            <a:fillRect/>
          </a:stretch>
        </p:blipFill>
        <p:spPr>
          <a:xfrm>
            <a:off x="2495238" y="304529"/>
            <a:ext cx="7201524" cy="6248942"/>
          </a:xfrm>
          <a:prstGeom prst="rect">
            <a:avLst/>
          </a:prstGeom>
        </p:spPr>
      </p:pic>
      <p:sp>
        <p:nvSpPr>
          <p:cNvPr id="3" name="Suorakulmio 2"/>
          <p:cNvSpPr/>
          <p:nvPr/>
        </p:nvSpPr>
        <p:spPr>
          <a:xfrm>
            <a:off x="7146303" y="1103586"/>
            <a:ext cx="712807" cy="501343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17428209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77334" y="191814"/>
            <a:ext cx="8596668" cy="1320800"/>
          </a:xfrm>
        </p:spPr>
        <p:txBody>
          <a:bodyPr/>
          <a:lstStyle/>
          <a:p>
            <a:r>
              <a:rPr lang="fi-FI" dirty="0" smtClean="0"/>
              <a:t>Arki</a:t>
            </a:r>
            <a:endParaRPr lang="fi-FI" dirty="0"/>
          </a:p>
        </p:txBody>
      </p:sp>
      <p:sp>
        <p:nvSpPr>
          <p:cNvPr id="3" name="Sisällön paikkamerkki 2"/>
          <p:cNvSpPr>
            <a:spLocks noGrp="1"/>
          </p:cNvSpPr>
          <p:nvPr>
            <p:ph idx="1"/>
          </p:nvPr>
        </p:nvSpPr>
        <p:spPr>
          <a:xfrm>
            <a:off x="677334" y="1088696"/>
            <a:ext cx="8596668" cy="3880773"/>
          </a:xfrm>
        </p:spPr>
        <p:txBody>
          <a:bodyPr/>
          <a:lstStyle/>
          <a:p>
            <a:r>
              <a:rPr lang="fi-FI" dirty="0" smtClean="0"/>
              <a:t>Oppitunteja 8-14 välisenä aikana, ruokailut 10.35 + välipalaa saa ottaa klo 14.00 päivinä mukaansa</a:t>
            </a:r>
          </a:p>
          <a:p>
            <a:r>
              <a:rPr lang="fi-FI" dirty="0" smtClean="0"/>
              <a:t> ”jakotunnit”</a:t>
            </a:r>
          </a:p>
          <a:p>
            <a:r>
              <a:rPr lang="fi-FI" dirty="0" err="1" smtClean="0"/>
              <a:t>Huom</a:t>
            </a:r>
            <a:r>
              <a:rPr lang="fi-FI" dirty="0" smtClean="0"/>
              <a:t>: sisäkengät</a:t>
            </a:r>
            <a:endParaRPr lang="fi-FI" dirty="0"/>
          </a:p>
        </p:txBody>
      </p:sp>
      <p:pic>
        <p:nvPicPr>
          <p:cNvPr id="4" name="Kuv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4491" y="2609315"/>
            <a:ext cx="5008102" cy="3760533"/>
          </a:xfrm>
          <a:prstGeom prst="rect">
            <a:avLst/>
          </a:prstGeom>
        </p:spPr>
      </p:pic>
    </p:spTree>
    <p:extLst>
      <p:ext uri="{BB962C8B-B14F-4D97-AF65-F5344CB8AC3E}">
        <p14:creationId xmlns:p14="http://schemas.microsoft.com/office/powerpoint/2010/main" val="2669005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Läksyt</a:t>
            </a:r>
            <a:endParaRPr lang="fi-FI" dirty="0"/>
          </a:p>
        </p:txBody>
      </p:sp>
      <p:sp>
        <p:nvSpPr>
          <p:cNvPr id="3" name="Sisällön paikkamerkki 2"/>
          <p:cNvSpPr>
            <a:spLocks noGrp="1"/>
          </p:cNvSpPr>
          <p:nvPr>
            <p:ph idx="1"/>
          </p:nvPr>
        </p:nvSpPr>
        <p:spPr/>
        <p:txBody>
          <a:bodyPr>
            <a:normAutofit fontScale="77500" lnSpcReduction="20000"/>
          </a:bodyPr>
          <a:lstStyle/>
          <a:p>
            <a:r>
              <a:rPr lang="fi-FI" dirty="0" smtClean="0"/>
              <a:t>Tulee lähes aina ma-to, joskus myös perjantaisin</a:t>
            </a:r>
          </a:p>
          <a:p>
            <a:pPr lvl="1"/>
            <a:r>
              <a:rPr lang="fi-FI" dirty="0" smtClean="0"/>
              <a:t>Lukuläksy pyritään antamaan aina ma-to, </a:t>
            </a:r>
            <a:r>
              <a:rPr lang="fi-FI" dirty="0" err="1" smtClean="0"/>
              <a:t>huom</a:t>
            </a:r>
            <a:r>
              <a:rPr lang="fi-FI" dirty="0" smtClean="0"/>
              <a:t>: kannustakaa lukemaan vapaa-ajalla!</a:t>
            </a:r>
          </a:p>
          <a:p>
            <a:pPr lvl="1"/>
            <a:endParaRPr lang="fi-FI" dirty="0"/>
          </a:p>
          <a:p>
            <a:pPr lvl="1"/>
            <a:r>
              <a:rPr lang="fi-FI" dirty="0" smtClean="0"/>
              <a:t>Läksyksi lukuläksy + matematiikkaa ja/tai </a:t>
            </a:r>
            <a:r>
              <a:rPr lang="fi-FI" dirty="0" err="1" smtClean="0"/>
              <a:t>äikkää</a:t>
            </a:r>
            <a:r>
              <a:rPr lang="fi-FI" dirty="0" smtClean="0"/>
              <a:t>, toisinaan </a:t>
            </a:r>
            <a:r>
              <a:rPr lang="fi-FI" dirty="0" err="1" smtClean="0"/>
              <a:t>enkkua</a:t>
            </a:r>
            <a:r>
              <a:rPr lang="fi-FI" dirty="0" smtClean="0"/>
              <a:t>, ymppää….</a:t>
            </a:r>
          </a:p>
          <a:p>
            <a:pPr lvl="1"/>
            <a:endParaRPr lang="fi-FI" dirty="0" smtClean="0"/>
          </a:p>
          <a:p>
            <a:pPr lvl="1"/>
            <a:r>
              <a:rPr lang="fi-FI" dirty="0" err="1" smtClean="0"/>
              <a:t>Huom</a:t>
            </a:r>
            <a:r>
              <a:rPr lang="fi-FI" dirty="0" smtClean="0"/>
              <a:t>: kuormitus!</a:t>
            </a:r>
          </a:p>
          <a:p>
            <a:pPr lvl="1"/>
            <a:endParaRPr lang="fi-FI" dirty="0" smtClean="0"/>
          </a:p>
          <a:p>
            <a:r>
              <a:rPr lang="fi-FI" dirty="0" smtClean="0"/>
              <a:t>Seuranta lukuläksypassilla ja päivittäin koululla</a:t>
            </a:r>
          </a:p>
          <a:p>
            <a:endParaRPr lang="fi-FI" dirty="0" smtClean="0"/>
          </a:p>
          <a:p>
            <a:r>
              <a:rPr lang="fi-FI" dirty="0" smtClean="0"/>
              <a:t>Kirjat aina reppuun ja heti takaisin koululle</a:t>
            </a:r>
          </a:p>
          <a:p>
            <a:endParaRPr lang="fi-FI" dirty="0" smtClean="0"/>
          </a:p>
          <a:p>
            <a:r>
              <a:rPr lang="fi-FI" dirty="0" smtClean="0"/>
              <a:t>Jos unohduksia, läksyt tehdään (jossain välissä?) - informoin myös kotiin </a:t>
            </a:r>
            <a:r>
              <a:rPr lang="fi-FI" u="sng" dirty="0" smtClean="0"/>
              <a:t>toistuvista</a:t>
            </a:r>
            <a:r>
              <a:rPr lang="fi-FI" dirty="0" smtClean="0"/>
              <a:t> unohduksista</a:t>
            </a:r>
            <a:endParaRPr lang="fi-FI" dirty="0"/>
          </a:p>
        </p:txBody>
      </p:sp>
    </p:spTree>
    <p:extLst>
      <p:ext uri="{BB962C8B-B14F-4D97-AF65-F5344CB8AC3E}">
        <p14:creationId xmlns:p14="http://schemas.microsoft.com/office/powerpoint/2010/main" val="37415637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Liikunnan oppitunneista</a:t>
            </a:r>
            <a:endParaRPr lang="fi-FI" dirty="0"/>
          </a:p>
        </p:txBody>
      </p:sp>
      <p:sp>
        <p:nvSpPr>
          <p:cNvPr id="3" name="Sisällön paikkamerkki 2"/>
          <p:cNvSpPr>
            <a:spLocks noGrp="1"/>
          </p:cNvSpPr>
          <p:nvPr>
            <p:ph idx="1"/>
          </p:nvPr>
        </p:nvSpPr>
        <p:spPr/>
        <p:txBody>
          <a:bodyPr/>
          <a:lstStyle/>
          <a:p>
            <a:r>
              <a:rPr lang="fi-FI" dirty="0" smtClean="0"/>
              <a:t>Ilmoita Wilma-viestillä mieluiten edeltävänä iltana/aamulla, mikäli lapsella on jokin vamma, joka estää kyseisen päivän liikuntatunnille osallistumisen</a:t>
            </a:r>
          </a:p>
          <a:p>
            <a:endParaRPr lang="fi-FI" dirty="0"/>
          </a:p>
          <a:p>
            <a:r>
              <a:rPr lang="fi-FI" dirty="0" smtClean="0"/>
              <a:t>Oppilaita on ohjeistettu olemaan yhteydessä aikuiseen koulupäivän aikana, mikäli tulee joku vahinko/vamma –&gt; ensiapu -&gt; hoidontarpeen arviointi -&gt; koulupäivä jatkuu (pohditaan, voiko osallistua liikuntaan)</a:t>
            </a:r>
          </a:p>
          <a:p>
            <a:endParaRPr lang="fi-FI" dirty="0" smtClean="0"/>
          </a:p>
          <a:p>
            <a:endParaRPr lang="fi-FI" dirty="0"/>
          </a:p>
          <a:p>
            <a:endParaRPr lang="fi-FI" dirty="0"/>
          </a:p>
          <a:p>
            <a:endParaRPr lang="fi-FI" dirty="0" smtClean="0"/>
          </a:p>
        </p:txBody>
      </p:sp>
    </p:spTree>
    <p:extLst>
      <p:ext uri="{BB962C8B-B14F-4D97-AF65-F5344CB8AC3E}">
        <p14:creationId xmlns:p14="http://schemas.microsoft.com/office/powerpoint/2010/main" val="37187824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Yhteydenpito</a:t>
            </a:r>
            <a:endParaRPr lang="fi-FI" dirty="0"/>
          </a:p>
        </p:txBody>
      </p:sp>
      <p:sp>
        <p:nvSpPr>
          <p:cNvPr id="3" name="Sisällön paikkamerkki 2"/>
          <p:cNvSpPr>
            <a:spLocks noGrp="1"/>
          </p:cNvSpPr>
          <p:nvPr>
            <p:ph idx="1"/>
          </p:nvPr>
        </p:nvSpPr>
        <p:spPr>
          <a:xfrm>
            <a:off x="677334" y="1844706"/>
            <a:ext cx="8596668" cy="3880773"/>
          </a:xfrm>
        </p:spPr>
        <p:txBody>
          <a:bodyPr>
            <a:normAutofit fontScale="85000" lnSpcReduction="20000"/>
          </a:bodyPr>
          <a:lstStyle/>
          <a:p>
            <a:r>
              <a:rPr lang="fi-FI" dirty="0" smtClean="0"/>
              <a:t>Wilma-viestit, ma-pe 08.00-15.00</a:t>
            </a:r>
          </a:p>
          <a:p>
            <a:endParaRPr lang="fi-FI" dirty="0"/>
          </a:p>
          <a:p>
            <a:r>
              <a:rPr lang="fi-FI" dirty="0" smtClean="0"/>
              <a:t>Työpuhelin, ma-pe 8.00-15.00, paras tapa tavoittaa pikaisissa asioissa</a:t>
            </a:r>
          </a:p>
          <a:p>
            <a:pPr lvl="1"/>
            <a:r>
              <a:rPr lang="fi-FI" dirty="0" smtClean="0"/>
              <a:t>044 740 1291</a:t>
            </a:r>
          </a:p>
          <a:p>
            <a:pPr lvl="1"/>
            <a:endParaRPr lang="fi-FI" dirty="0"/>
          </a:p>
          <a:p>
            <a:r>
              <a:rPr lang="fi-FI" dirty="0" smtClean="0"/>
              <a:t>Ilmoita sairauspoissaoloista Wilmaan, laitan korvaavat tehtävät viestillä</a:t>
            </a:r>
          </a:p>
          <a:p>
            <a:endParaRPr lang="fi-FI" dirty="0"/>
          </a:p>
          <a:p>
            <a:r>
              <a:rPr lang="fi-FI" dirty="0" smtClean="0"/>
              <a:t>Myös ns. ”hyvä tietää” –asiat ovat tärkeitä meille koulun väelle</a:t>
            </a:r>
          </a:p>
          <a:p>
            <a:endParaRPr lang="fi-FI" dirty="0"/>
          </a:p>
          <a:p>
            <a:r>
              <a:rPr lang="fi-FI" dirty="0" smtClean="0"/>
              <a:t>Lomat 1-3vrk myöntää oma opettaja, pidemmät vararehtori/rehtori. Anomukset pidemmistä lomista suoraan Wilmassa (ei toimi mobiilissa). Tällä ajalla huoltaja vastaa lapsen opiskelusta.</a:t>
            </a:r>
            <a:endParaRPr lang="fi-FI" dirty="0"/>
          </a:p>
        </p:txBody>
      </p:sp>
    </p:spTree>
    <p:extLst>
      <p:ext uri="{BB962C8B-B14F-4D97-AF65-F5344CB8AC3E}">
        <p14:creationId xmlns:p14="http://schemas.microsoft.com/office/powerpoint/2010/main" val="5719105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Arviointi</a:t>
            </a:r>
            <a:endParaRPr lang="fi-FI" dirty="0"/>
          </a:p>
        </p:txBody>
      </p:sp>
      <p:sp>
        <p:nvSpPr>
          <p:cNvPr id="3" name="Sisällön paikkamerkki 2"/>
          <p:cNvSpPr>
            <a:spLocks noGrp="1"/>
          </p:cNvSpPr>
          <p:nvPr>
            <p:ph idx="1"/>
          </p:nvPr>
        </p:nvSpPr>
        <p:spPr/>
        <p:txBody>
          <a:bodyPr>
            <a:normAutofit/>
          </a:bodyPr>
          <a:lstStyle/>
          <a:p>
            <a:r>
              <a:rPr lang="fi-FI" dirty="0" smtClean="0"/>
              <a:t>Arviointikeskustelu + pedagogisten asiakirjojen päivittäminen yhdessä palaverissa </a:t>
            </a:r>
            <a:r>
              <a:rPr lang="fi-FI" b="1" dirty="0" smtClean="0">
                <a:solidFill>
                  <a:srgbClr val="FF0000"/>
                </a:solidFill>
              </a:rPr>
              <a:t>loppuvuodesta (marraskuu)?</a:t>
            </a:r>
          </a:p>
          <a:p>
            <a:endParaRPr lang="fi-FI" dirty="0" smtClean="0"/>
          </a:p>
          <a:p>
            <a:r>
              <a:rPr lang="fi-FI" dirty="0"/>
              <a:t>A</a:t>
            </a:r>
            <a:r>
              <a:rPr lang="fi-FI" dirty="0" smtClean="0"/>
              <a:t>rvioinnin keinoista sekä painoalueittain opiskelusta ja yksilöllistetystä oppiaineesta</a:t>
            </a:r>
          </a:p>
          <a:p>
            <a:pPr lvl="1"/>
            <a:r>
              <a:rPr lang="fi-FI" dirty="0" smtClean="0"/>
              <a:t>Summatiivinen + formatiivinen, eli </a:t>
            </a:r>
            <a:r>
              <a:rPr lang="fi-FI" b="1" dirty="0" smtClean="0"/>
              <a:t>kokeita ja jatkuvaa osaamisen seurantaa</a:t>
            </a:r>
          </a:p>
          <a:p>
            <a:pPr lvl="1"/>
            <a:r>
              <a:rPr lang="fi-FI" dirty="0" smtClean="0"/>
              <a:t>Arviointi ja tavoitteet –&gt; painopistealueet/yksilöllistetty oppiaine</a:t>
            </a:r>
          </a:p>
          <a:p>
            <a:endParaRPr lang="fi-FI" dirty="0" smtClean="0"/>
          </a:p>
          <a:p>
            <a:r>
              <a:rPr lang="fi-FI" dirty="0" smtClean="0"/>
              <a:t>Lukuvuosiarviointi tulee todistukseen nelosilla numeroilla (kevään todistus)</a:t>
            </a:r>
          </a:p>
          <a:p>
            <a:endParaRPr lang="fi-FI" dirty="0"/>
          </a:p>
        </p:txBody>
      </p:sp>
      <p:pic>
        <p:nvPicPr>
          <p:cNvPr id="5" name="Kuva 4"/>
          <p:cNvPicPr>
            <a:picLocks noChangeAspect="1"/>
          </p:cNvPicPr>
          <p:nvPr/>
        </p:nvPicPr>
        <p:blipFill>
          <a:blip r:embed="rId2"/>
          <a:stretch>
            <a:fillRect/>
          </a:stretch>
        </p:blipFill>
        <p:spPr>
          <a:xfrm>
            <a:off x="5120524" y="556120"/>
            <a:ext cx="3954395" cy="1062744"/>
          </a:xfrm>
          <a:prstGeom prst="rect">
            <a:avLst/>
          </a:prstGeom>
        </p:spPr>
      </p:pic>
    </p:spTree>
    <p:extLst>
      <p:ext uri="{BB962C8B-B14F-4D97-AF65-F5344CB8AC3E}">
        <p14:creationId xmlns:p14="http://schemas.microsoft.com/office/powerpoint/2010/main" val="27718976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i">
  <a:themeElements>
    <a:clrScheme name="Ioni">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i">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i">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5052</TotalTime>
  <Words>986</Words>
  <Application>Microsoft Office PowerPoint</Application>
  <PresentationFormat>Laajakuva</PresentationFormat>
  <Paragraphs>167</Paragraphs>
  <Slides>20</Slides>
  <Notes>0</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20</vt:i4>
      </vt:variant>
    </vt:vector>
  </HeadingPairs>
  <TitlesOfParts>
    <vt:vector size="24" baseType="lpstr">
      <vt:lpstr>Arial</vt:lpstr>
      <vt:lpstr>Century Gothic</vt:lpstr>
      <vt:lpstr>Wingdings 3</vt:lpstr>
      <vt:lpstr>Ioni</vt:lpstr>
      <vt:lpstr>3-4E vanhempainilta</vt:lpstr>
      <vt:lpstr>Lyhyt esittäytyminen - Heikki ja Teija (+ syksyn järjestelyt)</vt:lpstr>
      <vt:lpstr>3-4E luokka</vt:lpstr>
      <vt:lpstr>PowerPoint-esitys</vt:lpstr>
      <vt:lpstr>Arki</vt:lpstr>
      <vt:lpstr>Läksyt</vt:lpstr>
      <vt:lpstr>Liikunnan oppitunneista</vt:lpstr>
      <vt:lpstr>Yhteydenpito</vt:lpstr>
      <vt:lpstr>Arviointi</vt:lpstr>
      <vt:lpstr>Koululaisen parhaaksi</vt:lpstr>
      <vt:lpstr>Koulumatkat</vt:lpstr>
      <vt:lpstr>Lukuvuoden teemat</vt:lpstr>
      <vt:lpstr>Oppimisen ja koulunkäynnin tuen UUDISTUS 1.8.2025 ALKAEN</vt:lpstr>
      <vt:lpstr>Oppimista tukevat opetusjärjestelyT</vt:lpstr>
      <vt:lpstr>RYHMÄKOHTAISET TUKIMUODOT</vt:lpstr>
      <vt:lpstr>OPPILASKOHTAISET TUKITOIMET</vt:lpstr>
      <vt:lpstr>Pedagogiikkaa</vt:lpstr>
      <vt:lpstr>Peda.net-sivut</vt:lpstr>
      <vt:lpstr>PowerPoint-esitys</vt:lpstr>
      <vt:lpstr>Kysymyksiä?</vt:lpstr>
    </vt:vector>
  </TitlesOfParts>
  <Company>Siilinjärven kunta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3-4E vanhempainilta</dc:title>
  <dc:creator>Heikki Tikkanen</dc:creator>
  <cp:lastModifiedBy>Heikki Tikkanen</cp:lastModifiedBy>
  <cp:revision>57</cp:revision>
  <dcterms:created xsi:type="dcterms:W3CDTF">2023-08-21T10:46:43Z</dcterms:created>
  <dcterms:modified xsi:type="dcterms:W3CDTF">2025-08-20T14:46:01Z</dcterms:modified>
</cp:coreProperties>
</file>