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9" r:id="rId6"/>
    <p:sldId id="260" r:id="rId7"/>
    <p:sldId id="258" r:id="rId8"/>
    <p:sldId id="263" r:id="rId9"/>
    <p:sldId id="257" r:id="rId10"/>
    <p:sldId id="261" r:id="rId11"/>
    <p:sldId id="262" r:id="rId12"/>
  </p:sldIdLst>
  <p:sldSz cx="12192000" cy="685800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ADF0EE-72BB-44CF-8B7A-6E0B3D8841E0}" v="13" dt="2023-02-16T06:23:27.282"/>
    <p1510:client id="{7E58F1C7-AB01-4FE0-9DED-11CDFE644659}" v="2" dt="2023-02-15T14:43:10.897"/>
    <p1510:client id="{CCB23EA7-B4D6-47EB-9FCC-EE462650A9CC}" v="19" dt="2023-02-15T06:43:56.406"/>
    <p1510:client id="{EBDFB556-8A27-4658-BEFE-7440DD196FAA}" v="70" dt="2023-02-15T11:48:21.197"/>
    <p1510:client id="{EF331CE3-AC60-494E-B666-86CD819ABA96}" v="560" dt="2023-02-16T06:23:32.593"/>
    <p1510:client id="{FD48D777-BA80-49FD-B808-F1E174F64AF7}" v="28" dt="2023-02-14T08:42:52.256"/>
    <p1510:client id="{FE77AE5A-87E9-4515-9C04-6F89F0AC0B86}" v="603" dt="2023-02-13T09:26:56.5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17.1.2024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2146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17.1.2024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7116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17.1.2024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7485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17.1.2024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8035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17.1.2024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4808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17.1.2024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36088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17.1.2024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479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17.1.2024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771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17.1.2024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2119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17.1.2024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0722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17.1.2024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0486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17.1.2024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1858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17.1.2024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4102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17.1.2024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4608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17.1.2024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4280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17.1.2024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0128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17.1.2024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874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youtu.be/lubxDB1iWM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oveltuvuuskoe.fi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Ahmon urheilupainotteinen luokka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>
                <a:cs typeface="Calibri"/>
              </a:rPr>
              <a:t>Infotilaisuus huoltajille ja urheiluseurojen edustajille</a:t>
            </a:r>
          </a:p>
          <a:p>
            <a:r>
              <a:rPr lang="fi-FI">
                <a:cs typeface="Calibri"/>
              </a:rPr>
              <a:t>16.1.2024 klo 17.30</a:t>
            </a:r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0A0D0D3-0FB0-4758-0F17-B05E2EB16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1723" y="609600"/>
            <a:ext cx="4512989" cy="2227730"/>
          </a:xfrm>
        </p:spPr>
        <p:txBody>
          <a:bodyPr anchor="ctr">
            <a:normAutofit/>
          </a:bodyPr>
          <a:lstStyle/>
          <a:p>
            <a:r>
              <a:rPr lang="fi-FI">
                <a:solidFill>
                  <a:srgbClr val="FFFFFF"/>
                </a:solidFill>
              </a:rPr>
              <a:t>Urheilijan urapolku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4FF66C2F-4127-EAF5-F838-62ED7CCC8B7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3" t="21829" r="14920" b="24075"/>
          <a:stretch/>
        </p:blipFill>
        <p:spPr bwMode="auto">
          <a:xfrm>
            <a:off x="757251" y="2545919"/>
            <a:ext cx="3856774" cy="1855060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F30DE1-9AB2-D1B5-D686-0E11C3BF2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1725" y="2837329"/>
            <a:ext cx="4512988" cy="33179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>
                <a:solidFill>
                  <a:srgbClr val="FFFFFF"/>
                </a:solidFill>
              </a:rPr>
              <a:t>Johanna Tikkanen</a:t>
            </a:r>
          </a:p>
          <a:p>
            <a:pPr marL="0" indent="0">
              <a:buNone/>
            </a:pPr>
            <a:r>
              <a:rPr lang="fi-FI">
                <a:solidFill>
                  <a:srgbClr val="FFFFFF"/>
                </a:solidFill>
              </a:rPr>
              <a:t>Toiminnanjohtaja</a:t>
            </a:r>
            <a:br>
              <a:rPr lang="fi-FI">
                <a:solidFill>
                  <a:srgbClr val="FFFFFF"/>
                </a:solidFill>
              </a:rPr>
            </a:br>
            <a:r>
              <a:rPr lang="fi-FI">
                <a:solidFill>
                  <a:srgbClr val="FFFFFF"/>
                </a:solidFill>
              </a:rPr>
              <a:t>Kuopion alueen urheiluakatemia</a:t>
            </a:r>
          </a:p>
        </p:txBody>
      </p:sp>
    </p:spTree>
    <p:extLst>
      <p:ext uri="{BB962C8B-B14F-4D97-AF65-F5344CB8AC3E}">
        <p14:creationId xmlns:p14="http://schemas.microsoft.com/office/powerpoint/2010/main" val="3392942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91E14F-0902-EEB5-D59A-A641F28CA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Luokanohjaajan rooli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CDCC09-24D1-B979-B386-0620CA495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Ensimmäisen urheilupainotteisen luokan luokanohjaaja</a:t>
            </a:r>
          </a:p>
          <a:p>
            <a:pPr lvl="1"/>
            <a:r>
              <a:rPr lang="fi-FI" dirty="0"/>
              <a:t>Piia </a:t>
            </a:r>
            <a:r>
              <a:rPr lang="fi-FI" dirty="0" err="1"/>
              <a:t>Bakker</a:t>
            </a:r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  <a:p>
            <a:r>
              <a:rPr lang="fi-FI" dirty="0"/>
              <a:t>Syksyllä 2024 aloittavan urheilupainotteisen luokan luokanohjaaja</a:t>
            </a:r>
          </a:p>
          <a:p>
            <a:pPr lvl="1"/>
            <a:r>
              <a:rPr lang="fi-FI" dirty="0"/>
              <a:t>Katja Tervonen</a:t>
            </a:r>
          </a:p>
        </p:txBody>
      </p:sp>
    </p:spTree>
    <p:extLst>
      <p:ext uri="{BB962C8B-B14F-4D97-AF65-F5344CB8AC3E}">
        <p14:creationId xmlns:p14="http://schemas.microsoft.com/office/powerpoint/2010/main" val="192779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504E464-E84D-E4AA-5C1F-F2D8CF663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Opiskelu Urheilupainotteisella luokalla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F92A303-46C0-3BDF-0FCC-3CF804A29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3491"/>
            <a:ext cx="8596668" cy="480282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dirty="0"/>
              <a:t>Opetuksen painotukset </a:t>
            </a:r>
          </a:p>
          <a:p>
            <a:pPr lvl="1"/>
            <a:r>
              <a:rPr lang="fi-FI" sz="1800" dirty="0"/>
              <a:t>Opiskelu normaalisti yleisopetuksen opetussuunnitelman mukaisesti</a:t>
            </a:r>
          </a:p>
          <a:p>
            <a:pPr lvl="1"/>
            <a:r>
              <a:rPr lang="fi-FI" sz="1800" dirty="0"/>
              <a:t>Liikuntatunnit:</a:t>
            </a:r>
          </a:p>
          <a:p>
            <a:pPr lvl="2"/>
            <a:r>
              <a:rPr lang="fi-FI" sz="1600" dirty="0"/>
              <a:t>7.lk: 2h/vko</a:t>
            </a:r>
          </a:p>
          <a:p>
            <a:pPr lvl="2"/>
            <a:r>
              <a:rPr lang="fi-FI" sz="1600" dirty="0"/>
              <a:t>8.lk: 3h/vko, joista yksi tunti valmennuksellista liikuntaa</a:t>
            </a:r>
          </a:p>
          <a:p>
            <a:pPr lvl="2"/>
            <a:r>
              <a:rPr lang="fi-FI" sz="1600" dirty="0"/>
              <a:t>9.lk: 2h/vko</a:t>
            </a:r>
          </a:p>
          <a:p>
            <a:pPr lvl="1"/>
            <a:r>
              <a:rPr lang="fi-FI" sz="1800" dirty="0"/>
              <a:t>Valinnaisaineet</a:t>
            </a:r>
          </a:p>
          <a:p>
            <a:pPr lvl="2"/>
            <a:r>
              <a:rPr lang="fi-FI" sz="1600" dirty="0"/>
              <a:t>Kori 1: taito- ja taideaineen pitkä valinta 8.-9. -luokille</a:t>
            </a:r>
          </a:p>
          <a:p>
            <a:pPr lvl="2"/>
            <a:r>
              <a:rPr lang="fi-FI" sz="1600" dirty="0"/>
              <a:t>Kori 2: lyhytvalinnat 8. -luokalle</a:t>
            </a:r>
          </a:p>
          <a:p>
            <a:pPr lvl="2"/>
            <a:r>
              <a:rPr lang="fi-FI" sz="1600" dirty="0"/>
              <a:t>Kori 3: Urheiluvalmennus, </a:t>
            </a:r>
            <a:r>
              <a:rPr lang="fi-FI" sz="1600" dirty="0">
                <a:ea typeface="+mn-lt"/>
                <a:cs typeface="+mn-lt"/>
              </a:rPr>
              <a:t>pitkä valinta 8.-9. -luokille</a:t>
            </a:r>
          </a:p>
          <a:p>
            <a:pPr lvl="2"/>
            <a:r>
              <a:rPr lang="fi-FI" sz="1600" dirty="0"/>
              <a:t>Kori 4: lyhytvalinta 9. -luokalle</a:t>
            </a:r>
          </a:p>
          <a:p>
            <a:r>
              <a:rPr lang="fi-FI" dirty="0"/>
              <a:t>Mahdollisuus omaehtoiseen harjoitteluun</a:t>
            </a:r>
          </a:p>
          <a:p>
            <a:r>
              <a:rPr lang="fi-FI" dirty="0"/>
              <a:t>Urheiluakatemian harjoitukset 9. </a:t>
            </a:r>
            <a:r>
              <a:rPr lang="fi-FI"/>
              <a:t>luokalla mahdollisuuksien mukaan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2680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A0D0D3-0FB0-4758-0F17-B05E2EB16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Urheilijan jatkopolku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F30DE1-9AB2-D1B5-D686-0E11C3BF2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800" b="0" i="0" u="none" strike="noStrike" dirty="0">
                <a:solidFill>
                  <a:srgbClr val="404040"/>
                </a:solidFill>
                <a:effectLst/>
                <a:latin typeface="Trebuchet MS" panose="020B0603020202020204" pitchFamily="34" charset="0"/>
              </a:rPr>
              <a:t>Siilinjärven lukio on ollut osa Kuopion alueen urheiluakatemiaa yli 20 vuotta</a:t>
            </a:r>
            <a:r>
              <a:rPr lang="en-US" sz="1800" b="0" i="0" dirty="0">
                <a:solidFill>
                  <a:srgbClr val="40404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800" b="0" i="0" u="none" strike="noStrike" dirty="0">
                <a:solidFill>
                  <a:srgbClr val="404040"/>
                </a:solidFill>
                <a:effectLst/>
                <a:latin typeface="Trebuchet MS" panose="020B0603020202020204" pitchFamily="34" charset="0"/>
              </a:rPr>
              <a:t>Tarjoamme lajivalmennusta jalkapallossa, pesäpallossa, jääkiekossa sekä yleisvalmennusta yksilölajeissa</a:t>
            </a:r>
            <a:r>
              <a:rPr lang="en-US" sz="1800" b="0" i="0" dirty="0">
                <a:solidFill>
                  <a:srgbClr val="40404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800" b="0" i="0" u="none" strike="noStrike" dirty="0">
                <a:solidFill>
                  <a:srgbClr val="404040"/>
                </a:solidFill>
                <a:effectLst/>
                <a:latin typeface="Trebuchet MS" panose="020B0603020202020204" pitchFamily="34" charset="0"/>
              </a:rPr>
              <a:t>Tiivistämme yhteistyötä perusopetuksen kanssa, tähtäimenä uusi koulukeskus. </a:t>
            </a:r>
            <a:r>
              <a:rPr lang="en-US" sz="1800" b="0" i="0" dirty="0">
                <a:solidFill>
                  <a:srgbClr val="40404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800" b="0" i="0" u="none" strike="noStrike" dirty="0">
                <a:solidFill>
                  <a:srgbClr val="404040"/>
                </a:solidFill>
                <a:effectLst/>
                <a:latin typeface="Trebuchet MS" panose="020B0603020202020204" pitchFamily="34" charset="0"/>
              </a:rPr>
              <a:t>Siilinjärven lukion urheiluakatemian uusi esittelyvideo on nyt julki</a:t>
            </a:r>
            <a:r>
              <a:rPr lang="en-US" sz="1800" b="0" i="0" dirty="0">
                <a:solidFill>
                  <a:srgbClr val="40404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800" b="0" i="0" u="sng" strike="noStrike" dirty="0">
                <a:solidFill>
                  <a:srgbClr val="99CA3C"/>
                </a:solidFill>
                <a:effectLst/>
                <a:latin typeface="Trebuchet MS" panose="020B0603020202020204" pitchFamily="34" charset="0"/>
                <a:hlinkClick r:id="rId2"/>
              </a:rPr>
              <a:t>https://youtu.be/lubxDB1iWM0</a:t>
            </a:r>
            <a:r>
              <a:rPr lang="fi-FI" sz="1800" b="0" i="0" dirty="0">
                <a:solidFill>
                  <a:srgbClr val="404040"/>
                </a:solidFill>
                <a:effectLst/>
                <a:latin typeface="Trebuchet MS" panose="020B0603020202020204" pitchFamily="34" charset="0"/>
              </a:rPr>
              <a:t>​</a:t>
            </a:r>
            <a:endParaRPr lang="fi-FI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4FF66C2F-4127-EAF5-F838-62ED7CCC8B7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3" t="21829" r="14920" b="24075"/>
          <a:stretch/>
        </p:blipFill>
        <p:spPr bwMode="auto">
          <a:xfrm>
            <a:off x="5354385" y="409317"/>
            <a:ext cx="2520315" cy="1211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6" name="Ryhmä 5">
            <a:extLst>
              <a:ext uri="{FF2B5EF4-FFF2-40B4-BE49-F238E27FC236}">
                <a16:creationId xmlns:a16="http://schemas.microsoft.com/office/drawing/2014/main" id="{C5737DEE-CF47-1D94-D9E8-5043046D1796}"/>
              </a:ext>
            </a:extLst>
          </p:cNvPr>
          <p:cNvGrpSpPr/>
          <p:nvPr/>
        </p:nvGrpSpPr>
        <p:grpSpPr>
          <a:xfrm>
            <a:off x="7874700" y="409317"/>
            <a:ext cx="1210310" cy="1219835"/>
            <a:chOff x="0" y="-7952"/>
            <a:chExt cx="1187312" cy="1216025"/>
          </a:xfrm>
        </p:grpSpPr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C6067316-CED8-80FE-0FFD-C5B2472AE0E8}"/>
                </a:ext>
              </a:extLst>
            </p:cNvPr>
            <p:cNvSpPr/>
            <p:nvPr/>
          </p:nvSpPr>
          <p:spPr>
            <a:xfrm>
              <a:off x="11927" y="7952"/>
              <a:ext cx="1175385" cy="11982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pic>
          <p:nvPicPr>
            <p:cNvPr id="8" name="Kuva 7">
              <a:extLst>
                <a:ext uri="{FF2B5EF4-FFF2-40B4-BE49-F238E27FC236}">
                  <a16:creationId xmlns:a16="http://schemas.microsoft.com/office/drawing/2014/main" id="{1AB44D1B-F22D-CF5F-7E33-8C58879E0FC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438"/>
            <a:stretch/>
          </p:blipFill>
          <p:spPr bwMode="auto">
            <a:xfrm>
              <a:off x="0" y="-7952"/>
              <a:ext cx="1101090" cy="121602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48070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F843B65-EDCA-6391-93B1-6D2E13916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Urheiluluokalle valinta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53F1667-F49F-BD11-38B7-506077EF7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Hakulomake Wilmaan</a:t>
            </a:r>
          </a:p>
          <a:p>
            <a:pPr lvl="1"/>
            <a:r>
              <a:rPr lang="fi-FI" dirty="0"/>
              <a:t>Ilmoittautuminen pääsykokeeseen avoinna (16.-31.1.2024) kaikille 6. -luokkalaisille</a:t>
            </a:r>
          </a:p>
          <a:p>
            <a:r>
              <a:rPr lang="fi-FI" dirty="0"/>
              <a:t>Pääsykoe ti 13.2.2024</a:t>
            </a:r>
          </a:p>
          <a:p>
            <a:pPr lvl="1"/>
            <a:r>
              <a:rPr lang="fi-FI" dirty="0"/>
              <a:t>Ahmon liikuntasali</a:t>
            </a:r>
          </a:p>
          <a:p>
            <a:pPr lvl="1"/>
            <a:r>
              <a:rPr lang="fi-FI" dirty="0"/>
              <a:t>Pääsykokeet valtakunnallisen rungon perusteella</a:t>
            </a:r>
          </a:p>
          <a:p>
            <a:r>
              <a:rPr lang="fi-FI" dirty="0"/>
              <a:t>Luokan kokoaminen</a:t>
            </a:r>
          </a:p>
          <a:p>
            <a:pPr lvl="1"/>
            <a:r>
              <a:rPr lang="fi-FI" dirty="0"/>
              <a:t>Luokalle valitaan pääsykokeen perusteella parhaiten kokeessa menestyneet oppilaat (keskimääräinen luokkakoko)</a:t>
            </a:r>
          </a:p>
          <a:p>
            <a:pPr lvl="1"/>
            <a:r>
              <a:rPr lang="fi-FI" dirty="0"/>
              <a:t>Ei sukupuolikiintiöitä tms.</a:t>
            </a:r>
          </a:p>
        </p:txBody>
      </p:sp>
    </p:spTree>
    <p:extLst>
      <p:ext uri="{BB962C8B-B14F-4D97-AF65-F5344CB8AC3E}">
        <p14:creationId xmlns:p14="http://schemas.microsoft.com/office/powerpoint/2010/main" val="411848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4D161B-B7E0-B8FA-7B4D-3FE3A2F1F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Kysymyksiä urheilupainotteisesta luokasta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B7DA85C-F07E-BE5C-6614-FC2BFE4FF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b="0" i="0" dirty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Pääsykoe ja pisteytys yksityiskohtaisemmin</a:t>
            </a:r>
          </a:p>
          <a:p>
            <a:pPr lvl="1"/>
            <a:r>
              <a:rPr lang="fi-FI" dirty="0">
                <a:solidFill>
                  <a:srgbClr val="212121"/>
                </a:solidFill>
                <a:latin typeface="Segoe UI" panose="020B0502040204020203" pitchFamily="34" charset="0"/>
              </a:rPr>
              <a:t>Ilmoittautuminen pääsykokeeseen Wilman kautta (16.-31.1.2024)</a:t>
            </a:r>
          </a:p>
          <a:p>
            <a:pPr lvl="1"/>
            <a:r>
              <a:rPr lang="fi-FI" dirty="0">
                <a:solidFill>
                  <a:srgbClr val="212121"/>
                </a:solidFill>
                <a:latin typeface="Segoe UI" panose="020B0502040204020203" pitchFamily="34" charset="0"/>
              </a:rPr>
              <a:t>Pääsykoe </a:t>
            </a:r>
            <a:r>
              <a:rPr lang="fi-FI">
                <a:solidFill>
                  <a:srgbClr val="212121"/>
                </a:solidFill>
                <a:latin typeface="Segoe UI" panose="020B0502040204020203" pitchFamily="34" charset="0"/>
              </a:rPr>
              <a:t>ti 13.2</a:t>
            </a:r>
            <a:r>
              <a:rPr lang="fi-FI" dirty="0">
                <a:solidFill>
                  <a:srgbClr val="212121"/>
                </a:solidFill>
                <a:latin typeface="Segoe UI" panose="020B0502040204020203" pitchFamily="34" charset="0"/>
              </a:rPr>
              <a:t>. Ahmon koulun salissa</a:t>
            </a:r>
          </a:p>
          <a:p>
            <a:pPr lvl="1"/>
            <a:r>
              <a:rPr lang="fi-FI" dirty="0">
                <a:hlinkClick r:id="rId2"/>
              </a:rPr>
              <a:t>https://www.soveltuvuuskoe.fi/</a:t>
            </a:r>
            <a:endParaRPr lang="fi-FI" dirty="0">
              <a:solidFill>
                <a:srgbClr val="212121"/>
              </a:solidFill>
              <a:latin typeface="Segoe UI" panose="020B0502040204020203" pitchFamily="34" charset="0"/>
            </a:endParaRPr>
          </a:p>
          <a:p>
            <a:r>
              <a:rPr lang="fi-FI" dirty="0">
                <a:solidFill>
                  <a:srgbClr val="212121"/>
                </a:solidFill>
                <a:latin typeface="Segoe UI" panose="020B0502040204020203" pitchFamily="34" charset="0"/>
              </a:rPr>
              <a:t>Kunta järjestää koulukyydin vain Ahmon koulunkäyntialueella asuville. Muualla asuvat huolehtivat kyydistä omakustanteisesti.</a:t>
            </a:r>
          </a:p>
          <a:p>
            <a:r>
              <a:rPr lang="fi-FI" b="0" i="0" dirty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Ratkaistaanko valinta pelkästään valintakokeen perusteella vai onko käytössä myös muita valintakriteereitä? Otetaanko tyttöjä ja poikia tasaisesti vai halukkuuden / pääsykokeiden mukaisesti?</a:t>
            </a:r>
          </a:p>
          <a:p>
            <a:pPr lvl="1"/>
            <a:r>
              <a:rPr lang="fi-FI" dirty="0">
                <a:solidFill>
                  <a:srgbClr val="212121"/>
                </a:solidFill>
                <a:latin typeface="Segoe UI" panose="020B0502040204020203" pitchFamily="34" charset="0"/>
              </a:rPr>
              <a:t>Valinta ratkaistaan pelkästään valintakokeen perusteella </a:t>
            </a:r>
            <a:br>
              <a:rPr lang="fi-FI" dirty="0">
                <a:solidFill>
                  <a:srgbClr val="212121"/>
                </a:solidFill>
                <a:latin typeface="Segoe UI" panose="020B0502040204020203" pitchFamily="34" charset="0"/>
              </a:rPr>
            </a:br>
            <a:r>
              <a:rPr lang="fi-FI" dirty="0">
                <a:solidFill>
                  <a:srgbClr val="212121"/>
                </a:solidFill>
                <a:latin typeface="Segoe UI" panose="020B0502040204020203" pitchFamily="34" charset="0"/>
              </a:rPr>
              <a:t>(Yhdenvertaisuuslaki 6 ja 8 §)</a:t>
            </a:r>
          </a:p>
          <a:p>
            <a:pPr lvl="1"/>
            <a:r>
              <a:rPr lang="fi-FI" dirty="0">
                <a:solidFill>
                  <a:srgbClr val="212121"/>
                </a:solidFill>
                <a:latin typeface="Segoe UI" panose="020B0502040204020203" pitchFamily="34" charset="0"/>
              </a:rPr>
              <a:t>Koulumenestys, kolmiportainen tuki tms. ei vaikuta valintaan.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14599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AA5825D-89AE-0ADA-49F1-67FB6BCFB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88272"/>
            <a:ext cx="8596668" cy="1029809"/>
          </a:xfrm>
        </p:spPr>
        <p:txBody>
          <a:bodyPr>
            <a:normAutofit fontScale="90000"/>
          </a:bodyPr>
          <a:lstStyle/>
          <a:p>
            <a:r>
              <a:rPr lang="fi-FI"/>
              <a:t>Kysymyksiä urheilupainotteisesta luokasta II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B500018-F0BC-DFB5-CABC-C02A0C9DD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7981"/>
            <a:ext cx="8596668" cy="444338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b="0" i="0" dirty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Kuinka paljon liikuntaa kuuluu opetukseen? Kuinka paljon saa käyttää aikaa oman harrastuksen parissa?</a:t>
            </a:r>
          </a:p>
          <a:p>
            <a:pPr lvl="1"/>
            <a:r>
              <a:rPr lang="fi-FI" dirty="0">
                <a:solidFill>
                  <a:srgbClr val="212121"/>
                </a:solidFill>
                <a:latin typeface="Segoe UI" panose="020B0502040204020203" pitchFamily="34" charset="0"/>
              </a:rPr>
              <a:t>Ei sinänsä ylimääräistä opetusta, toinen pitkä valinnaisaine ”valmennuksellinen liikunta”.</a:t>
            </a:r>
          </a:p>
          <a:p>
            <a:pPr lvl="1"/>
            <a:r>
              <a:rPr lang="fi-FI" dirty="0">
                <a:solidFill>
                  <a:srgbClr val="212121"/>
                </a:solidFill>
                <a:latin typeface="Segoe UI" panose="020B0502040204020203" pitchFamily="34" charset="0"/>
              </a:rPr>
              <a:t>Tarvittaessa lukujärjestystä voidaan muokata siten, että esim. omatoimisiin aamuharjoituksiin tms. varataan aikaa vaikkapa klo 8-10.</a:t>
            </a:r>
          </a:p>
          <a:p>
            <a:pPr lvl="1"/>
            <a:endParaRPr lang="fi-FI" dirty="0">
              <a:solidFill>
                <a:srgbClr val="212121"/>
              </a:solidFill>
              <a:latin typeface="Segoe UI" panose="020B0502040204020203" pitchFamily="34" charset="0"/>
            </a:endParaRPr>
          </a:p>
          <a:p>
            <a:r>
              <a:rPr lang="fi-FI" b="0" i="0" dirty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Millaiset mahdollisuudet Kuopiolaisen on tulla Ahmolle urheiluluokalle?</a:t>
            </a:r>
          </a:p>
          <a:p>
            <a:pPr lvl="1"/>
            <a:r>
              <a:rPr lang="fi-FI" dirty="0">
                <a:solidFill>
                  <a:srgbClr val="212121"/>
                </a:solidFill>
                <a:latin typeface="Segoe UI" panose="020B0502040204020203" pitchFamily="34" charset="0"/>
              </a:rPr>
              <a:t>Siilinjärveläiset nuoret ovat etusijalla. Halukkaista ulkopaikkakuntalaisista voidaan täydentää luokan oppilasmäärää, jos ryhmäkoko jää alle normaalin</a:t>
            </a:r>
          </a:p>
          <a:p>
            <a:pPr marL="0" indent="0">
              <a:buNone/>
            </a:pPr>
            <a:endParaRPr lang="fi-FI" dirty="0">
              <a:solidFill>
                <a:srgbClr val="404040"/>
              </a:solidFill>
              <a:latin typeface="Trebuchet MS" panose="020B0603020202020204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765438578"/>
      </p:ext>
    </p:extLst>
  </p:cSld>
  <p:clrMapOvr>
    <a:masterClrMapping/>
  </p:clrMapOvr>
</p:sld>
</file>

<file path=ppt/theme/theme1.xml><?xml version="1.0" encoding="utf-8"?>
<a:theme xmlns:a="http://schemas.openxmlformats.org/drawingml/2006/main" name="Pinta">
  <a:themeElements>
    <a:clrScheme name="Pin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Pin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54B1B4F9E6A1447BFCDB0E9DBB4DDFE" ma:contentTypeVersion="2" ma:contentTypeDescription="Luo uusi asiakirja." ma:contentTypeScope="" ma:versionID="56a7f71ff6325e553ff8197b82304eb7">
  <xsd:schema xmlns:xsd="http://www.w3.org/2001/XMLSchema" xmlns:xs="http://www.w3.org/2001/XMLSchema" xmlns:p="http://schemas.microsoft.com/office/2006/metadata/properties" xmlns:ns2="8d84f698-7fa6-4e7f-b5dd-97ea8e6a022d" targetNamespace="http://schemas.microsoft.com/office/2006/metadata/properties" ma:root="true" ma:fieldsID="8a5f7ad79bff6f515f01b234c4d01d1c" ns2:_="">
    <xsd:import namespace="8d84f698-7fa6-4e7f-b5dd-97ea8e6a02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84f698-7fa6-4e7f-b5dd-97ea8e6a02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AE8D09-9487-4232-8169-6127DAB962CF}">
  <ds:schemaRefs>
    <ds:schemaRef ds:uri="http://purl.org/dc/dcmitype/"/>
    <ds:schemaRef ds:uri="http://schemas.microsoft.com/office/2006/documentManagement/types"/>
    <ds:schemaRef ds:uri="8d84f698-7fa6-4e7f-b5dd-97ea8e6a022d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4334A23-BE47-41AC-B411-968A27AF99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3018AB-F717-4D56-AC90-530F4D54CD4D}">
  <ds:schemaRefs>
    <ds:schemaRef ds:uri="8d84f698-7fa6-4e7f-b5dd-97ea8e6a022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39570</TotalTime>
  <Words>390</Words>
  <Application>Microsoft Office PowerPoint</Application>
  <PresentationFormat>Laajakuva</PresentationFormat>
  <Paragraphs>58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3" baseType="lpstr">
      <vt:lpstr>Arial</vt:lpstr>
      <vt:lpstr>Segoe UI</vt:lpstr>
      <vt:lpstr>Trebuchet MS</vt:lpstr>
      <vt:lpstr>Wingdings 3</vt:lpstr>
      <vt:lpstr>Pinta</vt:lpstr>
      <vt:lpstr>Ahmon urheilupainotteinen luokka</vt:lpstr>
      <vt:lpstr>Urheilijan urapolku</vt:lpstr>
      <vt:lpstr>Luokanohjaajan rooli</vt:lpstr>
      <vt:lpstr>Opiskelu Urheilupainotteisella luokalla</vt:lpstr>
      <vt:lpstr>Urheilijan jatkopolku</vt:lpstr>
      <vt:lpstr>Urheiluluokalle valinta</vt:lpstr>
      <vt:lpstr>Kysymyksiä urheilupainotteisesta luokasta</vt:lpstr>
      <vt:lpstr>Kysymyksiä urheilupainotteisesta luokasta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Kukkonen, Tomi</dc:creator>
  <cp:lastModifiedBy>Kukkonen, Tomi</cp:lastModifiedBy>
  <cp:revision>11</cp:revision>
  <cp:lastPrinted>2023-12-13T08:41:27Z</cp:lastPrinted>
  <dcterms:created xsi:type="dcterms:W3CDTF">2023-02-09T09:20:49Z</dcterms:created>
  <dcterms:modified xsi:type="dcterms:W3CDTF">2024-01-17T07:25:07Z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0x010100054B1B4F9E6A1447BFCDB0E9DBB4DDFE</vt:lpwstr>
  </property>
</Properties>
</file>