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7"/>
  </p:notesMasterIdLst>
  <p:sldIdLst>
    <p:sldId id="256" r:id="rId5"/>
    <p:sldId id="330" r:id="rId6"/>
    <p:sldId id="268" r:id="rId7"/>
    <p:sldId id="1572" r:id="rId8"/>
    <p:sldId id="329" r:id="rId9"/>
    <p:sldId id="263" r:id="rId10"/>
    <p:sldId id="260" r:id="rId11"/>
    <p:sldId id="258" r:id="rId12"/>
    <p:sldId id="257" r:id="rId13"/>
    <p:sldId id="264" r:id="rId14"/>
    <p:sldId id="261" r:id="rId15"/>
    <p:sldId id="265" r:id="rId16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kkonen, Tomi" userId="e7305669-df43-4992-bdc0-48760f480fd7" providerId="ADAL" clId="{A2930751-7E84-4B58-BC92-4126AA54F0C3}"/>
    <pc:docChg chg="undo custSel addSld delSld modSld sldOrd">
      <pc:chgData name="Kukkonen, Tomi" userId="e7305669-df43-4992-bdc0-48760f480fd7" providerId="ADAL" clId="{A2930751-7E84-4B58-BC92-4126AA54F0C3}" dt="2026-02-09T10:53:03.189" v="1750" actId="404"/>
      <pc:docMkLst>
        <pc:docMk/>
      </pc:docMkLst>
      <pc:sldChg chg="modSp mod">
        <pc:chgData name="Kukkonen, Tomi" userId="e7305669-df43-4992-bdc0-48760f480fd7" providerId="ADAL" clId="{A2930751-7E84-4B58-BC92-4126AA54F0C3}" dt="2026-02-09T10:53:03.189" v="1750" actId="404"/>
        <pc:sldMkLst>
          <pc:docMk/>
          <pc:sldMk cId="2314599417" sldId="261"/>
        </pc:sldMkLst>
        <pc:spChg chg="mod">
          <ac:chgData name="Kukkonen, Tomi" userId="e7305669-df43-4992-bdc0-48760f480fd7" providerId="ADAL" clId="{A2930751-7E84-4B58-BC92-4126AA54F0C3}" dt="2026-02-09T10:53:03.189" v="1750" actId="404"/>
          <ac:spMkLst>
            <pc:docMk/>
            <pc:sldMk cId="2314599417" sldId="261"/>
            <ac:spMk id="3" creationId="{2B7DA85C-F07E-BE5C-6614-FC2BFE4FF0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18A12-F778-4D8F-BE03-83F7B797E233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1665A-7174-4A1E-9BC9-8EC716C52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91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42DE6-8A60-493A-AAA1-C606C272C10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73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57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66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9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55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457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4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85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9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12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03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72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94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1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3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9.2.2026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6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lubxDB1iWM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oveltuvuuskoe.f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i-FI" sz="3400">
                <a:cs typeface="Calibri Light"/>
              </a:rPr>
              <a:t>Ahmon urheilupainotteinen luokka</a:t>
            </a:r>
            <a:endParaRPr lang="fi-FI" sz="34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fi-FI" sz="1500" dirty="0">
                <a:cs typeface="Calibri"/>
              </a:rPr>
              <a:t>Infotilaisuus huoltajille ja urheiluseurojen edustajille</a:t>
            </a:r>
          </a:p>
          <a:p>
            <a:pPr algn="l">
              <a:lnSpc>
                <a:spcPct val="90000"/>
              </a:lnSpc>
            </a:pPr>
            <a:r>
              <a:rPr lang="fi-FI" sz="1500" dirty="0">
                <a:cs typeface="Calibri"/>
              </a:rPr>
              <a:t>8.1.2026 klo 17.30</a:t>
            </a:r>
          </a:p>
        </p:txBody>
      </p:sp>
      <p:pic>
        <p:nvPicPr>
          <p:cNvPr id="4" name="Kuva 3" descr="Kuva, joka sisältää kohteen ympyrä, Grafiikka, Fontti, clipart&#10;&#10;Kuvaus luotu automaattisesti">
            <a:extLst>
              <a:ext uri="{FF2B5EF4-FFF2-40B4-BE49-F238E27FC236}">
                <a16:creationId xmlns:a16="http://schemas.microsoft.com/office/drawing/2014/main" id="{D3A5A75F-ECF2-C08F-0FF2-7023B36E3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843B65-EDCA-6391-93B1-6D2E1391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Urheilupainotteiselle luokalle valinta II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F1667-F49F-BD11-38B7-506077EF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Luokan kokoaminen</a:t>
            </a:r>
          </a:p>
          <a:p>
            <a:pPr lvl="1"/>
            <a:r>
              <a:rPr lang="fi-FI" dirty="0"/>
              <a:t>Luokalle valitaan pääsykokeen perusteella parhaiten kokeessa menestyneet oppilaat, ei sukupuolikiintiöitä tms.(keskimääräinen luokkakoko).</a:t>
            </a:r>
          </a:p>
          <a:p>
            <a:pPr lvl="1"/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Valinta ratkaistaan pelkästään valintakokeen perusteella </a:t>
            </a:r>
            <a:b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</a:br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(Yhdenvertaisuuslaki 6 ja 8 §).</a:t>
            </a:r>
          </a:p>
          <a:p>
            <a:pPr lvl="1"/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Koulumenestys, oppimisen tuki tms. ei vaikuta valintaan.</a:t>
            </a:r>
          </a:p>
          <a:p>
            <a:pPr lvl="1"/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Varasijoilta voi päästä luokalle, jos joku valituista ei ota paikkaa vastaan.</a:t>
            </a:r>
          </a:p>
          <a:p>
            <a:pPr lvl="1"/>
            <a:endParaRPr lang="fi-FI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4" name="Kuva 3" descr="Kuva, joka sisältää kohteen ympyrä, Grafiikka, Fontti, clipart&#10;&#10;Kuvaus luotu automaattisesti">
            <a:extLst>
              <a:ext uri="{FF2B5EF4-FFF2-40B4-BE49-F238E27FC236}">
                <a16:creationId xmlns:a16="http://schemas.microsoft.com/office/drawing/2014/main" id="{B21448EC-03DB-96FD-15D8-D1E49D84B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79" y="299064"/>
            <a:ext cx="1484883" cy="14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0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4D161B-B7E0-B8FA-7B4D-3FE3A2F1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 urheilupainotteisesta luokasta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7DA85C-F07E-BE5C-6614-FC2BFE4F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697485" cy="434674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Mitä jos sairastun ennen valintakoetta?</a:t>
            </a:r>
          </a:p>
          <a:p>
            <a:pPr lvl="1"/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Ilmoitus viimeistään valintakoeaamuna apulaisrehtori Tomi Kukkoselle.</a:t>
            </a:r>
          </a:p>
          <a:p>
            <a:pPr lvl="1"/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Lääkärintodistuksella nuori saa osallistua varapäivänä valintakokeeseen.</a:t>
            </a:r>
          </a:p>
          <a:p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Miten koulukyydit järjestetään? </a:t>
            </a:r>
            <a:r>
              <a:rPr lang="fi-FI" sz="1200" dirty="0">
                <a:solidFill>
                  <a:srgbClr val="212121"/>
                </a:solidFill>
                <a:latin typeface="Segoe UI" panose="020B0502040204020203" pitchFamily="34" charset="0"/>
              </a:rPr>
              <a:t>(</a:t>
            </a:r>
            <a:r>
              <a:rPr lang="fi-FI" sz="1200" dirty="0" err="1">
                <a:solidFill>
                  <a:srgbClr val="212121"/>
                </a:solidFill>
                <a:latin typeface="Segoe UI" panose="020B0502040204020203" pitchFamily="34" charset="0"/>
              </a:rPr>
              <a:t>päivittetty</a:t>
            </a:r>
            <a:r>
              <a:rPr lang="fi-FI" sz="1200" dirty="0">
                <a:solidFill>
                  <a:srgbClr val="212121"/>
                </a:solidFill>
                <a:latin typeface="Segoe UI" panose="020B0502040204020203" pitchFamily="34" charset="0"/>
              </a:rPr>
              <a:t> 9.2.2026)</a:t>
            </a:r>
          </a:p>
          <a:p>
            <a:pPr lvl="1"/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Kunta järjestää koulukyydin Ahmon koulupiirin oppilaille, joiden koulumatka on yli 5km</a:t>
            </a:r>
          </a:p>
          <a:p>
            <a:pPr lvl="1"/>
            <a:r>
              <a:rPr lang="fi-FI" dirty="0" err="1">
                <a:solidFill>
                  <a:srgbClr val="212121"/>
                </a:solidFill>
                <a:latin typeface="Segoe UI" panose="020B0502040204020203" pitchFamily="34" charset="0"/>
              </a:rPr>
              <a:t>Suininlahden</a:t>
            </a:r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 koulupiirin oppilaiden koulukyydeistä vastaa huoltaja</a:t>
            </a:r>
          </a:p>
          <a:p>
            <a:r>
              <a:rPr lang="fi-FI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Onko urheilupainotteiselle luokalle mahdollista hakeutua myöhemmin?</a:t>
            </a:r>
          </a:p>
          <a:p>
            <a:pPr lvl="1"/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Hakea voi ainoastaan 6. luokan keväällä valintakokeiden kautta.</a:t>
            </a:r>
          </a:p>
          <a:p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Voiko urheilupainotteiselta luokalta anoa siirtoa tavalliselle luokalle?</a:t>
            </a:r>
          </a:p>
          <a:p>
            <a:pPr lvl="1"/>
            <a:r>
              <a:rPr lang="fi-FI" dirty="0">
                <a:solidFill>
                  <a:srgbClr val="212121"/>
                </a:solidFill>
                <a:latin typeface="Segoe UI" panose="020B0502040204020203" pitchFamily="34" charset="0"/>
              </a:rPr>
              <a:t>Lähtökohtaisesti luokkasiirtoja ei tehdä, arviointi tehdään tapauskohtaisesti</a:t>
            </a:r>
          </a:p>
          <a:p>
            <a:endParaRPr lang="fi-FI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4" name="Kuva 3" descr="Kuva, joka sisältää kohteen ympyrä, Grafiikka, Fontti, clipart&#10;&#10;Kuvaus luotu automaattisesti">
            <a:extLst>
              <a:ext uri="{FF2B5EF4-FFF2-40B4-BE49-F238E27FC236}">
                <a16:creationId xmlns:a16="http://schemas.microsoft.com/office/drawing/2014/main" id="{6B459B48-F422-9200-185A-4A4CACF18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79" y="299064"/>
            <a:ext cx="1484883" cy="14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9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4D161B-B7E0-B8FA-7B4D-3FE3A2F1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Vinkkejä / </a:t>
            </a:r>
            <a:r>
              <a:rPr lang="fi-FI"/>
              <a:t>terveisiä 8i </a:t>
            </a:r>
            <a:r>
              <a:rPr lang="fi-FI" dirty="0"/>
              <a:t>-luokalta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7DA85C-F07E-BE5C-6614-FC2BFE4FF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Kannattaa yrittää, koska kaikki voi päästä.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Kaikessa ei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tarvii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olla täydellinen, voi päästä silti.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Kannattaa harjoitella kaikkia harjoituksia, mitä testeissä on. Sen jälkeen riittää, kun teet parhaasi.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Jos tykkäät liikunnasta, kannattaa hakea. Liikuntaa on enemmän ja pääsee liikuntasaliin monesti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luokkiksen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tunnilla.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Voit päästä helpommin kaverin kanssa samalle luokalle, jos kaverikin on hyvä liikunnassa. Mutta saat myös uusia kavereita.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Pääsin urheiluluokalle, mutta meinasin perua, koska kaveri ei päässyt. Onneksi en perunut. Entiset kaverit säilyy silti ja löydät uusiakin kavereita.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Pääsykokeet jännittää, mutta kaikkia jännittää.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Enemmän erityistä ohjelmaa.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Kiva kun on samanhenkistä porukkaa.</a:t>
            </a:r>
          </a:p>
          <a:p>
            <a:endParaRPr lang="fi-FI" dirty="0">
              <a:solidFill>
                <a:srgbClr val="212121"/>
              </a:solidFill>
              <a:latin typeface="Segoe UI" panose="020B0502040204020203" pitchFamily="34" charset="0"/>
            </a:endParaRPr>
          </a:p>
        </p:txBody>
      </p:sp>
      <p:pic>
        <p:nvPicPr>
          <p:cNvPr id="4" name="Kuva 3" descr="Kuva, joka sisältää kohteen ympyrä, Grafiikka, Fontti, clipart&#10;&#10;Kuvaus luotu automaattisesti">
            <a:extLst>
              <a:ext uri="{FF2B5EF4-FFF2-40B4-BE49-F238E27FC236}">
                <a16:creationId xmlns:a16="http://schemas.microsoft.com/office/drawing/2014/main" id="{6B459B48-F422-9200-185A-4A4CACF18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79" y="299064"/>
            <a:ext cx="1484883" cy="14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04990C-4961-43A0-BA48-81FCC0CE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813"/>
            <a:ext cx="7538484" cy="1143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Urheilijan kaksoisura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076B5E60-96EE-C848-E81F-AB1997695672}"/>
              </a:ext>
            </a:extLst>
          </p:cNvPr>
          <p:cNvSpPr/>
          <p:nvPr/>
        </p:nvSpPr>
        <p:spPr>
          <a:xfrm>
            <a:off x="0" y="0"/>
            <a:ext cx="12192000" cy="684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2F3E3DD-B8BB-2241-26EC-BA871084AB03}"/>
              </a:ext>
            </a:extLst>
          </p:cNvPr>
          <p:cNvSpPr/>
          <p:nvPr/>
        </p:nvSpPr>
        <p:spPr>
          <a:xfrm>
            <a:off x="0" y="0"/>
            <a:ext cx="12192000" cy="1083994"/>
          </a:xfrm>
          <a:prstGeom prst="rect">
            <a:avLst/>
          </a:prstGeom>
          <a:solidFill>
            <a:srgbClr val="00B8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FAB1B59-BB5C-4B83-B163-FC7701BF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0" t="14365" r="3601" b="14206"/>
          <a:stretch/>
        </p:blipFill>
        <p:spPr>
          <a:xfrm>
            <a:off x="518861" y="390849"/>
            <a:ext cx="11154277" cy="6076301"/>
          </a:xfrm>
          <a:prstGeom prst="rect">
            <a:avLst/>
          </a:prstGeom>
          <a:noFill/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F1A7D34-AD76-6AC5-44AF-3E7AE37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304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D2B5B2EA-E19B-AEF5-AA0C-9609B474F379}"/>
              </a:ext>
            </a:extLst>
          </p:cNvPr>
          <p:cNvSpPr/>
          <p:nvPr/>
        </p:nvSpPr>
        <p:spPr>
          <a:xfrm>
            <a:off x="0" y="0"/>
            <a:ext cx="12192000" cy="684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367E3F9-E5F8-225D-1A34-EF5B71B48591}"/>
              </a:ext>
            </a:extLst>
          </p:cNvPr>
          <p:cNvSpPr/>
          <p:nvPr/>
        </p:nvSpPr>
        <p:spPr>
          <a:xfrm>
            <a:off x="0" y="0"/>
            <a:ext cx="12192000" cy="1083994"/>
          </a:xfrm>
          <a:prstGeom prst="rect">
            <a:avLst/>
          </a:prstGeom>
          <a:solidFill>
            <a:srgbClr val="00B8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200" dirty="0"/>
              <a:t>	KUOPION ALUEEN URHEILUAKATEMIA</a:t>
            </a:r>
          </a:p>
        </p:txBody>
      </p:sp>
      <p:pic>
        <p:nvPicPr>
          <p:cNvPr id="10" name="Sisällön paikkamerkki 4" descr="Kuva, joka sisältää kohteen teksti, kuvakaappaus, Fontti, muotoilu&#10;&#10;Tekoälyllä luotu sisältö voi olla virheellistä.">
            <a:extLst>
              <a:ext uri="{FF2B5EF4-FFF2-40B4-BE49-F238E27FC236}">
                <a16:creationId xmlns:a16="http://schemas.microsoft.com/office/drawing/2014/main" id="{01E86281-987F-0569-4221-8179598C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668" y="1083994"/>
            <a:ext cx="6174212" cy="5808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89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EEF6FD9-258E-63C2-C9F1-E47AD769D8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83" y="1271721"/>
            <a:ext cx="6156350" cy="5586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6" name="Tekstiruutu 5"/>
          <p:cNvSpPr txBox="1"/>
          <p:nvPr/>
        </p:nvSpPr>
        <p:spPr>
          <a:xfrm>
            <a:off x="2052334" y="2904858"/>
            <a:ext cx="1584176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254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400" dirty="0">
                <a:solidFill>
                  <a:prstClr val="white"/>
                </a:solidFill>
                <a:latin typeface="Arial"/>
              </a:rPr>
              <a:t>Pielaveden lu</a:t>
            </a:r>
            <a:r>
              <a:rPr lang="fi-FI" sz="1400" b="1" dirty="0">
                <a:solidFill>
                  <a:prstClr val="white"/>
                </a:solidFill>
                <a:latin typeface="Arial"/>
              </a:rPr>
              <a:t>ki</a:t>
            </a:r>
            <a:r>
              <a:rPr lang="fi-FI" sz="1400" dirty="0">
                <a:solidFill>
                  <a:prstClr val="white"/>
                </a:solidFill>
                <a:latin typeface="Arial"/>
              </a:rPr>
              <a:t>o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940169" y="5436850"/>
            <a:ext cx="1584176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254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400" dirty="0">
                <a:solidFill>
                  <a:prstClr val="white"/>
                </a:solidFill>
                <a:latin typeface="Arial"/>
              </a:rPr>
              <a:t>Leppävirran lukio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400" dirty="0">
                <a:solidFill>
                  <a:prstClr val="white"/>
                </a:solidFill>
                <a:latin typeface="Arial"/>
              </a:rPr>
              <a:t>Kivelän koulu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940170" y="3006118"/>
            <a:ext cx="1880771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254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400" dirty="0">
                <a:solidFill>
                  <a:prstClr val="white"/>
                </a:solidFill>
                <a:latin typeface="Arial"/>
              </a:rPr>
              <a:t>Nilsiän lukio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400" dirty="0">
                <a:solidFill>
                  <a:prstClr val="white"/>
                </a:solidFill>
                <a:latin typeface="Arial"/>
              </a:rPr>
              <a:t>Tahkon alppikoulu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6940169" y="4015704"/>
            <a:ext cx="157941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254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400" dirty="0">
                <a:solidFill>
                  <a:prstClr val="white"/>
                </a:solidFill>
                <a:latin typeface="Arial"/>
              </a:rPr>
              <a:t>Siilinjärven lukio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400" dirty="0">
                <a:solidFill>
                  <a:prstClr val="white"/>
                </a:solidFill>
                <a:latin typeface="Arial"/>
              </a:rPr>
              <a:t>Ahmon koulu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2052335" y="4300393"/>
            <a:ext cx="2852327" cy="236988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508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1400" dirty="0">
              <a:solidFill>
                <a:prstClr val="white"/>
              </a:solidFill>
              <a:latin typeface="Arial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dirty="0" err="1">
                <a:solidFill>
                  <a:prstClr val="white"/>
                </a:solidFill>
                <a:latin typeface="Arial"/>
              </a:rPr>
              <a:t>Jynkänlahden</a:t>
            </a:r>
            <a:r>
              <a:rPr lang="fi-FI" sz="1400" dirty="0">
                <a:solidFill>
                  <a:prstClr val="white"/>
                </a:solidFill>
                <a:latin typeface="Arial"/>
              </a:rPr>
              <a:t> koulu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dirty="0" err="1">
                <a:solidFill>
                  <a:prstClr val="white"/>
                </a:solidFill>
                <a:latin typeface="Arial"/>
              </a:rPr>
              <a:t>Hatsalan</a:t>
            </a:r>
            <a:r>
              <a:rPr lang="fi-FI" sz="1400" dirty="0">
                <a:solidFill>
                  <a:prstClr val="white"/>
                </a:solidFill>
                <a:latin typeface="Arial"/>
              </a:rPr>
              <a:t> klassillinen koulu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1400" dirty="0">
              <a:solidFill>
                <a:prstClr val="white"/>
              </a:solidFill>
              <a:latin typeface="Arial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solidFill>
                  <a:prstClr val="white">
                    <a:lumMod val="95000"/>
                  </a:prstClr>
                </a:solidFill>
                <a:latin typeface="Arial"/>
              </a:rPr>
              <a:t>Savon ammattiopisto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solidFill>
                  <a:prstClr val="white">
                    <a:lumMod val="95000"/>
                  </a:prstClr>
                </a:solidFill>
                <a:latin typeface="Arial"/>
              </a:rPr>
              <a:t>K</a:t>
            </a:r>
            <a:r>
              <a:rPr lang="fi-FI" sz="1400" dirty="0" err="1">
                <a:solidFill>
                  <a:prstClr val="white">
                    <a:lumMod val="95000"/>
                  </a:prstClr>
                </a:solidFill>
                <a:latin typeface="Arial"/>
              </a:rPr>
              <a:t>uopion</a:t>
            </a:r>
            <a:r>
              <a:rPr lang="fi-FI" sz="1400" dirty="0">
                <a:solidFill>
                  <a:prstClr val="white">
                    <a:lumMod val="95000"/>
                  </a:prstClr>
                </a:solidFill>
                <a:latin typeface="Arial"/>
              </a:rPr>
              <a:t> klassillinen lukio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b="1" dirty="0">
              <a:solidFill>
                <a:prstClr val="white">
                  <a:lumMod val="95000"/>
                </a:prstClr>
              </a:solidFill>
              <a:latin typeface="Arial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solidFill>
                  <a:prstClr val="white"/>
                </a:solidFill>
                <a:latin typeface="Arial"/>
              </a:rPr>
              <a:t>Itä-Suomen yliopisto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solidFill>
                  <a:prstClr val="white"/>
                </a:solidFill>
                <a:latin typeface="Arial"/>
              </a:rPr>
              <a:t>Savonia-ammattikorkeakoulu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ngas 6"/>
          <p:cNvSpPr/>
          <p:nvPr/>
        </p:nvSpPr>
        <p:spPr>
          <a:xfrm>
            <a:off x="5122183" y="4659645"/>
            <a:ext cx="1080120" cy="399745"/>
          </a:xfrm>
          <a:prstGeom prst="donut">
            <a:avLst/>
          </a:prstGeom>
          <a:solidFill>
            <a:srgbClr val="0070C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34715B"/>
              </a:solidFill>
              <a:latin typeface="Arial"/>
            </a:endParaRPr>
          </a:p>
        </p:txBody>
      </p:sp>
      <p:sp>
        <p:nvSpPr>
          <p:cNvPr id="15" name="Rengas 14"/>
          <p:cNvSpPr/>
          <p:nvPr/>
        </p:nvSpPr>
        <p:spPr>
          <a:xfrm>
            <a:off x="5040135" y="3936384"/>
            <a:ext cx="1080120" cy="466418"/>
          </a:xfrm>
          <a:prstGeom prst="donut">
            <a:avLst/>
          </a:prstGeom>
          <a:solidFill>
            <a:srgbClr val="0070C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34715B"/>
              </a:solidFill>
              <a:latin typeface="Arial"/>
            </a:endParaRPr>
          </a:p>
        </p:txBody>
      </p:sp>
      <p:sp>
        <p:nvSpPr>
          <p:cNvPr id="16" name="Rengas 15"/>
          <p:cNvSpPr/>
          <p:nvPr/>
        </p:nvSpPr>
        <p:spPr>
          <a:xfrm>
            <a:off x="5390890" y="5548511"/>
            <a:ext cx="1080120" cy="487035"/>
          </a:xfrm>
          <a:prstGeom prst="donut">
            <a:avLst/>
          </a:prstGeom>
          <a:solidFill>
            <a:srgbClr val="0070C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34715B"/>
              </a:solidFill>
              <a:latin typeface="Arial"/>
            </a:endParaRPr>
          </a:p>
        </p:txBody>
      </p:sp>
      <p:sp>
        <p:nvSpPr>
          <p:cNvPr id="17" name="Rengas 16"/>
          <p:cNvSpPr/>
          <p:nvPr/>
        </p:nvSpPr>
        <p:spPr>
          <a:xfrm>
            <a:off x="3824541" y="3335076"/>
            <a:ext cx="1080120" cy="504852"/>
          </a:xfrm>
          <a:prstGeom prst="donut">
            <a:avLst/>
          </a:prstGeom>
          <a:solidFill>
            <a:srgbClr val="0070C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34715B"/>
              </a:solidFill>
              <a:latin typeface="Arial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686232" y="183882"/>
            <a:ext cx="887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URHEILIJAN POLKU PERUSKOULUSTA KORKEAKOULUIHIN</a:t>
            </a:r>
          </a:p>
        </p:txBody>
      </p:sp>
      <p:sp>
        <p:nvSpPr>
          <p:cNvPr id="14" name="Rengas 13"/>
          <p:cNvSpPr/>
          <p:nvPr/>
        </p:nvSpPr>
        <p:spPr>
          <a:xfrm>
            <a:off x="5684014" y="3373510"/>
            <a:ext cx="1080120" cy="466418"/>
          </a:xfrm>
          <a:prstGeom prst="donut">
            <a:avLst/>
          </a:prstGeom>
          <a:solidFill>
            <a:srgbClr val="0070C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dirty="0">
                <a:solidFill>
                  <a:srgbClr val="002060"/>
                </a:solidFill>
                <a:latin typeface="Arial"/>
              </a:rPr>
              <a:t>Nilsiä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E18E637-4E38-3C8C-DE12-44EA31F2D628}"/>
              </a:ext>
            </a:extLst>
          </p:cNvPr>
          <p:cNvSpPr/>
          <p:nvPr/>
        </p:nvSpPr>
        <p:spPr>
          <a:xfrm>
            <a:off x="0" y="0"/>
            <a:ext cx="12192000" cy="1083994"/>
          </a:xfrm>
          <a:prstGeom prst="rect">
            <a:avLst/>
          </a:prstGeom>
          <a:solidFill>
            <a:srgbClr val="00B8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200" dirty="0"/>
              <a:t>	URHEILIJAN POLKU PERUSKOULUSTA KORKEAKOULUIHIN</a:t>
            </a:r>
          </a:p>
        </p:txBody>
      </p:sp>
    </p:spTree>
    <p:extLst>
      <p:ext uri="{BB962C8B-B14F-4D97-AF65-F5344CB8AC3E}">
        <p14:creationId xmlns:p14="http://schemas.microsoft.com/office/powerpoint/2010/main" val="257538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17C7E2E-94E2-33FC-336F-488CE03B00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8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60071" y="1389651"/>
            <a:ext cx="7772400" cy="903061"/>
          </a:xfrm>
        </p:spPr>
        <p:txBody>
          <a:bodyPr/>
          <a:lstStyle/>
          <a:p>
            <a:endParaRPr lang="fi-FI" sz="4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69870" y="2854960"/>
            <a:ext cx="6618514" cy="2246661"/>
          </a:xfrm>
        </p:spPr>
        <p:txBody>
          <a:bodyPr>
            <a:noAutofit/>
          </a:bodyPr>
          <a:lstStyle/>
          <a:p>
            <a:pPr algn="ctr"/>
            <a:endParaRPr lang="fi-FI" sz="2400" dirty="0">
              <a:solidFill>
                <a:schemeClr val="bg1"/>
              </a:solidFill>
            </a:endParaRPr>
          </a:p>
          <a:p>
            <a:pPr algn="ctr"/>
            <a:r>
              <a:rPr lang="fi-FI" sz="2400" dirty="0">
                <a:solidFill>
                  <a:schemeClr val="bg1"/>
                </a:solidFill>
              </a:rPr>
              <a:t>www.kuopionalueenurheiluakatemia.fi</a:t>
            </a:r>
          </a:p>
          <a:p>
            <a:pPr algn="ctr"/>
            <a:endParaRPr lang="fi-FI" sz="2400" dirty="0">
              <a:solidFill>
                <a:schemeClr val="bg1"/>
              </a:solidFill>
            </a:endParaRPr>
          </a:p>
          <a:p>
            <a:pPr algn="ctr"/>
            <a:endParaRPr lang="fi-FI" sz="2400" dirty="0">
              <a:solidFill>
                <a:schemeClr val="bg1"/>
              </a:solidFill>
            </a:endParaRPr>
          </a:p>
          <a:p>
            <a:pPr algn="ctr"/>
            <a:r>
              <a:rPr lang="fi-FI" sz="2400" dirty="0">
                <a:solidFill>
                  <a:schemeClr val="bg1"/>
                </a:solidFill>
              </a:rPr>
              <a:t>#</a:t>
            </a:r>
            <a:r>
              <a:rPr lang="fi-FI" sz="2400" dirty="0" err="1">
                <a:solidFill>
                  <a:schemeClr val="bg1"/>
                </a:solidFill>
              </a:rPr>
              <a:t>kuopionalueenurheiluakatemia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801" y="4154069"/>
            <a:ext cx="390178" cy="39017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352" y="4154069"/>
            <a:ext cx="390178" cy="39017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207" y="4154069"/>
            <a:ext cx="390178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6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A0D0D3-0FB0-4758-0F17-B05E2EB1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Urheilijan jatkopolku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F30DE1-9AB2-D1B5-D686-0E11C3BF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404040"/>
                </a:solidFill>
                <a:latin typeface="Trebuchet MS"/>
              </a:rPr>
              <a:t>Yhteishaussa on mahdollista hakea Siilinjärven lukion urheilulinjalle.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>
                <a:solidFill>
                  <a:srgbClr val="404040"/>
                </a:solidFill>
                <a:latin typeface="Trebuchet MS"/>
              </a:rPr>
              <a:t>Aloituspaikkoja urheilulinjalla on 25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>
                <a:solidFill>
                  <a:srgbClr val="404040"/>
                </a:solidFill>
                <a:latin typeface="Trebuchet MS"/>
              </a:rPr>
              <a:t>Edellytyksenä hakemiselle on lisenssiurheilijastatus ja kuuluminen urheiluseuraan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>
                <a:solidFill>
                  <a:srgbClr val="404040"/>
                </a:solidFill>
                <a:latin typeface="Trebuchet MS"/>
              </a:rPr>
              <a:t>Valinta tapahtuu keskiarvon ja motivaatiohaastattelun perusteella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Tarjoamme lajivalmennusta jalkapallossa, pesäpallossa, jääkiekossa sekä yleisvalmennusta yksilölajeissa</a:t>
            </a:r>
            <a:r>
              <a:rPr lang="en-US" sz="1800" b="0" i="0" dirty="0">
                <a:solidFill>
                  <a:srgbClr val="404040"/>
                </a:solidFill>
                <a:effectLst/>
                <a:latin typeface="Trebuchet MS" panose="020B06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404040"/>
                </a:solidFill>
                <a:latin typeface="Trebuchet MS"/>
              </a:rPr>
              <a:t>Aamuvalmennukset</a:t>
            </a:r>
            <a:r>
              <a:rPr lang="en-US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err="1">
                <a:solidFill>
                  <a:srgbClr val="404040"/>
                </a:solidFill>
                <a:latin typeface="Trebuchet MS"/>
              </a:rPr>
              <a:t>kolmena</a:t>
            </a:r>
            <a:r>
              <a:rPr lang="en-US">
                <a:solidFill>
                  <a:srgbClr val="404040"/>
                </a:solidFill>
                <a:latin typeface="Trebuchet MS"/>
              </a:rPr>
              <a:t> aamuna viikossa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404040"/>
                </a:solidFill>
                <a:latin typeface="Trebuchet MS"/>
              </a:rPr>
              <a:t>Kuopion</a:t>
            </a:r>
            <a:r>
              <a:rPr lang="en-US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err="1">
                <a:solidFill>
                  <a:srgbClr val="404040"/>
                </a:solidFill>
                <a:latin typeface="Trebuchet MS"/>
              </a:rPr>
              <a:t>alueen</a:t>
            </a:r>
            <a:r>
              <a:rPr lang="en-US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err="1">
                <a:solidFill>
                  <a:srgbClr val="404040"/>
                </a:solidFill>
                <a:latin typeface="Trebuchet MS"/>
              </a:rPr>
              <a:t>urheiluakatemian</a:t>
            </a:r>
            <a:r>
              <a:rPr lang="en-US">
                <a:solidFill>
                  <a:srgbClr val="404040"/>
                </a:solidFill>
                <a:latin typeface="Trebuchet MS"/>
              </a:rPr>
              <a:t> </a:t>
            </a:r>
            <a:r>
              <a:rPr lang="en-US" err="1">
                <a:solidFill>
                  <a:srgbClr val="404040"/>
                </a:solidFill>
                <a:latin typeface="Trebuchet MS"/>
              </a:rPr>
              <a:t>tukipalvelut</a:t>
            </a:r>
            <a:r>
              <a:rPr lang="en-US">
                <a:solidFill>
                  <a:srgbClr val="404040"/>
                </a:solidFill>
                <a:latin typeface="Trebuchet MS"/>
              </a:rPr>
              <a:t> hyödynnettävissä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>
                <a:solidFill>
                  <a:srgbClr val="404040"/>
                </a:solidFill>
                <a:effectLst/>
                <a:latin typeface="Trebuchet MS"/>
              </a:rPr>
              <a:t>Siilinjärven lukion urheiluakatemian esittelyvideo</a:t>
            </a:r>
            <a:r>
              <a:rPr lang="en-US" sz="1800" b="0" i="0">
                <a:solidFill>
                  <a:srgbClr val="404040"/>
                </a:solidFill>
                <a:effectLst/>
                <a:latin typeface="Trebuchet MS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Trebuchet MS"/>
            </a:endParaRPr>
          </a:p>
          <a:p>
            <a:pPr lvl="1" algn="l" rtl="0" fontAlgn="base">
              <a:buFont typeface="Courier New" panose="020B0604020202020204" pitchFamily="34" charset="0"/>
              <a:buChar char="o"/>
            </a:pPr>
            <a:r>
              <a:rPr lang="fi-FI" b="0" i="0" u="sng" strike="noStrike">
                <a:solidFill>
                  <a:srgbClr val="99CA3C"/>
                </a:solidFill>
                <a:effectLst/>
                <a:latin typeface="Trebuchet MS"/>
                <a:hlinkClick r:id="rId2"/>
              </a:rPr>
              <a:t>https://youtu.be/lubxDB1iWM0</a:t>
            </a:r>
            <a:r>
              <a:rPr lang="fi-FI" b="0" i="0">
                <a:solidFill>
                  <a:srgbClr val="404040"/>
                </a:solidFill>
                <a:effectLst/>
                <a:latin typeface="Trebuchet MS"/>
              </a:rPr>
              <a:t>​</a:t>
            </a:r>
            <a:endParaRPr lang="fi-FI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FF66C2F-4127-EAF5-F838-62ED7CCC8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1829" r="14920" b="24075"/>
          <a:stretch/>
        </p:blipFill>
        <p:spPr bwMode="auto">
          <a:xfrm>
            <a:off x="5354385" y="409317"/>
            <a:ext cx="2520315" cy="1211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C5737DEE-CF47-1D94-D9E8-5043046D1796}"/>
              </a:ext>
            </a:extLst>
          </p:cNvPr>
          <p:cNvGrpSpPr/>
          <p:nvPr/>
        </p:nvGrpSpPr>
        <p:grpSpPr>
          <a:xfrm>
            <a:off x="7874700" y="409317"/>
            <a:ext cx="1210310" cy="1219835"/>
            <a:chOff x="0" y="-7952"/>
            <a:chExt cx="1187312" cy="1216025"/>
          </a:xfrm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C6067316-CED8-80FE-0FFD-C5B2472AE0E8}"/>
                </a:ext>
              </a:extLst>
            </p:cNvPr>
            <p:cNvSpPr/>
            <p:nvPr/>
          </p:nvSpPr>
          <p:spPr>
            <a:xfrm>
              <a:off x="11927" y="7952"/>
              <a:ext cx="1175385" cy="1198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i-FI"/>
            </a:p>
          </p:txBody>
        </p:sp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1AB44D1B-F22D-CF5F-7E33-8C58879E0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8"/>
            <a:stretch/>
          </p:blipFill>
          <p:spPr bwMode="auto">
            <a:xfrm>
              <a:off x="0" y="-7952"/>
              <a:ext cx="1101090" cy="12160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Kuva 4" descr="Kuva, joka sisältää kohteen ympyrä, Grafiikka, Fontti, clipart&#10;&#10;Kuvaus luotu automaattisesti">
            <a:extLst>
              <a:ext uri="{FF2B5EF4-FFF2-40B4-BE49-F238E27FC236}">
                <a16:creationId xmlns:a16="http://schemas.microsoft.com/office/drawing/2014/main" id="{0C20699A-9198-4693-BAB1-A2B9F7A41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79" y="299064"/>
            <a:ext cx="1484883" cy="14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7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91E14F-0902-EEB5-D59A-A641F28C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Luokanohjaajan rooli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CDCC09-24D1-B979-B386-0620CA495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Seuraavan urheilupainotteisen luokan luokanohjaaja</a:t>
            </a:r>
          </a:p>
          <a:p>
            <a:pPr lvl="1"/>
            <a:r>
              <a:rPr lang="fi-FI" dirty="0"/>
              <a:t>Minna Rosberg-Kolehmainen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Luokan </a:t>
            </a:r>
            <a:r>
              <a:rPr lang="fi-FI" dirty="0" err="1"/>
              <a:t>ryhmäyttäminen</a:t>
            </a:r>
            <a:endParaRPr lang="fi-FI" dirty="0"/>
          </a:p>
          <a:p>
            <a:r>
              <a:rPr lang="fi-FI" dirty="0"/>
              <a:t>Leiritykset / poissaolot</a:t>
            </a:r>
          </a:p>
          <a:p>
            <a:r>
              <a:rPr lang="fi-FI" dirty="0"/>
              <a:t>Urheiluvalmennus</a:t>
            </a:r>
          </a:p>
          <a:p>
            <a:r>
              <a:rPr lang="fi-FI" dirty="0"/>
              <a:t>Asiantuntijatoimintaa yhteistyössä</a:t>
            </a:r>
          </a:p>
        </p:txBody>
      </p:sp>
      <p:pic>
        <p:nvPicPr>
          <p:cNvPr id="4" name="Kuva 3" descr="Kuva, joka sisältää kohteen ympyrä, Grafiikka, Fontti, clipart&#10;&#10;Kuvaus luotu automaattisesti">
            <a:extLst>
              <a:ext uri="{FF2B5EF4-FFF2-40B4-BE49-F238E27FC236}">
                <a16:creationId xmlns:a16="http://schemas.microsoft.com/office/drawing/2014/main" id="{8A8A3E3E-7DA3-7B92-9DEE-62A2EC844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79" y="299064"/>
            <a:ext cx="1484883" cy="14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04E464-E84D-E4AA-5C1F-F2D8CF66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Opiskelu Urheilupainotteisella luokalla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92A303-46C0-3BDF-0FCC-3CF804A2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3491"/>
            <a:ext cx="8869002" cy="4802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Opetuksen painotukset </a:t>
            </a:r>
          </a:p>
          <a:p>
            <a:pPr lvl="1"/>
            <a:r>
              <a:rPr lang="fi-FI" sz="1800" dirty="0"/>
              <a:t>Opiskelu normaalisti yleisopetuksen opetussuunnitelman mukaisesti</a:t>
            </a:r>
          </a:p>
          <a:p>
            <a:pPr lvl="1"/>
            <a:r>
              <a:rPr lang="fi-FI" sz="1800" dirty="0"/>
              <a:t>Perusliikuntatunnit:</a:t>
            </a:r>
          </a:p>
          <a:p>
            <a:pPr lvl="2"/>
            <a:r>
              <a:rPr lang="fi-FI" sz="1600" dirty="0"/>
              <a:t>7.lk: 2h + </a:t>
            </a:r>
            <a:r>
              <a:rPr lang="fi-FI" sz="1600" dirty="0">
                <a:solidFill>
                  <a:srgbClr val="FFC000"/>
                </a:solidFill>
              </a:rPr>
              <a:t>1h</a:t>
            </a:r>
            <a:r>
              <a:rPr lang="fi-FI" sz="1600" dirty="0">
                <a:solidFill>
                  <a:schemeClr val="tx1"/>
                </a:solidFill>
              </a:rPr>
              <a:t>/vko, joista yksi tunti valmennuksellista liikuntaa</a:t>
            </a:r>
            <a:r>
              <a:rPr lang="fi-FI" sz="1600" i="1" dirty="0">
                <a:solidFill>
                  <a:srgbClr val="FFC000"/>
                </a:solidFill>
              </a:rPr>
              <a:t> </a:t>
            </a:r>
            <a:r>
              <a:rPr lang="fi-FI" sz="1600" dirty="0">
                <a:solidFill>
                  <a:srgbClr val="FFC000"/>
                </a:solidFill>
              </a:rPr>
              <a:t>(lv 2025-26 alkaen)</a:t>
            </a:r>
          </a:p>
          <a:p>
            <a:pPr lvl="2"/>
            <a:r>
              <a:rPr lang="fi-FI" sz="1600" dirty="0"/>
              <a:t>8.lk: 2h/vko</a:t>
            </a:r>
          </a:p>
          <a:p>
            <a:pPr lvl="2"/>
            <a:r>
              <a:rPr lang="fi-FI" sz="1600" dirty="0"/>
              <a:t>9.lk: 2h/vko</a:t>
            </a:r>
          </a:p>
          <a:p>
            <a:pPr lvl="1"/>
            <a:r>
              <a:rPr lang="fi-FI" sz="1800" dirty="0"/>
              <a:t>Valinnaisaineet 8.-9. -luokilla</a:t>
            </a:r>
          </a:p>
          <a:p>
            <a:pPr lvl="2"/>
            <a:r>
              <a:rPr lang="fi-FI" sz="1600" dirty="0"/>
              <a:t>Kori 1: Urheiluvalmennus, </a:t>
            </a:r>
            <a:r>
              <a:rPr lang="fi-FI" sz="1600" dirty="0">
                <a:ea typeface="+mn-lt"/>
                <a:cs typeface="+mn-lt"/>
              </a:rPr>
              <a:t>pitkä valinta 8.-9. -luokille</a:t>
            </a:r>
            <a:r>
              <a:rPr lang="fi-FI" sz="1600" dirty="0"/>
              <a:t> </a:t>
            </a:r>
          </a:p>
          <a:p>
            <a:pPr lvl="2"/>
            <a:r>
              <a:rPr lang="fi-FI" sz="1600" dirty="0"/>
              <a:t>Kori 2: lyhytvalinnat 8. -luokalle</a:t>
            </a:r>
          </a:p>
          <a:p>
            <a:pPr lvl="2"/>
            <a:r>
              <a:rPr lang="fi-FI" sz="1600" dirty="0"/>
              <a:t>Kori 3: Soveltavat valinnaiset, </a:t>
            </a:r>
            <a:r>
              <a:rPr lang="fi-FI" sz="1600" dirty="0">
                <a:ea typeface="+mn-lt"/>
                <a:cs typeface="+mn-lt"/>
              </a:rPr>
              <a:t>pitkä valinta 8.-9. -luokille</a:t>
            </a:r>
          </a:p>
          <a:p>
            <a:pPr lvl="2"/>
            <a:r>
              <a:rPr lang="fi-FI" sz="1600" dirty="0"/>
              <a:t>Kori 4: lyhytvalinta 9. -luokalle</a:t>
            </a:r>
          </a:p>
          <a:p>
            <a:r>
              <a:rPr lang="fi-FI" dirty="0"/>
              <a:t>Urheiluakatemian harjoitukset 9. luokalla mahdollisuuksien mukaan</a:t>
            </a:r>
          </a:p>
        </p:txBody>
      </p:sp>
      <p:pic>
        <p:nvPicPr>
          <p:cNvPr id="4" name="Kuva 3" descr="Kuva, joka sisältää kohteen ympyrä, Grafiikka, Fontti, clipart&#10;&#10;Kuvaus luotu automaattisesti">
            <a:extLst>
              <a:ext uri="{FF2B5EF4-FFF2-40B4-BE49-F238E27FC236}">
                <a16:creationId xmlns:a16="http://schemas.microsoft.com/office/drawing/2014/main" id="{2DC2C922-6F41-F8FB-D9D4-EE7A358DA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79" y="299064"/>
            <a:ext cx="1484883" cy="14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8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843B65-EDCA-6391-93B1-6D2E1391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Urheilupainotteiselle luokalle valinta 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F1667-F49F-BD11-38B7-506077EF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Hakulomake Wilmassa</a:t>
            </a:r>
          </a:p>
          <a:p>
            <a:pPr lvl="1"/>
            <a:r>
              <a:rPr lang="fi-FI" dirty="0"/>
              <a:t>Ilmoittautuminen pääsykokeeseen avoinna (8.-25.1.2025) kaikille 6. –luokkalaisille.</a:t>
            </a:r>
          </a:p>
          <a:p>
            <a:r>
              <a:rPr lang="fi-FI" dirty="0"/>
              <a:t>Pääsykoe to 29.1.2026 klo 9 alkaen</a:t>
            </a:r>
          </a:p>
          <a:p>
            <a:pPr lvl="1"/>
            <a:r>
              <a:rPr lang="fi-FI" dirty="0"/>
              <a:t>Ahmon koulun liikuntasali, saavu ajoissa paikalle</a:t>
            </a:r>
          </a:p>
          <a:p>
            <a:pPr lvl="1"/>
            <a:r>
              <a:rPr lang="fi-FI" dirty="0"/>
              <a:t>Pääsykokeet valtakunnallisen rungon perusteella: </a:t>
            </a:r>
            <a:r>
              <a:rPr lang="fi-FI" dirty="0">
                <a:hlinkClick r:id="rId2"/>
              </a:rPr>
              <a:t>https://www.soveltuvuuskoe.fi/</a:t>
            </a:r>
            <a:endParaRPr lang="fi-FI" dirty="0"/>
          </a:p>
          <a:p>
            <a:pPr lvl="2"/>
            <a:r>
              <a:rPr lang="fi-FI" sz="1500" dirty="0"/>
              <a:t>Mukaan nuori tarvitsee: liikuntavaatteet, sisäliikuntaan soveltuvat jalkineet sekä juomapullon. </a:t>
            </a:r>
          </a:p>
          <a:p>
            <a:pPr lvl="2">
              <a:spcAft>
                <a:spcPts val="800"/>
              </a:spcAft>
            </a:pPr>
            <a:r>
              <a:rPr lang="fi-FI" sz="1500" dirty="0"/>
              <a:t>Pääsykokeeseen osallistuvien ruokailu järjestetään Ahmon koululla. </a:t>
            </a:r>
          </a:p>
          <a:p>
            <a:pPr lvl="1">
              <a:spcAft>
                <a:spcPts val="800"/>
              </a:spcAft>
            </a:pPr>
            <a:r>
              <a:rPr lang="fi-FI" dirty="0"/>
              <a:t>Varapäivä to 12.2. klo 9</a:t>
            </a:r>
          </a:p>
          <a:p>
            <a:pPr lvl="1"/>
            <a:endParaRPr lang="fi-FI" dirty="0"/>
          </a:p>
        </p:txBody>
      </p:sp>
      <p:pic>
        <p:nvPicPr>
          <p:cNvPr id="4" name="Kuva 3" descr="Kuva, joka sisältää kohteen ympyrä, Grafiikka, Fontti, clipart&#10;&#10;Kuvaus luotu automaattisesti">
            <a:extLst>
              <a:ext uri="{FF2B5EF4-FFF2-40B4-BE49-F238E27FC236}">
                <a16:creationId xmlns:a16="http://schemas.microsoft.com/office/drawing/2014/main" id="{B21448EC-03DB-96FD-15D8-D1E49D84B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79" y="299064"/>
            <a:ext cx="1484883" cy="14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8215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54B1B4F9E6A1447BFCDB0E9DBB4DDFE" ma:contentTypeVersion="2" ma:contentTypeDescription="Luo uusi asiakirja." ma:contentTypeScope="" ma:versionID="56a7f71ff6325e553ff8197b82304eb7">
  <xsd:schema xmlns:xsd="http://www.w3.org/2001/XMLSchema" xmlns:xs="http://www.w3.org/2001/XMLSchema" xmlns:p="http://schemas.microsoft.com/office/2006/metadata/properties" xmlns:ns2="8d84f698-7fa6-4e7f-b5dd-97ea8e6a022d" targetNamespace="http://schemas.microsoft.com/office/2006/metadata/properties" ma:root="true" ma:fieldsID="8a5f7ad79bff6f515f01b234c4d01d1c" ns2:_="">
    <xsd:import namespace="8d84f698-7fa6-4e7f-b5dd-97ea8e6a02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4f698-7fa6-4e7f-b5dd-97ea8e6a02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E8D09-9487-4232-8169-6127DAB962CF}">
  <ds:schemaRefs>
    <ds:schemaRef ds:uri="http://purl.org/dc/elements/1.1/"/>
    <ds:schemaRef ds:uri="8d84f698-7fa6-4e7f-b5dd-97ea8e6a022d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23018AB-F717-4D56-AC90-530F4D54CD4D}">
  <ds:schemaRefs>
    <ds:schemaRef ds:uri="8d84f698-7fa6-4e7f-b5dd-97ea8e6a02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4334A23-BE47-41AC-B411-968A27AF99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43280</TotalTime>
  <Words>571</Words>
  <Application>Microsoft Office PowerPoint</Application>
  <PresentationFormat>Laajakuva</PresentationFormat>
  <Paragraphs>97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Courier New</vt:lpstr>
      <vt:lpstr>Segoe UI</vt:lpstr>
      <vt:lpstr>Trebuchet MS</vt:lpstr>
      <vt:lpstr>Verdana</vt:lpstr>
      <vt:lpstr>Wingdings 3</vt:lpstr>
      <vt:lpstr>Pinta</vt:lpstr>
      <vt:lpstr>Ahmon urheilupainotteinen luokka</vt:lpstr>
      <vt:lpstr>Urheilijan kaksoisura</vt:lpstr>
      <vt:lpstr>PowerPoint-esitys</vt:lpstr>
      <vt:lpstr>PowerPoint-esitys</vt:lpstr>
      <vt:lpstr>PowerPoint-esitys</vt:lpstr>
      <vt:lpstr>Urheilijan jatkopolku</vt:lpstr>
      <vt:lpstr>Luokanohjaajan rooli</vt:lpstr>
      <vt:lpstr>Opiskelu Urheilupainotteisella luokalla</vt:lpstr>
      <vt:lpstr>Urheilupainotteiselle luokalle valinta I</vt:lpstr>
      <vt:lpstr>Urheilupainotteiselle luokalle valinta II</vt:lpstr>
      <vt:lpstr>Kysymyksiä urheilupainotteisesta luokasta</vt:lpstr>
      <vt:lpstr>Vinkkejä / terveisiä 8i -luokalta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Kukkonen, Tomi</dc:creator>
  <cp:lastModifiedBy>Kukkonen, Tomi</cp:lastModifiedBy>
  <cp:revision>19</cp:revision>
  <cp:lastPrinted>2023-12-13T08:41:27Z</cp:lastPrinted>
  <dcterms:created xsi:type="dcterms:W3CDTF">2023-02-09T09:20:49Z</dcterms:created>
  <dcterms:modified xsi:type="dcterms:W3CDTF">2026-02-09T10:53:07Z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0x010100054B1B4F9E6A1447BFCDB0E9DBB4DDFE</vt:lpwstr>
  </property>
</Properties>
</file>