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8.2.2023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F849C1C-D53F-D842-91BB-79F8F4EA92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9341-3C8B-4897-AF41-515FB4C60C88}" type="datetime1">
              <a:rPr lang="fi-FI" smtClean="0"/>
              <a:t>8.2.2023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DFE626A-0632-2DF8-9DD5-644699B88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1162-521C-4DE3-A1F5-E00BF5EBC6E9}" type="datetime1">
              <a:rPr lang="fi-FI" smtClean="0"/>
              <a:t>8.2.2023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8DEBC07-6338-60A9-7048-23AA2CB27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DA60-C9F3-4250-A6AD-4D0BE4580581}" type="datetime1">
              <a:rPr lang="fi-FI" smtClean="0"/>
              <a:t>8.2.2023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F08792E-75DA-93FA-2C89-1CBA74938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C8BCB-6489-4532-89D8-93C05A3C797F}" type="datetime1">
              <a:rPr lang="fi-FI" smtClean="0"/>
              <a:t>8.2.2023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5EB49BA-2DE7-1604-14FD-B2EC5D222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ECDF-EABE-4DD1-99A2-AABC885F9B94}" type="datetime1">
              <a:rPr lang="fi-FI" smtClean="0"/>
              <a:t>8.2.2023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8F69B2-062D-A555-E7C1-4826F984B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599AC-3382-4EEE-A92D-8AFC045AD29A}" type="datetime1">
              <a:rPr lang="fi-FI" smtClean="0"/>
              <a:t>8.2.2023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CAD36CC0-5463-33F6-F5F3-E31CDD940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3E3E8-E7DA-40CC-8FAE-193120E40DA8}" type="datetime1">
              <a:rPr lang="fi-FI" smtClean="0"/>
              <a:t>8.2.2023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671CF342-CF2E-F146-E86E-9D85B0F53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DC3F-ED82-4BFD-9E82-416AED0D2C30}" type="datetime1">
              <a:rPr lang="fi-FI" smtClean="0"/>
              <a:t>8.2.2023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D31C47A-62C8-523C-2AD4-73A07967F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D270-EF33-4879-96B6-F191274AC4F8}" type="datetime1">
              <a:rPr lang="fi-FI" smtClean="0"/>
              <a:t>8.2.2023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5858E821-C2BE-9529-DBDF-171735489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13E1-5DCD-4D4D-899B-C49BF124D889}" type="datetime1">
              <a:rPr lang="fi-FI" smtClean="0"/>
              <a:t>8.2.2023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7CD4EE4C-B3F7-375A-2EF1-84DB5DF46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6E96B-8672-4F9A-A1E3-2B7D0798C545}" type="datetime1">
              <a:rPr lang="fi-FI" smtClean="0"/>
              <a:t>8.2.2023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37CB860-77D7-0005-B763-363FD6FCCB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9C0B53-3BEA-4B7B-8193-EDF1946B4509}" type="datetime1">
              <a:rPr lang="fi-FI" smtClean="0"/>
              <a:t>8.2.2023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6. Medioiden moninaisuus ja uskontokuvausten sääntely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Median itsesääntely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37879"/>
            <a:ext cx="5941423" cy="4633913"/>
          </a:xfrm>
        </p:spPr>
        <p:txBody>
          <a:bodyPr/>
          <a:lstStyle/>
          <a:p>
            <a:r>
              <a:rPr lang="fi-FI" altLang="fi-FI" sz="2200" dirty="0"/>
              <a:t>Medialle on jossain määrin ominaista yksinkertaistaminen, kärjistäminen ja stereotyyppinen uskontojen kuvaaminen.</a:t>
            </a:r>
          </a:p>
          <a:p>
            <a:r>
              <a:rPr lang="fi-FI" altLang="fi-FI" sz="2200" dirty="0"/>
              <a:t>Yksittäinen kuluttuja voi antaa medialle palautetta puutteellisista sisällöistä. </a:t>
            </a:r>
          </a:p>
          <a:p>
            <a:r>
              <a:rPr lang="fi-FI" altLang="fi-FI" sz="2200" dirty="0"/>
              <a:t>Julkisen sanan neuvosto (JNS) on joukkoviestinnän itsesääntelyyn perustuva toimielin. Se valvoo kotimaisia medioita, jotka ovat sitoutuneet Journalistin ohjeisiin.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6" name="Kuva 5" descr="Kuva, joka sisältää kohteen teksti, henkilö, pitäminen, käsi&#10;&#10;Kuvaus luotu automaattisesti">
            <a:extLst>
              <a:ext uri="{FF2B5EF4-FFF2-40B4-BE49-F238E27FC236}">
                <a16:creationId xmlns:a16="http://schemas.microsoft.com/office/drawing/2014/main" id="{408EBA68-9471-D050-A52B-DC6A64177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55" y="1905308"/>
            <a:ext cx="4859045" cy="36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1231052-34DB-FA72-EAFC-70FE087D1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90" y="171450"/>
            <a:ext cx="457962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4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Julkisen sanan neuvoston toiminta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37879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Kuka tahansa voi tehdä JSN:lle kantelun, jos hän kokee jonkin mediasisällön olleen Journalistin ohjeiden vastainen.</a:t>
            </a:r>
          </a:p>
          <a:p>
            <a:r>
              <a:rPr lang="fi-FI" altLang="fi-FI" sz="2200" dirty="0"/>
              <a:t>JSN arvioi, ovatko mediat ja toimittajat noudattaneet Journalistin ohjeita ja antaa medialle joko vapauttavan tai langettavan päätöksen.</a:t>
            </a:r>
          </a:p>
          <a:p>
            <a:r>
              <a:rPr lang="fi-FI" altLang="fi-FI" sz="2200" dirty="0"/>
              <a:t>Langettavan päätöksen saaneen median odotetaan julkaisevan JSN:n ratkaisun ja oikaisevansa julkaisemansa jutun virheelliset tiedot.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447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Valemediat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37879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Niin sanotut valemediat ovat yleistyneet 2010-luvulla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Valemediat eivät ole sitoutuneet Journalistin ohjeisiin tai ole JSN:n piirissä.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Osa valemedioista on levittänyt virheellistä tietoa ja vihapuhetta esimerkiksi uskonnoista.</a:t>
            </a:r>
          </a:p>
          <a:p>
            <a:r>
              <a:rPr lang="fi-FI" altLang="fi-FI" sz="2200" dirty="0"/>
              <a:t>Suomen lain mukaan uskonrauhan rikkominen ja kiihottaminen kansanryhmää vastaan ovat rikoksia.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Rangaistuksena voi saada vankeutta tai sakkoja.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86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501E5D9-3DF7-AFD4-D63E-16CD3902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814E11F-63F2-4240-DAB8-05514E0A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A44CC-96F3-4320-801D-EB5DB229DA64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3735F2E-1D00-2AE0-2FF9-3408CF9B4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"/>
          <a:stretch/>
        </p:blipFill>
        <p:spPr>
          <a:xfrm>
            <a:off x="2960370" y="129508"/>
            <a:ext cx="6271260" cy="6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2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Julkisrahoitteiset mediat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37879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Julkisrahoitteinen media (esimerkiksi YLE ja BBC) lähettää tyypillisesti jonkin verran myös uskonnollista ohjelmaa.</a:t>
            </a:r>
          </a:p>
          <a:p>
            <a:r>
              <a:rPr lang="fi-FI" altLang="fi-FI" sz="2200" dirty="0"/>
              <a:t>Yleisradiota säätelevä laki velvoittaa sitä tarjoamaan hartausohjelmia.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Suurin osa ohjelmasta on evankelis-luterilaisen kirkon tunnustuksen mukaista.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Pieni osa on ortodoksisen kirkon sisältöä, ja jonkin verran lähetetään myös vapaiden suuntien ja katolisen kirkon jumalanpalveluksia.</a:t>
            </a:r>
          </a:p>
          <a:p>
            <a:r>
              <a:rPr lang="fi-FI" altLang="fi-FI" sz="2200" dirty="0"/>
              <a:t>Kaupalliset mediat päättävät itse, sopiiko uskonnollinen sisältö niiden tavoitteisiin.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62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suomalaisessa mediassa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37879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Suomalaisen television uskonnollisen sisällön ohjelmatyypit: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kristilliset hartausohjelmat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uskontoja käsittelevät dokumentit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keskusteluohjelmat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94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televisiossa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37879"/>
            <a:ext cx="5608899" cy="4633913"/>
          </a:xfrm>
        </p:spPr>
        <p:txBody>
          <a:bodyPr/>
          <a:lstStyle/>
          <a:p>
            <a:r>
              <a:rPr lang="fi-FI" altLang="fi-FI" sz="2200" dirty="0"/>
              <a:t>Televisio voi olla uskontojen kannalta ongelmallinen formaatti ohjelmien luonteen takia: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Televisio toistaa uskonnollisen tapahtuman muttei tarjoa kokemusta läsnäolosta (välittäminen).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Keskusteluohjelmissa uskonto on puolustajien ja vastustajien argumentoinnin kohteena (väittely).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Televisio suosii viihteellistä ja nopeatempoista sisältöä vakavan ja pohdiskelevan otteen sijaan (viihteellistyminen).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E812D94-D96D-83E4-C784-C88FE669C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62" y="2367328"/>
            <a:ext cx="5255378" cy="295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3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radiossa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37879"/>
            <a:ext cx="5041739" cy="4633913"/>
          </a:xfrm>
        </p:spPr>
        <p:txBody>
          <a:bodyPr/>
          <a:lstStyle/>
          <a:p>
            <a:r>
              <a:rPr lang="fi-FI" altLang="fi-FI" sz="2200" dirty="0"/>
              <a:t>Uskontoa käsitellään radiossa enemmän kuin televisiossa.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Uskontoon liittyviä sisältöjä ovat muun muassa hartausohjelmat, jumalanpalvelukset ja uskontoihin ja katsomuksiin liittyvät keskusteluohjelmat.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C33972B-8637-B797-FE25-F8B107CFA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63" y="2000151"/>
            <a:ext cx="5455534" cy="363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3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lehdistössä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37879"/>
            <a:ext cx="5053314" cy="4633913"/>
          </a:xfrm>
        </p:spPr>
        <p:txBody>
          <a:bodyPr/>
          <a:lstStyle/>
          <a:p>
            <a:r>
              <a:rPr lang="fi-FI" altLang="fi-FI" sz="2200" dirty="0"/>
              <a:t>Sanomalehdet jaetaan usein vakaviin ja viihteellisiin (sanomalehdet vs. iltapäivälehdet).</a:t>
            </a:r>
          </a:p>
          <a:p>
            <a:r>
              <a:rPr lang="fi-FI" altLang="fi-FI" sz="2200" dirty="0"/>
              <a:t>Vakava lehdistö keskittyy uskontoihin liittyviin ajankohtaisiin aiheisiin (esimerkiksi kirkon asema suomalaisessa yhteiskunnassa).</a:t>
            </a:r>
          </a:p>
          <a:p>
            <a:r>
              <a:rPr lang="fi-FI" altLang="fi-FI" sz="2200" dirty="0"/>
              <a:t>Viihteellinen lehdistö tekee tyypillisesti henkilökeskeisiä juttuja ja kertoo perinteisten uskontoperinteiden ulkopuolisista aiheista (esimerkiksi ufot ja yliluonnolliset kokemukset).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7201607-DDBB-797B-6DFA-BE13FD2A8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77" y="1866819"/>
            <a:ext cx="5336416" cy="37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7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aikakauslehdissä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37879"/>
            <a:ext cx="6955172" cy="4633913"/>
          </a:xfrm>
        </p:spPr>
        <p:txBody>
          <a:bodyPr/>
          <a:lstStyle/>
          <a:p>
            <a:r>
              <a:rPr lang="fi-FI" altLang="fi-FI" sz="2200" dirty="0"/>
              <a:t>Aikakauslehdissä uskontoa ja henkisyyttä käsitellään usein elämänhallinnan näkökulmasta.</a:t>
            </a:r>
          </a:p>
          <a:p>
            <a:r>
              <a:rPr lang="fi-FI" altLang="fi-FI" sz="2200" dirty="0"/>
              <a:t>Aiheina voivat olla esimerkiksi jooga, enkeliterapiat ja uskomushoidot.</a:t>
            </a:r>
          </a:p>
          <a:p>
            <a:r>
              <a:rPr lang="fi-FI" altLang="fi-FI" sz="2200" dirty="0"/>
              <a:t>Uskonto on esillä myös henkilöhaastatteluissa.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6" name="Kuva 5" descr="Kuva, joka sisältää kohteen ulko, ruoho, nainen, henkilö&#10;&#10;Kuvaus luotu automaattisesti">
            <a:extLst>
              <a:ext uri="{FF2B5EF4-FFF2-40B4-BE49-F238E27FC236}">
                <a16:creationId xmlns:a16="http://schemas.microsoft.com/office/drawing/2014/main" id="{60D5B372-9750-27B0-7E73-59B0CB465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38" y="1529623"/>
            <a:ext cx="2931900" cy="43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0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verkossa ja somessa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37879"/>
            <a:ext cx="6879672" cy="4633913"/>
          </a:xfrm>
        </p:spPr>
        <p:txBody>
          <a:bodyPr/>
          <a:lstStyle/>
          <a:p>
            <a:r>
              <a:rPr lang="fi-FI" altLang="fi-FI" sz="2200" dirty="0"/>
              <a:t>Uskonto on läsnä myös verkkoympäristöissä ja sosiaalisessa mediassa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Sosiaalinen media mahdollistaa laajan keskustelukentän, jossa keskusteluja ja julkaistuja tekstejä ei valvota samalla tavalla kuin perinteisessä mediassa uskontoa.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Sivuston ylläpitäjät voivat moderoida keskusteluja.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Algoritmit ohjaavat käyttäjän näkemää sisältöä, ja usein sosiaaliseen mediaan kirjoitetut viestit tavoittavat samanmielisiä vahvistaen näin jo muodostuneita käsityksiä.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Somesta löytyy sekä korkeatasoista että virheellistä ja kärjistettyä sisältöä.</a:t>
            </a:r>
          </a:p>
          <a:p>
            <a:pPr lvl="1">
              <a:buFont typeface="Calibri" panose="020F0502020204030204" pitchFamily="34" charset="0"/>
              <a:buChar char="̶"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Kuva 5" descr="Kuva, joka sisältää kohteen teksti, henkilö, kannettava, tietokone&#10;&#10;Kuvaus luotu automaattisesti">
            <a:extLst>
              <a:ext uri="{FF2B5EF4-FFF2-40B4-BE49-F238E27FC236}">
                <a16:creationId xmlns:a16="http://schemas.microsoft.com/office/drawing/2014/main" id="{32174847-AEE3-2EBF-CDCB-DA32F9258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08" y="1537879"/>
            <a:ext cx="2999763" cy="4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eri mediagenreissä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37879"/>
            <a:ext cx="5493151" cy="4633913"/>
          </a:xfrm>
        </p:spPr>
        <p:txBody>
          <a:bodyPr/>
          <a:lstStyle/>
          <a:p>
            <a:r>
              <a:rPr lang="fi-FI" altLang="fi-FI" sz="2200" dirty="0"/>
              <a:t>Mediagenre = median ja viestinnän lajityyppi</a:t>
            </a:r>
          </a:p>
          <a:p>
            <a:r>
              <a:rPr lang="fi-FI" altLang="fi-FI" sz="2200" dirty="0"/>
              <a:t>Uskontoa käsitellään kaikissa lehden mediagenreissä, kuten uutisissa, kulttuurisivuilla, pääkirjoituksissa ja kolumneissa.</a:t>
            </a:r>
          </a:p>
          <a:p>
            <a:r>
              <a:rPr lang="fi-FI" altLang="fi-FI" sz="2200" dirty="0"/>
              <a:t>Uskontoa pääaiheena käsittelevät lehtijutut muodostavat vain pienen osan sanomalehtien uskontokuvauksista.</a:t>
            </a:r>
          </a:p>
          <a:p>
            <a:r>
              <a:rPr lang="fi-FI" altLang="fi-FI" sz="2200" dirty="0"/>
              <a:t>Useimmiten lehtijutussa, jossa uskonto esiintyy, pääaihe on jokin toinen.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Medioiden moninaisuus ja uskontokuvausten sääntely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D846915-92F2-8281-548F-50F92248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52" y="2012950"/>
            <a:ext cx="53858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611</Words>
  <Application>Microsoft Office PowerPoint</Application>
  <PresentationFormat>Laajakuva</PresentationFormat>
  <Paragraphs>80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6. Medioiden moninaisuus ja uskontokuvausten sääntely</vt:lpstr>
      <vt:lpstr>Julkisrahoitteiset mediat</vt:lpstr>
      <vt:lpstr>Uskonto suomalaisessa mediassa</vt:lpstr>
      <vt:lpstr>Uskonto televisiossa</vt:lpstr>
      <vt:lpstr>Uskonto radiossa</vt:lpstr>
      <vt:lpstr>Uskonto lehdistössä</vt:lpstr>
      <vt:lpstr>Uskonto aikakauslehdissä</vt:lpstr>
      <vt:lpstr>Uskonto verkossa ja somessa</vt:lpstr>
      <vt:lpstr>Uskonto eri mediagenreissä</vt:lpstr>
      <vt:lpstr>Median itsesääntely</vt:lpstr>
      <vt:lpstr>PowerPoint-esitys</vt:lpstr>
      <vt:lpstr>Julkisen sanan neuvoston toiminta</vt:lpstr>
      <vt:lpstr>Valemediat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23</cp:revision>
  <dcterms:created xsi:type="dcterms:W3CDTF">2021-06-01T16:07:13Z</dcterms:created>
  <dcterms:modified xsi:type="dcterms:W3CDTF">2023-02-08T12:23:48Z</dcterms:modified>
</cp:coreProperties>
</file>