
<file path=[Content_Types].xml><?xml version="1.0" encoding="utf-8"?>
<Types xmlns="http://schemas.openxmlformats.org/package/2006/content-types">
  <Default Extension="emf" ContentType="image/x-emf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3" r:id="rId3"/>
    <p:sldId id="257" r:id="rId4"/>
    <p:sldId id="275" r:id="rId5"/>
    <p:sldId id="276" r:id="rId6"/>
    <p:sldId id="264" r:id="rId7"/>
    <p:sldId id="266" r:id="rId8"/>
    <p:sldId id="279" r:id="rId9"/>
    <p:sldId id="269" r:id="rId10"/>
    <p:sldId id="277" r:id="rId11"/>
    <p:sldId id="270" r:id="rId12"/>
    <p:sldId id="278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" roundtripDataSignature="AMtx7mjNal5hv4iSFFsSYAyv5MWUzfl/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9719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6920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071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0245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6437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6882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142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594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5954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7662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4;p1">
            <a:extLst>
              <a:ext uri="{FF2B5EF4-FFF2-40B4-BE49-F238E27FC236}">
                <a16:creationId xmlns:a16="http://schemas.microsoft.com/office/drawing/2014/main" id="{46053C80-0288-4743-AD34-83A2BFF8844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1485919"/>
            <a:ext cx="9144000" cy="227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sz="4800" dirty="0">
                <a:latin typeface="Calibri"/>
                <a:ea typeface="Calibri"/>
                <a:cs typeface="Calibri"/>
                <a:sym typeface="Calibri"/>
              </a:rPr>
              <a:t>6. Roomalaiskatolinen kirkko</a:t>
            </a:r>
            <a:endParaRPr dirty="0"/>
          </a:p>
        </p:txBody>
      </p:sp>
      <p:sp>
        <p:nvSpPr>
          <p:cNvPr id="9" name="Google Shape;85;p1">
            <a:extLst>
              <a:ext uri="{FF2B5EF4-FFF2-40B4-BE49-F238E27FC236}">
                <a16:creationId xmlns:a16="http://schemas.microsoft.com/office/drawing/2014/main" id="{FFD34D42-0CFC-45F3-AF28-72CD1370AC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0" y="378233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200" dirty="0"/>
              <a:t>Ydinsisällöt</a:t>
            </a:r>
            <a:endParaRPr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A08E7837-835F-4F00-A708-3EF3D0900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2354467"/>
            <a:ext cx="4038600" cy="4503533"/>
          </a:xfrm>
          <a:prstGeom prst="rect">
            <a:avLst/>
          </a:prstGeom>
        </p:spPr>
      </p:pic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Kuolemansynnit ja aneet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6944833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Kuolemansynteinä pidetään tekoja, joissa rikotaan raskaasti, tietoisesti ja tarkoituksellisesti Jumalan käskyjä.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Katolisen kirkon opin mukaan kirkko voi antaa </a:t>
            </a:r>
            <a:r>
              <a:rPr lang="fi-FI" sz="2200" b="1" dirty="0"/>
              <a:t>lievityksen synneistä eli aneen.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dirty="0"/>
              <a:t>Ane poistaa osittain tai kokonaan syntien ajalliset rangaistukset, jotka muuten pitäisi kärsiä kiirastulessa. 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dirty="0"/>
              <a:t>Voidakseen vastaanottaa aneen kirkon jäsenen on ripittäydyttävä, osallistuttava ehtoolliselle ja rukoiltava paavin puolesta.</a:t>
            </a:r>
          </a:p>
          <a:p>
            <a:pPr marL="228600" lvl="1" indent="-228600">
              <a:spcBef>
                <a:spcPts val="1000"/>
              </a:spcBef>
            </a:pPr>
            <a:endParaRPr lang="fi-FI" sz="2200" dirty="0"/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931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Roomalaiskatolisen kirkon etiikka</a:t>
            </a:r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5376169" cy="399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Roomalaiskatolisessa kirkossa on kehitelty vuosisatojen ajan yksilön ja yhteiskunnan eettisiin kysymyksiin liittyvää teoriaa, jolla on kolme kulmakiveä: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b="1" dirty="0"/>
              <a:t>Käsitys ihmisestä Jumalan kuvana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b="1" dirty="0"/>
              <a:t>Solidaarisuusperiaate 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b="1" dirty="0"/>
              <a:t>Subsidiariteetti- eli lähipäätösperiaate 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Etiikan kulmakivistä kirkko on johtanut monia yksittäisiä moraalisia kysymyksiä koskevia opetuksia (esimerkiksi abortti ja ehkäisy).</a:t>
            </a:r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B57D3C2-90F7-4B02-9A05-AF44859E3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955" y="2252660"/>
            <a:ext cx="4020845" cy="267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6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Moraalisten valintojen tekeminen</a:t>
            </a:r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6379346" cy="442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Moraalisia valintoja tehdessään ihminen saa apua niin sanotusta </a:t>
            </a:r>
            <a:r>
              <a:rPr lang="fi-FI" sz="2200" b="1" dirty="0"/>
              <a:t>luonnollisesta laista</a:t>
            </a:r>
            <a:r>
              <a:rPr lang="fi-FI" sz="2200" dirty="0"/>
              <a:t>, jonka mukaan maailmassa on tavoiteltava hyvää ja vältettävä pahaa. 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Hyvän tekemisessä apuna voidaan hyödyntää kymmentä käskyä, kultaista sääntöä ja kirkon opetusta. 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Apuvälineenä käytetään kaksoisvaikutuksen periaatetta, jonka mukaan on sallittua tehdä teko, jonka tarkoitus on hyvä siitä huolimatta, että siitä saattaisi koitua ikäviäkin seurauksia.</a:t>
            </a:r>
          </a:p>
          <a:p>
            <a:pPr marL="228600" lvl="1" indent="-228600">
              <a:spcBef>
                <a:spcPts val="1000"/>
              </a:spcBef>
            </a:pPr>
            <a:endParaRPr lang="fi-FI" sz="2200" dirty="0"/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  <p:pic>
        <p:nvPicPr>
          <p:cNvPr id="3" name="Kuva 2" descr="Kuva, joka sisältää kohteen teksti, raidallinen, värikäs&#10;&#10;Kuvaus luotu automaattisesti">
            <a:extLst>
              <a:ext uri="{FF2B5EF4-FFF2-40B4-BE49-F238E27FC236}">
                <a16:creationId xmlns:a16="http://schemas.microsoft.com/office/drawing/2014/main" id="{D8D844BB-B75D-4B19-B2A1-97A592897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417" y="1752600"/>
            <a:ext cx="2671267" cy="38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9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Maailman suurin uskonnollinen yhteisö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6397101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Roomalaiskatolisella kirkolla on noin 1,2 miljardia jäsentä.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Kaikista maailman kristityistä noin puolet on katolilaisia.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Roomalaiskatolinen kirkko toimii kaikilla mantereilla, ja sillä on maailmanlaajuinen organisaatio.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b="1" dirty="0"/>
              <a:t>Suomessa</a:t>
            </a:r>
            <a:r>
              <a:rPr lang="fi-FI" sz="2200" dirty="0"/>
              <a:t> katolilaisia on </a:t>
            </a:r>
            <a:r>
              <a:rPr lang="fi-FI" sz="2200" b="1" dirty="0"/>
              <a:t>reilut 15 000</a:t>
            </a:r>
            <a:r>
              <a:rPr lang="fi-FI" sz="2200" dirty="0"/>
              <a:t>, mutta </a:t>
            </a:r>
            <a:r>
              <a:rPr lang="fi-FI" sz="2200" u="sng" dirty="0"/>
              <a:t>määrä on kasvussa</a:t>
            </a:r>
            <a:r>
              <a:rPr lang="fi-FI" sz="2200" dirty="0"/>
              <a:t>, sillä monet maahanmuuttajat ovat taustaltaan katolilaisia.</a:t>
            </a:r>
          </a:p>
          <a:p>
            <a:pPr marL="228600" lvl="1" indent="-228600">
              <a:spcBef>
                <a:spcPts val="1000"/>
              </a:spcBef>
            </a:pPr>
            <a:endParaRPr lang="fi-FI" sz="2200" dirty="0"/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  <p:pic>
        <p:nvPicPr>
          <p:cNvPr id="3" name="Kuva 2" descr="Kuva, joka sisältää kohteen henkilö, maa, ulko, henkilöt&#10;&#10;Kuvaus luotu automaattisesti">
            <a:extLst>
              <a:ext uri="{FF2B5EF4-FFF2-40B4-BE49-F238E27FC236}">
                <a16:creationId xmlns:a16="http://schemas.microsoft.com/office/drawing/2014/main" id="{39C6DA62-41B5-4DB1-950B-200AA74D1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362" y="1690912"/>
            <a:ext cx="2689573" cy="402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79B02B1-9D1F-4444-85C0-897F632EB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736" y="3986074"/>
            <a:ext cx="3383795" cy="2871926"/>
          </a:xfrm>
          <a:prstGeom prst="rect">
            <a:avLst/>
          </a:prstGeom>
        </p:spPr>
      </p:pic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Paavi kirkon johtajana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1" y="1543050"/>
            <a:ext cx="6827873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/>
            <a:r>
              <a:rPr lang="fi-FI" sz="2200" dirty="0"/>
              <a:t>Paavin virka alkoi kehittyä nykyiseen muotoonsa, kun </a:t>
            </a:r>
            <a:r>
              <a:rPr lang="fi-FI" sz="2200" b="1" dirty="0"/>
              <a:t>Rooman piispa </a:t>
            </a:r>
            <a:r>
              <a:rPr lang="fi-FI" sz="2200" dirty="0"/>
              <a:t>rupesi </a:t>
            </a:r>
            <a:r>
              <a:rPr lang="fi-FI" sz="2200" b="1" dirty="0"/>
              <a:t>100-luvulta lähtien </a:t>
            </a:r>
            <a:r>
              <a:rPr lang="fi-FI" sz="2200" dirty="0"/>
              <a:t>vaatimaan itselleen asemaa kaikkien kristittyjen johtajana.</a:t>
            </a:r>
          </a:p>
          <a:p>
            <a:pPr marL="228600" indent="-228600"/>
            <a:r>
              <a:rPr lang="fi-FI" sz="2200" dirty="0"/>
              <a:t>Raamatullisia perusteita paaviudelle on perusteltu evankeliumin kohdasta, jossa Jeesus antaa Pietarille taivasten valtakunnan avaimet (Matt. 16:18–19).</a:t>
            </a:r>
          </a:p>
          <a:p>
            <a:pPr marL="228600" indent="-228600"/>
            <a:r>
              <a:rPr lang="fi-FI" sz="2200" dirty="0"/>
              <a:t>Perimätiedon mukaan Pietarista tuli Rooman ensimmäinen piispa, joten paaviuden puolustajat selittivät Pietarille annetun erityisaseman periytyvän Rooman piispalta aina hänen seuraajalleen.</a:t>
            </a:r>
          </a:p>
          <a:p>
            <a:pPr marL="228600" indent="-228600"/>
            <a:endParaRPr lang="fi-FI" sz="2200" dirty="0"/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Paavin tehtäväkuva ja asema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1" y="1543050"/>
            <a:ext cx="4461768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/>
            <a:r>
              <a:rPr lang="fi-FI" sz="2200" dirty="0"/>
              <a:t>Roomalaiskatolisen kirkon johtaja</a:t>
            </a:r>
          </a:p>
          <a:p>
            <a:pPr marL="228600" indent="-228600"/>
            <a:r>
              <a:rPr lang="fi-FI" sz="2200" dirty="0"/>
              <a:t>Vatikaanivaltion päämies ja poliittinen vaikuttaja</a:t>
            </a:r>
          </a:p>
          <a:p>
            <a:pPr marL="228600" indent="-228600"/>
            <a:r>
              <a:rPr lang="fi-FI" sz="2200" dirty="0"/>
              <a:t>Roomalaiskatolisen kirkon työntekijöiden ylin esimies</a:t>
            </a:r>
          </a:p>
          <a:p>
            <a:pPr marL="228600" indent="-228600"/>
            <a:r>
              <a:rPr lang="fi-FI" sz="2200" dirty="0"/>
              <a:t>Opettaja (esimerkiksi kiertokirjeet ja kannanotot)</a:t>
            </a:r>
          </a:p>
          <a:p>
            <a:pPr marL="228600" indent="-228600"/>
            <a:r>
              <a:rPr lang="fi-FI" sz="2200" dirty="0"/>
              <a:t>Pappi ja sielunhoitaja</a:t>
            </a:r>
          </a:p>
          <a:p>
            <a:pPr marL="228600" indent="-228600"/>
            <a:r>
              <a:rPr lang="fi-FI" sz="2200" dirty="0"/>
              <a:t>Moraalinen esikuva</a:t>
            </a:r>
          </a:p>
          <a:p>
            <a:pPr marL="0" indent="0">
              <a:buNone/>
            </a:pPr>
            <a:endParaRPr lang="fi-FI" sz="2200" dirty="0"/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F32A2030-B330-42C9-AC79-146E5F9FA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623" y="2079054"/>
            <a:ext cx="5159588" cy="269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2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Paavin tehtäväkuva ja asema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1" y="1543050"/>
            <a:ext cx="6827873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/>
            <a:r>
              <a:rPr lang="fi-FI" sz="2200" dirty="0"/>
              <a:t>Nykyinen paavi  on Leo XIV, Robert Francis </a:t>
            </a:r>
            <a:r>
              <a:rPr lang="fi-FI" sz="2200" dirty="0" err="1"/>
              <a:t>Prevost</a:t>
            </a:r>
            <a:r>
              <a:rPr lang="fi-FI" sz="2200"/>
              <a:t>,  valittiin 8.5.2025</a:t>
            </a:r>
            <a:endParaRPr lang="fi-FI" sz="2200" dirty="0"/>
          </a:p>
          <a:p>
            <a:pPr marL="228600" indent="-228600"/>
            <a:r>
              <a:rPr lang="fi-FI" sz="2200" dirty="0"/>
              <a:t>Paavin apuna kirkon johtamisessa ovat kuuria ja kardinaalit.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dirty="0"/>
              <a:t>Kuuria on paavin Vatikaanissa toimiva hallintovirasto, joka hoitaa maailmanlaajuisen kirkon hallintoa ja taloutta. 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dirty="0"/>
              <a:t>Kardinaalit ovat piispoja tai Vatikaanin korkeita virkamiehiä, jotka toimivat paavin neuvonantajina. </a:t>
            </a:r>
          </a:p>
          <a:p>
            <a:pPr marL="228600" indent="-228600"/>
            <a:endParaRPr lang="fi-FI" sz="2200" dirty="0"/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  <p:pic>
        <p:nvPicPr>
          <p:cNvPr id="3" name="Kuva 2" descr="Kuva, joka sisältää kohteen henkilö, henkilöt, ryhmä, väkijoukko&#10;&#10;Kuvaus luotu automaattisesti">
            <a:extLst>
              <a:ext uri="{FF2B5EF4-FFF2-40B4-BE49-F238E27FC236}">
                <a16:creationId xmlns:a16="http://schemas.microsoft.com/office/drawing/2014/main" id="{8113B47D-547D-424B-998A-89823068A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457" y="1646068"/>
            <a:ext cx="2565342" cy="38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272BB5C-4625-48EC-A73C-2656F9BB9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381" y="1696252"/>
            <a:ext cx="4621619" cy="5161748"/>
          </a:xfrm>
          <a:prstGeom prst="rect">
            <a:avLst/>
          </a:prstGeom>
        </p:spPr>
      </p:pic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Seitsemän sakramenttia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5849679" cy="432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/>
            <a:r>
              <a:rPr lang="fi-FI" sz="2200" dirty="0"/>
              <a:t>Kirkon opetuksen mukaan Jumalan anteeksiantamus eli armo välittyy pyhien toimitusten kautta. </a:t>
            </a:r>
          </a:p>
          <a:p>
            <a:pPr marL="228600" indent="-228600"/>
            <a:r>
              <a:rPr lang="fi-FI" sz="2200" dirty="0"/>
              <a:t>Tärkeimpiä pyhiä toimituksia kutsutaan sakramenteiksi, ja roomalaiskatolisessa kirkossa niitä on seitsemän.</a:t>
            </a:r>
          </a:p>
          <a:p>
            <a:pPr marL="228600" indent="-228600"/>
            <a:r>
              <a:rPr lang="fi-FI" sz="2200" dirty="0"/>
              <a:t>Muita pyhiä toimituksia, kuten erilaisia vihkimisiä, kutsutaan sakramentaaleiksi.</a:t>
            </a:r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11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Pyhimykset esikuvina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6610165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Roomalaiskatolisen kirkon mukaan pyhimykset ovat erityisen hurskaita ihmisiä tai uskonsa puolesta kuolleita marttyyreita, jotka ovat kuolemansa jälkeen päässeet taivaaseen.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Omien ansioidensa vuoksi pyhimyksillä on mahdollisuus rukoilla Jumalaa syntisten ihmisten puolesta.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Kirkko pyytää pyhimyksiltä esirukouksia ja kunnioittaa heitä, mutta myös yksittäinen kristitty voi pyytää heiltä apua tai suojelusta. 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Kaikkein tärkein pyhimys on Jeesuksen äiti </a:t>
            </a:r>
            <a:r>
              <a:rPr lang="fi-FI" sz="2200" b="1" dirty="0"/>
              <a:t>Neitsyt Maria.</a:t>
            </a:r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D987647-C85F-4B1B-A140-BBFE15C8D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331" y="1665648"/>
            <a:ext cx="2732469" cy="41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7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Luostarit ja sääntökunnat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7433930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Roomalaiskatolisessa kirkossa on monia luostareita ja sääntökuntia, joiden toiminta on muotoutunut jo keskiajalla.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dirty="0"/>
              <a:t>Luostareissa munkit ja nunnat omistautuvat siellä tapahtuvalle uskonnonharjoitukselle.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dirty="0"/>
              <a:t>Sääntökuntiin kuuluvat veljet ja nunnat toimivat ihmisten parissa esimerkiksi kaupungissa.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Luostareissa ja sääntökunnissa tapahtuva uskonnonharjoitus edustaa korkeamman tason kristillisyyttä, jota ei ole tarkoitettu kaikille ihmisille.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Luostarit ja sääntökunnat ovat vaikuttaneet monin tavoin kulttuuriin.</a:t>
            </a:r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B78D7A5-BD13-4F87-BEAA-636B90326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384" y="1410531"/>
            <a:ext cx="1842532" cy="46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Kuoleman jälkeinen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6944833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Kirkon opetuksen mukaan ihmiset voivat pelastua kuolemansa jälkeen taivaaseen. 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Taivaassa kaikki ihmisten syvimmät kaipuut täyttyvät ja ihmiset elävät täydessä yhteydessä Kristukseen. 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b="1" dirty="0"/>
              <a:t>Syntien täydellinen anteeksi saaminen ja taivaaseen pääseminen edellyttävät yleensä puhdistautumista kuoleman jälkeisessä kiirastulessa</a:t>
            </a:r>
            <a:r>
              <a:rPr lang="fi-FI" sz="2200" dirty="0"/>
              <a:t>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b="1" dirty="0"/>
              <a:t>Helvetti eli kadotus </a:t>
            </a:r>
            <a:r>
              <a:rPr lang="fi-FI" sz="2200" dirty="0"/>
              <a:t>on paikka, jossa tuomitut elävät </a:t>
            </a:r>
            <a:r>
              <a:rPr lang="fi-FI" sz="2200" b="1" dirty="0"/>
              <a:t>ikuisesti erossa Jumalasta</a:t>
            </a:r>
            <a:r>
              <a:rPr lang="fi-FI" sz="2200" dirty="0"/>
              <a:t>.</a:t>
            </a:r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  <p:pic>
        <p:nvPicPr>
          <p:cNvPr id="4" name="Kuva 3" descr="Kuva, joka sisältää kohteen teksti, sisä, alttari, sisäkatto&#10;&#10;Kuvaus luotu automaattisesti">
            <a:extLst>
              <a:ext uri="{FF2B5EF4-FFF2-40B4-BE49-F238E27FC236}">
                <a16:creationId xmlns:a16="http://schemas.microsoft.com/office/drawing/2014/main" id="{F6553CCC-EFA2-422B-9976-C57D4E1DC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870" y="1713171"/>
            <a:ext cx="2995072" cy="410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3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645</Words>
  <Application>Microsoft Office PowerPoint</Application>
  <PresentationFormat>Laajakuva</PresentationFormat>
  <Paragraphs>80</Paragraphs>
  <Slides>12</Slides>
  <Notes>12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Office-teema</vt:lpstr>
      <vt:lpstr>6. Roomalaiskatolinen kirkko</vt:lpstr>
      <vt:lpstr>Maailman suurin uskonnollinen yhteisö</vt:lpstr>
      <vt:lpstr>Paavi kirkon johtajana</vt:lpstr>
      <vt:lpstr>Paavin tehtäväkuva ja asema</vt:lpstr>
      <vt:lpstr>Paavin tehtäväkuva ja asema</vt:lpstr>
      <vt:lpstr>Seitsemän sakramenttia</vt:lpstr>
      <vt:lpstr>Pyhimykset esikuvina</vt:lpstr>
      <vt:lpstr>Luostarit ja sääntökunnat</vt:lpstr>
      <vt:lpstr>Kuoleman jälkeinen</vt:lpstr>
      <vt:lpstr>Kuolemansynnit ja aneet</vt:lpstr>
      <vt:lpstr>Roomalaiskatolisen kirkon etiikka</vt:lpstr>
      <vt:lpstr>Moraalisten valintojen tekeminen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Kristinusko – maailman suurin uskonto</dc:title>
  <dc:creator>Taina Vuokko</dc:creator>
  <cp:lastModifiedBy>Marja Valkama</cp:lastModifiedBy>
  <cp:revision>22</cp:revision>
  <dcterms:created xsi:type="dcterms:W3CDTF">2021-06-01T16:07:13Z</dcterms:created>
  <dcterms:modified xsi:type="dcterms:W3CDTF">2026-03-11T09:56:06Z</dcterms:modified>
</cp:coreProperties>
</file>