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80" r:id="rId5"/>
    <p:sldId id="284" r:id="rId6"/>
    <p:sldId id="275" r:id="rId7"/>
    <p:sldId id="276" r:id="rId8"/>
    <p:sldId id="281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77" autoAdjust="0"/>
  </p:normalViewPr>
  <p:slideViewPr>
    <p:cSldViewPr snapToGrid="0">
      <p:cViewPr varScale="1">
        <p:scale>
          <a:sx n="104" d="100"/>
          <a:sy n="104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55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62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43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8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63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8. Luterilaiset kirkot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8. Luterilaiset kirkot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Levinneisyys ja hallinto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92467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Maailman luterilaiset eivät kuulu yhteen ja samaan luterilaiseen kirkkoon vaan lukuisiin itsenäisiin paikalliskirkkoihin.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Luterilaisia on maailmassa noin 75 miljoonaa.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Viime aikoina luterilaisten kirkkojen jäsenmäärä Aasiassa ja Afrikassa on noussut, kun Euroopassa ja Pohjois-Amerikassa luterilaisten kirkkojen jäsenmäärä on laskenut.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Suomen evankelis-luterilaisella kirkolla on noin 3,6 miljoonaa jäsentä (2023). 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1980-luvulla yli 90 prosenttia suomalaisista kuului evankelis-luterilaiseen kirkkoon mutta vuonna 2023 enää 65,1 prosenttia.</a:t>
            </a:r>
          </a:p>
          <a:p>
            <a:pPr marL="685800" lvl="1" indent="-228600">
              <a:buFont typeface="Calibri"/>
              <a:buChar char="̶"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8. Luterilaiset kirkot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 descr="Kuva, joka sisältää kohteen ulko&#10;&#10;Kuvaus luotu automaattisesti">
            <a:extLst>
              <a:ext uri="{FF2B5EF4-FFF2-40B4-BE49-F238E27FC236}">
                <a16:creationId xmlns:a16="http://schemas.microsoft.com/office/drawing/2014/main" id="{4C49ED41-0DB7-47D2-95AD-F161854A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65" y="1564820"/>
            <a:ext cx="3382818" cy="47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74750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Reformaatio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82787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Luterilaisten kirkkojen syntyyn vaikutti ratkaisevasti pappi ja professori Martin Luther (1483–1546), joka ryhtyi Saksassa arvostelemaan aikansa katolista kirkkoa ja sen opetusta.</a:t>
            </a:r>
          </a:p>
          <a:p>
            <a:pPr marL="228600" indent="-228600"/>
            <a:r>
              <a:rPr lang="fi-FI" sz="2200" dirty="0"/>
              <a:t>Reformaation alullepanijoiden tarkoitus ei ollut perustaa uusia kirkkoja, vaan palauttaa katolinen kirkko ennalleen korjaamalla vääristymät, joihin katolinen kirkko oli keskiajan kuluessa heidän mielestään syyllistynyt.</a:t>
            </a:r>
          </a:p>
          <a:p>
            <a:pPr marL="228600" indent="-228600"/>
            <a:r>
              <a:rPr lang="fi-FI" sz="2200" dirty="0"/>
              <a:t>Katolisen kirkon hajoamiseen johtanutta tapahtumasarjaa kutsutaan reformaatioksi.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pic>
        <p:nvPicPr>
          <p:cNvPr id="10" name="Kuva 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93DE546-7E31-484F-A18F-ABBE2B3CF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73" y="1647809"/>
            <a:ext cx="3740330" cy="4168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Lutherin ajatuksia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49604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Luther pohti erityisesti sitä, miten ihmisen on mahdollista pelastua.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Luther päätyi käsitykseen, että pelastuksessa ei ole kysymys Jumalan ja ihmisen yhteistyöstä, vaan pelastus on yksin Jumalan työtä.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Tätä kutsutaan reformaation sisältöperiaatteeksi.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Nykyäänkin keskeisintä luterilaisessa opissa on käsitys siitä, miten ihmisestä tulee Jumalalle kelpaava eli vanhurskas.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Jumala pelastaa ihmisen ja antaa hänelle hänen syntinsä anteeksi yksin armosta ja Kristuksen ristinkuoleman tähden.</a:t>
            </a:r>
          </a:p>
          <a:p>
            <a:pPr marL="685800" lvl="1" indent="-228600" fontAlgn="base">
              <a:buFont typeface="Calibri"/>
              <a:buChar char="̶"/>
            </a:pPr>
            <a:endParaRPr lang="fi-FI" sz="2200" dirty="0"/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2ACC86-4A60-498F-BEF2-5809ECE65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C6291D-2B4E-42C7-94ED-9FEE1B48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3" y="1543050"/>
            <a:ext cx="2901612" cy="46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Lutherin uudistuksia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21118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Jokaisen on voitava itse lukea Raamattua omalla äidinkielellään.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Jumalanpalvelukset muutettiin aiempaa yksinkertaisemmiksi, ja saarnaa korostettiin.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Virsilaulu tuli mukaan jumalanpalveluksiin.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Kerättiin varoja köyhäinhoitoa varten.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Kirkosta poistettiin luostarit, aneet, pappien selibaatti, pyhimykset, pyhiinvaellukset, sielunmessut ja oppi kiirastulesta.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2ACC86-4A60-498F-BEF2-5809ECE65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6E45BE-38F9-48FB-A48B-CEC89F68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413599"/>
            <a:ext cx="3076043" cy="46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Raamattu ja Tunnustuskirjat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648450" cy="322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/>
              <a:t>Raamattua pidetään uskonasioissa ylimpänä auktoriteettina.</a:t>
            </a:r>
          </a:p>
          <a:p>
            <a:pPr marL="228600" indent="-228600" fontAlgn="base"/>
            <a:r>
              <a:rPr lang="fi-FI" sz="2200" dirty="0"/>
              <a:t>Vuonna 1580 koottiin luterilaisen uskon Tunnustuskirjat, joihin sisällytettiin esimerkiksi Lutherin kirjoittamat Iso ja Pieni katekismus.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Tunnustuskirjojen tarkoituksena oli selventää, varmentaa ja esittää sitovalla tavalla evankeliumi.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Luterilaiset kirkot ovat sitoutuneet noudattamaan Tunnustuskirjojen mukaista opetusta.</a:t>
            </a:r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95B959A-EC75-4EC3-B48D-5649DD72B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  <p:pic>
        <p:nvPicPr>
          <p:cNvPr id="6" name="Kuva 5" descr="Kuva, joka sisältää kohteen lattia, sisä, käytävä, alttari&#10;&#10;Kuvaus luotu automaattisesti">
            <a:extLst>
              <a:ext uri="{FF2B5EF4-FFF2-40B4-BE49-F238E27FC236}">
                <a16:creationId xmlns:a16="http://schemas.microsoft.com/office/drawing/2014/main" id="{F9B8D066-7DC7-44AD-AE85-138D789B2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91" y="1407680"/>
            <a:ext cx="3230995" cy="48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Kaksi sakramenttia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54412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/>
              <a:t>Luterilaisissa kirkoissa on kaksi sakramenttia: kaste ja ehtoollinen.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Sakramentit perustuvat siihen, että Uuden testamentin mukaan Jeesus käski seuraajiaan kastamaan ihmisiä ja viettämään ehtoollista.</a:t>
            </a:r>
          </a:p>
          <a:p>
            <a:pPr marL="228600" indent="-228600" fontAlgn="base"/>
            <a:r>
              <a:rPr lang="fi-FI" sz="2200" dirty="0"/>
              <a:t>Sakramentit välittävät Jumalan armon ja synnyttävät uskon.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4D6CD4-BBF3-4783-A97A-6FDE3D72E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6" descr="Kuva, joka sisältää kohteen teksti, henkilö, sisä, punainen&#10;&#10;Kuvaus luotu automaattisesti">
            <a:extLst>
              <a:ext uri="{FF2B5EF4-FFF2-40B4-BE49-F238E27FC236}">
                <a16:creationId xmlns:a16="http://schemas.microsoft.com/office/drawing/2014/main" id="{F5C461AB-A644-4B57-9B02-3713126B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79" y="2029468"/>
            <a:ext cx="5003406" cy="33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Luterilainen etiikka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4962235" cy="133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/>
              <a:t>Luterilaiset kirkot eivät nykyään yleensä anna ehdottomia moraalisia ohjeita.</a:t>
            </a:r>
          </a:p>
          <a:p>
            <a:pPr marL="228600" indent="-228600" fontAlgn="base"/>
            <a:r>
              <a:rPr lang="fi-FI" sz="2200" dirty="0"/>
              <a:t>Moraalisissa kysymyksissä jokaisen tulee käyttää Jumalan antamaa järkeä ja harkintakykyä.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B31F3-C8C0-4E5D-9076-9CA7DA9F97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  <p:pic>
        <p:nvPicPr>
          <p:cNvPr id="6" name="Kuva 5" descr="Kuva, joka sisältää kohteen maa, henkilö, ulko, tapa&#10;&#10;Kuvaus luotu automaattisesti">
            <a:extLst>
              <a:ext uri="{FF2B5EF4-FFF2-40B4-BE49-F238E27FC236}">
                <a16:creationId xmlns:a16="http://schemas.microsoft.com/office/drawing/2014/main" id="{BC122571-F8E1-4A50-9B99-0F7DD377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63" y="1687350"/>
            <a:ext cx="5047907" cy="36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 err="1"/>
              <a:t>Regimenttioppi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076950" cy="393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/>
              <a:t>Kaikki valta kuuluu Jumalalle, mutta Jumala käyttää sitä maailmassa kahden </a:t>
            </a:r>
            <a:r>
              <a:rPr lang="fi-FI" sz="2200" dirty="0" err="1"/>
              <a:t>regimentin</a:t>
            </a:r>
            <a:r>
              <a:rPr lang="fi-FI" sz="2200" dirty="0"/>
              <a:t> kautta.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/>
              <a:t>Regimenttejä</a:t>
            </a:r>
            <a:r>
              <a:rPr lang="fi-FI" sz="2200" dirty="0"/>
              <a:t> ovat hengellinen ja maallinen </a:t>
            </a:r>
            <a:r>
              <a:rPr lang="fi-FI" sz="2200" dirty="0" err="1"/>
              <a:t>regimentti</a:t>
            </a:r>
            <a:r>
              <a:rPr lang="fi-FI" sz="2200" dirty="0"/>
              <a:t>, joista vastaavat kirkko ja maallinen esivalta.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Uskonnon avulla ei pidä ratkaista poliittisia tai yhteiskunnallisia kysymyksiä.</a:t>
            </a:r>
          </a:p>
          <a:p>
            <a:pPr marL="228600" indent="-228600" fontAlgn="base"/>
            <a:r>
              <a:rPr lang="fi-FI" sz="2200" dirty="0"/>
              <a:t>Luterilainen ajattelutapa on osaltaan vaikuttanut ihanteeseen pohjoismaisesta hyvinvointivaltiosta.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8. Luterilaiset kirkot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4F52D61-D831-46A7-845C-2C8DD2781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pic>
        <p:nvPicPr>
          <p:cNvPr id="8" name="Kuva 7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9B7A8100-DC5E-4CB7-85B1-A465091C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10" y="1216297"/>
            <a:ext cx="2837926" cy="51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450</Words>
  <Application>Microsoft Office PowerPoint</Application>
  <PresentationFormat>Laajakuva</PresentationFormat>
  <Paragraphs>57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8. Luterilaiset kirkot</vt:lpstr>
      <vt:lpstr>Levinneisyys ja hallinto</vt:lpstr>
      <vt:lpstr>Reformaatio</vt:lpstr>
      <vt:lpstr>Lutherin ajatuksia</vt:lpstr>
      <vt:lpstr>Lutherin uudistuksia</vt:lpstr>
      <vt:lpstr>Raamattu ja Tunnustuskirjat</vt:lpstr>
      <vt:lpstr>Kaksi sakramenttia</vt:lpstr>
      <vt:lpstr>Luterilainen etiikka</vt:lpstr>
      <vt:lpstr>Regimenttioppi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Riikka Kujanen</cp:lastModifiedBy>
  <cp:revision>19</cp:revision>
  <dcterms:created xsi:type="dcterms:W3CDTF">2021-06-01T16:07:13Z</dcterms:created>
  <dcterms:modified xsi:type="dcterms:W3CDTF">2023-06-13T07:32:14Z</dcterms:modified>
</cp:coreProperties>
</file>