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3" r:id="rId3"/>
    <p:sldId id="287" r:id="rId4"/>
    <p:sldId id="257" r:id="rId5"/>
    <p:sldId id="293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jNal5hv4iSFFsSYAyv5MWUzfl/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7" autoAdjust="0"/>
    <p:restoredTop sz="94477" autoAdjust="0"/>
  </p:normalViewPr>
  <p:slideViewPr>
    <p:cSldViewPr snapToGrid="0">
      <p:cViewPr varScale="1">
        <p:scale>
          <a:sx n="96" d="100"/>
          <a:sy n="96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0245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7128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6245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15. Kristinusko Latinalaisessa Amerikassa</a:t>
            </a: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15. Kristinusko Latinalaisessa Amerikassa</a:t>
            </a:r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15. Kristinusko Latinalaisessa Amerikassa</a:t>
            </a:r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15. Kristinusko Latinalaisessa Amerikassa</a:t>
            </a:r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15. Kristinusko Latinalaisessa Amerikassa</a:t>
            </a:r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15. Kristinusko Latinalaisessa Amerikassa</a:t>
            </a: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15. Kristinusko Latinalaisessa Amerikassa</a:t>
            </a: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15. Kristinusko Latinalaisessa Amerikassa</a:t>
            </a:r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15. Kristinusko Latinalaisessa Amerikassa</a:t>
            </a:r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sisältö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15. Kristinusko Latinalaisessa Amerikassa</a:t>
            </a:r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15. Kristinusko Latinalaisessa Amerikassa</a:t>
            </a:r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i-FI"/>
              <a:t>15. Kristinusko Latinalaisessa Amerikassa</a:t>
            </a: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4;p1">
            <a:extLst>
              <a:ext uri="{FF2B5EF4-FFF2-40B4-BE49-F238E27FC236}">
                <a16:creationId xmlns:a16="http://schemas.microsoft.com/office/drawing/2014/main" id="{46053C80-0288-4743-AD34-83A2BFF8844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1485919"/>
            <a:ext cx="9144000" cy="22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sz="4800" dirty="0">
                <a:latin typeface="Calibri"/>
                <a:ea typeface="Calibri"/>
                <a:cs typeface="Calibri"/>
                <a:sym typeface="Calibri"/>
              </a:rPr>
              <a:t>15. </a:t>
            </a:r>
            <a:r>
              <a:rPr lang="fi-FI" sz="4800" dirty="0"/>
              <a:t>Kristinusko Latinalaisessa Amerikassa</a:t>
            </a:r>
            <a:endParaRPr lang="fi-FI" sz="4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85;p1">
            <a:extLst>
              <a:ext uri="{FF2B5EF4-FFF2-40B4-BE49-F238E27FC236}">
                <a16:creationId xmlns:a16="http://schemas.microsoft.com/office/drawing/2014/main" id="{FFD34D42-0CFC-45F3-AF28-72CD1370AC9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0" y="378233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i-FI" sz="2200" dirty="0"/>
              <a:t>Ydinsisällöt</a:t>
            </a:r>
            <a:endParaRPr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fi-FI" sz="4200" dirty="0"/>
              <a:t>Kristinuskon leviäminen</a:t>
            </a:r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198" y="1543050"/>
            <a:ext cx="6934202" cy="463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1" indent="-228600" fontAlgn="base">
              <a:spcBef>
                <a:spcPts val="1000"/>
              </a:spcBef>
            </a:pPr>
            <a:r>
              <a:rPr lang="fi-FI" sz="2200" dirty="0"/>
              <a:t>1400-luvulle saakka Latinalainen Amerikka oli alkuperäiskansojen, kuten asteekkien ja inkojen, asuttamaa.</a:t>
            </a:r>
          </a:p>
          <a:p>
            <a:pPr marL="228600" lvl="1" indent="-228600" fontAlgn="base">
              <a:spcBef>
                <a:spcPts val="1000"/>
              </a:spcBef>
            </a:pPr>
            <a:r>
              <a:rPr lang="fi-FI" sz="2200" dirty="0"/>
              <a:t>1400-luvun lopulla espanjalaiset ja portugalilaiset purjehtivat alueelle, mistä alkoi myös katolisuuden levittäytyminen Latinalaiseen Amerikkaan.</a:t>
            </a:r>
          </a:p>
          <a:p>
            <a:pPr marL="228600" lvl="1" indent="-228600" fontAlgn="base">
              <a:spcBef>
                <a:spcPts val="1000"/>
              </a:spcBef>
            </a:pPr>
            <a:r>
              <a:rPr lang="fi-FI" sz="2200" dirty="0"/>
              <a:t>Latinalaisen Amerikan alkuperäiskansoja alettiin käännyttää kristityiksi: aluksi väkivalloin mutta valloitusvaiheen päätyttyä rauhanomaisesti. </a:t>
            </a:r>
          </a:p>
          <a:p>
            <a:pPr marL="228600" lvl="1" indent="-228600" fontAlgn="base">
              <a:spcBef>
                <a:spcPts val="1000"/>
              </a:spcBef>
            </a:pPr>
            <a:r>
              <a:rPr lang="fi-FI" sz="2200" dirty="0"/>
              <a:t>Joskus kristityt puolustivat alkuperäiskansojen oikeuksia.</a:t>
            </a: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/>
              <a:t>Esimerkiksi jesuiitat vastustivat alkuperäiskansojen jäsenten orjuuttamista ja suojelivat heitä siirtomaaisäntien huonolta kohtelulta. </a:t>
            </a:r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15. Kristinusko Latinalaisessa Amerikassa</a:t>
            </a:r>
            <a:endParaRPr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62DE22B6-56F4-4EAA-AB82-073404BDA4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2</a:t>
            </a:fld>
            <a:endParaRPr lang="fi-FI"/>
          </a:p>
        </p:txBody>
      </p:sp>
      <p:pic>
        <p:nvPicPr>
          <p:cNvPr id="4" name="Kuva 3" descr="Kuva, joka sisältää kohteen teksti, ikkuna, rakennus, värikäs&#10;&#10;Kuvaus luotu automaattisesti">
            <a:extLst>
              <a:ext uri="{FF2B5EF4-FFF2-40B4-BE49-F238E27FC236}">
                <a16:creationId xmlns:a16="http://schemas.microsoft.com/office/drawing/2014/main" id="{F4C95E38-ECEF-4F1B-9DAD-8F3C567B5A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7743" y="1870085"/>
            <a:ext cx="2831748" cy="399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47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fi-FI" sz="4200" dirty="0"/>
              <a:t>Siirtomaiden itsenäistyminen</a:t>
            </a:r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199" y="1543050"/>
            <a:ext cx="6437243" cy="463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1" indent="-228600" fontAlgn="base">
              <a:spcBef>
                <a:spcPts val="1000"/>
              </a:spcBef>
            </a:pPr>
            <a:r>
              <a:rPr lang="fi-FI" sz="2200" dirty="0"/>
              <a:t>1700-luvulla monissa Latinalaisen Amerikan siirtomaissa alettiin haaveilla itsenäisyydestä.</a:t>
            </a:r>
          </a:p>
          <a:p>
            <a:pPr marL="228600" lvl="1" indent="-228600" fontAlgn="base">
              <a:spcBef>
                <a:spcPts val="1000"/>
              </a:spcBef>
            </a:pPr>
            <a:r>
              <a:rPr lang="fi-FI" sz="2200" dirty="0"/>
              <a:t>Roomalaiskatolinen kirkko vastusti ajatuksia Latinalaisen Amerikan maiden itsenäistymisestä ja kannatti pysymistä Espanjan ja Portugalin alaisuudessa.</a:t>
            </a:r>
          </a:p>
          <a:p>
            <a:pPr marL="228600" lvl="1" indent="-228600" fontAlgn="base">
              <a:spcBef>
                <a:spcPts val="1000"/>
              </a:spcBef>
            </a:pPr>
            <a:r>
              <a:rPr lang="fi-FI" sz="2200" dirty="0"/>
              <a:t>Kun Ranskan hallitsija Napoleon valloitti Espanjan 1800-luvun alussa, Espanjan siirtomaille tuli tilaisuus julistautua itsenäisiksi.</a:t>
            </a:r>
          </a:p>
          <a:p>
            <a:pPr marL="228600" lvl="1" indent="-228600" fontAlgn="base">
              <a:spcBef>
                <a:spcPts val="1000"/>
              </a:spcBef>
            </a:pPr>
            <a:r>
              <a:rPr lang="fi-FI" sz="2200" dirty="0"/>
              <a:t>Uudet vallanpitäjät alkoivat monissa maissa kostoksi rajoittaa katolisen kirkon oikeuksia, takavarikoida sen omaisuutta ja karkottaa pappeja.</a:t>
            </a:r>
          </a:p>
          <a:p>
            <a:pPr marL="228600" lvl="1" indent="-228600" fontAlgn="base">
              <a:spcBef>
                <a:spcPts val="1000"/>
              </a:spcBef>
            </a:pPr>
            <a:endParaRPr lang="fi-FI" sz="2200" dirty="0"/>
          </a:p>
          <a:p>
            <a:pPr marL="457200" lvl="1" indent="0">
              <a:buNone/>
            </a:pPr>
            <a:endParaRPr lang="fi-FI" sz="2200" dirty="0"/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15. Kristinusko Latinalaisessa Amerikassa</a:t>
            </a:r>
            <a:endParaRPr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62DE22B6-56F4-4EAA-AB82-073404BDA4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3</a:t>
            </a:fld>
            <a:endParaRPr lang="fi-FI"/>
          </a:p>
        </p:txBody>
      </p:sp>
      <p:pic>
        <p:nvPicPr>
          <p:cNvPr id="5" name="Kuva 4" descr="Kuva, joka sisältää kohteen taivas, ulko, vuori, luonto&#10;&#10;Kuvaus luotu automaattisesti">
            <a:extLst>
              <a:ext uri="{FF2B5EF4-FFF2-40B4-BE49-F238E27FC236}">
                <a16:creationId xmlns:a16="http://schemas.microsoft.com/office/drawing/2014/main" id="{FBFC313B-4872-4B7A-A231-F4D09F562F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7478" y="1785730"/>
            <a:ext cx="3006322" cy="390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fi-FI" sz="4200" dirty="0"/>
              <a:t>Kristinuskon erityispiirteitä</a:t>
            </a:r>
            <a:endParaRPr sz="4200"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4" y="1543050"/>
            <a:ext cx="6556510" cy="463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/>
            <a:r>
              <a:rPr lang="fi-FI" sz="2200" dirty="0"/>
              <a:t>Latinalaisessa Amerikassa yhdistellään eri uskontojen piirteitä ja uskomuksia, mitä kutsutaan synkretismiksi.</a:t>
            </a: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/>
              <a:t>Ilmiötä esiintyy jossain määrin kaikissa maanosissa.</a:t>
            </a:r>
          </a:p>
          <a:p>
            <a:pPr marL="228600" indent="-228600"/>
            <a:r>
              <a:rPr lang="fi-FI" sz="2200" dirty="0"/>
              <a:t>Latinalaisessa Amerikassa helluntailaisuus on lisännyt kannatustaan nopeasti, vaikka roomalaiskatolisen kirkon asema onkin yhä vahva.</a:t>
            </a:r>
          </a:p>
          <a:p>
            <a:pPr marL="228600" indent="-228600"/>
            <a:r>
              <a:rPr lang="fi-FI" sz="2200" dirty="0"/>
              <a:t>Monet ihmiset uskovat, että uskoon tullut ja seurakunnalle rahaa lahjoittava saa automaattisesti myös osakseen maallista hyvää, kuten uuden työpaikan tai auton.</a:t>
            </a: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/>
              <a:t>Tällainen menestyksen teologian sanoma vetoaa erityisesti köyhiin.</a:t>
            </a:r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15. Kristinusko Latinalaisessa Amerikassa</a:t>
            </a:r>
            <a:endParaRPr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2612C9F0-E976-4568-947C-13A4D61A01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4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BDC59DA-67FF-4840-9805-D6DC8F52E3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890" y="2395330"/>
            <a:ext cx="3245907" cy="26835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fi-FI" sz="4200" dirty="0"/>
              <a:t>Vapautuksen teologia</a:t>
            </a:r>
            <a:endParaRPr sz="4200"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2" y="1543050"/>
            <a:ext cx="10515598" cy="463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1" indent="-228600" fontAlgn="base">
              <a:spcBef>
                <a:spcPts val="1000"/>
              </a:spcBef>
            </a:pPr>
            <a:r>
              <a:rPr lang="fi-FI" sz="2200" dirty="0"/>
              <a:t>Latinalaisessa Amerikassa jotkut roomalaiskatoliset papit alkoivat 1960-luvulla kritisoida kirkkoa siitä, ettei se puolustanut riittävästi köyhien oikeuksia. </a:t>
            </a: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/>
              <a:t>Syntyi vapautuksen teologia, joka yhdistää kristinuskon ja sosialismin periaatteita.</a:t>
            </a:r>
          </a:p>
          <a:p>
            <a:pPr marL="228600" lvl="1" indent="-228600" fontAlgn="base">
              <a:spcBef>
                <a:spcPts val="1000"/>
              </a:spcBef>
            </a:pPr>
            <a:r>
              <a:rPr lang="fi-FI" sz="2200" dirty="0"/>
              <a:t>Roomalaiskatolinen kirkko suhtautui vapautuksen teologiaan pitkään kielteisesti.</a:t>
            </a:r>
          </a:p>
          <a:p>
            <a:pPr marL="228600" lvl="1" indent="-228600" fontAlgn="base">
              <a:spcBef>
                <a:spcPts val="1000"/>
              </a:spcBef>
            </a:pPr>
            <a:r>
              <a:rPr lang="fi-FI" sz="2200" dirty="0"/>
              <a:t>Vapautuksen teologiassa ajatellaan, että Jumala on erityisesti köyhien ja sorrettujen puolella, ja tavoitellaan köyhien asemaa parantavia uudistuksia.</a:t>
            </a:r>
          </a:p>
          <a:p>
            <a:pPr marL="228600" lvl="1" indent="-228600" fontAlgn="base">
              <a:spcBef>
                <a:spcPts val="1000"/>
              </a:spcBef>
            </a:pPr>
            <a:r>
              <a:rPr lang="fi-FI" sz="2200" dirty="0"/>
              <a:t>Aluksi vapautuksen teologia oli radikaalia, ja monet sen kannattajat hyväksyivät myös aseellisen vallankumouksen tavoitteidensa edistämiseksi.</a:t>
            </a:r>
          </a:p>
          <a:p>
            <a:pPr marL="228600" lvl="1" indent="-228600" fontAlgn="base">
              <a:spcBef>
                <a:spcPts val="1000"/>
              </a:spcBef>
            </a:pPr>
            <a:r>
              <a:rPr lang="fi-FI" sz="2200" dirty="0"/>
              <a:t>Nykyään vapautuksen teologiaan kuuluu perusyhteisötoiminta, jossa köyhät kokoontuvat esimerkiksi lukemaan Raamattua ja keskustelemaan siitä, miten </a:t>
            </a:r>
            <a:r>
              <a:rPr lang="fi-FI" sz="2200"/>
              <a:t>elämää voitaisiin </a:t>
            </a:r>
            <a:r>
              <a:rPr lang="fi-FI" sz="2200" dirty="0"/>
              <a:t>muuttaa paremmaksi.</a:t>
            </a:r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15. Kristinusko Latinalaisessa Amerikassa</a:t>
            </a:r>
            <a:endParaRPr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2612C9F0-E976-4568-947C-13A4D61A01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4117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324</Words>
  <Application>Microsoft Office PowerPoint</Application>
  <PresentationFormat>Laajakuva</PresentationFormat>
  <Paragraphs>34</Paragraphs>
  <Slides>5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Office-teema</vt:lpstr>
      <vt:lpstr>15. Kristinusko Latinalaisessa Amerikassa</vt:lpstr>
      <vt:lpstr>Kristinuskon leviäminen</vt:lpstr>
      <vt:lpstr>Siirtomaiden itsenäistyminen</vt:lpstr>
      <vt:lpstr>Kristinuskon erityispiirteitä</vt:lpstr>
      <vt:lpstr>Vapautuksen teologia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Kristinusko – maailman suurin uskonto</dc:title>
  <dc:creator>Taina Vuokko</dc:creator>
  <cp:lastModifiedBy>Taina Vuokko</cp:lastModifiedBy>
  <cp:revision>27</cp:revision>
  <dcterms:created xsi:type="dcterms:W3CDTF">2021-06-01T16:07:13Z</dcterms:created>
  <dcterms:modified xsi:type="dcterms:W3CDTF">2021-10-28T07:30:51Z</dcterms:modified>
</cp:coreProperties>
</file>