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3" r:id="rId3"/>
    <p:sldId id="287" r:id="rId4"/>
    <p:sldId id="257" r:id="rId5"/>
    <p:sldId id="280" r:id="rId6"/>
    <p:sldId id="284" r:id="rId7"/>
    <p:sldId id="275" r:id="rId8"/>
    <p:sldId id="276" r:id="rId9"/>
    <p:sldId id="281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jNal5hv4iSFFsSYAyv5MWUzfl/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9" autoAdjust="0"/>
    <p:restoredTop sz="94477" autoAdjust="0"/>
  </p:normalViewPr>
  <p:slideViewPr>
    <p:cSldViewPr snapToGrid="0">
      <p:cViewPr varScale="1">
        <p:scale>
          <a:sx n="104" d="100"/>
          <a:sy n="104" d="100"/>
        </p:scale>
        <p:origin x="9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0245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7128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5557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6629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6437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6882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8638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10. Anglikaaniset kirkot</a:t>
            </a: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pystysuora teksti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10. Anglikaaniset kirkot</a:t>
            </a:r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ystysuora otsikko ja teksti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10. Anglikaaniset kirkot</a:t>
            </a:r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10. Anglikaaniset kirkot</a:t>
            </a:r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san ylätunniste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10. Anglikaaniset kirkot</a:t>
            </a:r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10. Anglikaaniset kirkot</a:t>
            </a: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ailu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10. Anglikaaniset kirkot</a:t>
            </a:r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10. Anglikaaniset kirkot</a:t>
            </a:r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10. Anglikaaniset kirkot</a:t>
            </a:r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sisältö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10. Anglikaaniset kirkot</a:t>
            </a:r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kuv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10. Anglikaaniset kirkot</a:t>
            </a:r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fi-FI"/>
              <a:t>10. Anglikaaniset kirkot</a:t>
            </a: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4;p1">
            <a:extLst>
              <a:ext uri="{FF2B5EF4-FFF2-40B4-BE49-F238E27FC236}">
                <a16:creationId xmlns:a16="http://schemas.microsoft.com/office/drawing/2014/main" id="{46053C80-0288-4743-AD34-83A2BFF8844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0" y="1485919"/>
            <a:ext cx="9144000" cy="227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 sz="4800" dirty="0">
                <a:latin typeface="Calibri"/>
                <a:ea typeface="Calibri"/>
                <a:cs typeface="Calibri"/>
                <a:sym typeface="Calibri"/>
              </a:rPr>
              <a:t>10. Anglikaaniset kirkot</a:t>
            </a:r>
            <a:endParaRPr dirty="0"/>
          </a:p>
        </p:txBody>
      </p:sp>
      <p:sp>
        <p:nvSpPr>
          <p:cNvPr id="9" name="Google Shape;85;p1">
            <a:extLst>
              <a:ext uri="{FF2B5EF4-FFF2-40B4-BE49-F238E27FC236}">
                <a16:creationId xmlns:a16="http://schemas.microsoft.com/office/drawing/2014/main" id="{FFD34D42-0CFC-45F3-AF28-72CD1370AC9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0" y="378233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i-FI" sz="2200" dirty="0"/>
              <a:t>Ydinsisällöt</a:t>
            </a:r>
            <a:endParaRPr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8281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4400"/>
            </a:pPr>
            <a:r>
              <a:rPr lang="fi-FI" sz="4200" dirty="0"/>
              <a:t>Levinneisyys</a:t>
            </a:r>
          </a:p>
        </p:txBody>
      </p:sp>
      <p:sp>
        <p:nvSpPr>
          <p:cNvPr id="95" name="Google Shape;95;p2"/>
          <p:cNvSpPr txBox="1">
            <a:spLocks noGrp="1"/>
          </p:cNvSpPr>
          <p:nvPr>
            <p:ph type="body" idx="1"/>
          </p:nvPr>
        </p:nvSpPr>
        <p:spPr>
          <a:xfrm>
            <a:off x="838200" y="1543050"/>
            <a:ext cx="5324475" cy="463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1" indent="-228600" fontAlgn="base">
              <a:spcBef>
                <a:spcPts val="1000"/>
              </a:spcBef>
            </a:pPr>
            <a:r>
              <a:rPr lang="fi-FI" sz="2200" dirty="0"/>
              <a:t>Anglikaaninen kirkko syntyi 1500-luvulla Englannissa, ja se on levinnyt siirtolaisten mukana esimerkiksi Yhdysvaltoihin, Kanadaan ja Australiaan.</a:t>
            </a:r>
          </a:p>
          <a:p>
            <a:pPr marL="228600" lvl="1" indent="-228600" fontAlgn="base">
              <a:spcBef>
                <a:spcPts val="1000"/>
              </a:spcBef>
            </a:pPr>
            <a:r>
              <a:rPr lang="fi-FI" sz="2200" dirty="0"/>
              <a:t>Yhdysvalloissa anglikaaninen kirkko toimii nimellä episkopaalinen kirkko.</a:t>
            </a:r>
          </a:p>
          <a:p>
            <a:pPr marL="228600" lvl="1" indent="-228600" fontAlgn="base">
              <a:spcBef>
                <a:spcPts val="1000"/>
              </a:spcBef>
            </a:pPr>
            <a:r>
              <a:rPr lang="fi-FI" sz="2200" dirty="0"/>
              <a:t>Anglikaanisiin kirkkoihin kuuluu maailmassa 80 miljoonaa jäsentä.</a:t>
            </a:r>
          </a:p>
        </p:txBody>
      </p:sp>
      <p:sp>
        <p:nvSpPr>
          <p:cNvPr id="96" name="Google Shape;96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10. Anglikaaniset kirkot</a:t>
            </a:r>
            <a:endParaRPr dirty="0"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62DE22B6-56F4-4EAA-AB82-073404BDA45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2</a:t>
            </a:fld>
            <a:endParaRPr lang="fi-FI"/>
          </a:p>
        </p:txBody>
      </p:sp>
      <p:pic>
        <p:nvPicPr>
          <p:cNvPr id="6" name="Kuva 5" descr="Kuva, joka sisältää kohteen teksti, puu, ulko, merkki&#10;&#10;Kuvaus luotu automaattisesti">
            <a:extLst>
              <a:ext uri="{FF2B5EF4-FFF2-40B4-BE49-F238E27FC236}">
                <a16:creationId xmlns:a16="http://schemas.microsoft.com/office/drawing/2014/main" id="{0E344C1C-D469-41E6-9006-FA5C9ACA7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4235" y="1856388"/>
            <a:ext cx="5295881" cy="353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347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8281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4400"/>
            </a:pPr>
            <a:r>
              <a:rPr lang="fi-FI" sz="4200" dirty="0"/>
              <a:t>Suuret anglikaaniset kirkot</a:t>
            </a:r>
          </a:p>
        </p:txBody>
      </p:sp>
      <p:sp>
        <p:nvSpPr>
          <p:cNvPr id="95" name="Google Shape;95;p2"/>
          <p:cNvSpPr txBox="1">
            <a:spLocks noGrp="1"/>
          </p:cNvSpPr>
          <p:nvPr>
            <p:ph type="body" idx="1"/>
          </p:nvPr>
        </p:nvSpPr>
        <p:spPr>
          <a:xfrm>
            <a:off x="838201" y="1543050"/>
            <a:ext cx="5608782" cy="463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1" indent="-228600" fontAlgn="base">
              <a:spcBef>
                <a:spcPts val="1000"/>
              </a:spcBef>
            </a:pPr>
            <a:r>
              <a:rPr lang="fi-FI" sz="2200" dirty="0"/>
              <a:t>Maailman suurin anglikaaninen kirkko on Nigerian anglikaaninen kirkko, jolla on noin 17,5 miljoonaa jäsentä.</a:t>
            </a:r>
          </a:p>
          <a:p>
            <a:pPr marL="228600" lvl="1" indent="-228600" fontAlgn="base">
              <a:spcBef>
                <a:spcPts val="1000"/>
              </a:spcBef>
            </a:pPr>
            <a:r>
              <a:rPr lang="fi-FI" sz="2200" dirty="0"/>
              <a:t>Anglikaaninen Englannin kirkko (Church of England) on myös kooltaan huomattava.</a:t>
            </a:r>
          </a:p>
          <a:p>
            <a:pPr marL="685800" lvl="1" indent="-228600" fontAlgn="base">
              <a:buFont typeface="Calibri"/>
              <a:buChar char="̶"/>
            </a:pPr>
            <a:r>
              <a:rPr lang="fi-FI" sz="2200" dirty="0"/>
              <a:t>Englannin kirkon ylin hallitsija on muodollisesti Ison-Britannian hallitsija kuningas Charles III.</a:t>
            </a:r>
          </a:p>
          <a:p>
            <a:pPr marL="685800" lvl="1" indent="-228600" fontAlgn="base">
              <a:buFont typeface="Calibri"/>
              <a:buChar char="̶"/>
            </a:pPr>
            <a:r>
              <a:rPr lang="fi-FI" sz="2200" dirty="0"/>
              <a:t>Käytännössä Englannin kirkkoa johtaa Canterburyn arkkipiispa.</a:t>
            </a:r>
          </a:p>
          <a:p>
            <a:pPr marL="457200" lvl="1" indent="0">
              <a:buNone/>
            </a:pPr>
            <a:endParaRPr lang="fi-FI" sz="2200" dirty="0"/>
          </a:p>
        </p:txBody>
      </p:sp>
      <p:sp>
        <p:nvSpPr>
          <p:cNvPr id="96" name="Google Shape;96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10. Anglikaaniset kirkot</a:t>
            </a:r>
            <a:endParaRPr dirty="0"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62DE22B6-56F4-4EAA-AB82-073404BDA45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3</a:t>
            </a:fld>
            <a:endParaRPr lang="fi-FI"/>
          </a:p>
        </p:txBody>
      </p:sp>
      <p:pic>
        <p:nvPicPr>
          <p:cNvPr id="5" name="Kuva 4" descr="Kuva, joka sisältää kohteen papinkaapu, henkilö, vaate, Perinne&#10;&#10;Kuvaus luotu automaattisesti">
            <a:extLst>
              <a:ext uri="{FF2B5EF4-FFF2-40B4-BE49-F238E27FC236}">
                <a16:creationId xmlns:a16="http://schemas.microsoft.com/office/drawing/2014/main" id="{7421340F-8338-E3D9-53A2-430AA9217E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6983" y="1928705"/>
            <a:ext cx="5422429" cy="359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8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8281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4400"/>
            </a:pPr>
            <a:r>
              <a:rPr lang="fi-FI" sz="4200" dirty="0"/>
              <a:t>Englannin pitkä reformaatio</a:t>
            </a:r>
            <a:endParaRPr sz="4200" dirty="0"/>
          </a:p>
        </p:txBody>
      </p:sp>
      <p:sp>
        <p:nvSpPr>
          <p:cNvPr id="95" name="Google Shape;95;p2"/>
          <p:cNvSpPr txBox="1">
            <a:spLocks noGrp="1"/>
          </p:cNvSpPr>
          <p:nvPr>
            <p:ph type="body" idx="1"/>
          </p:nvPr>
        </p:nvSpPr>
        <p:spPr>
          <a:xfrm>
            <a:off x="838201" y="1543050"/>
            <a:ext cx="6273799" cy="463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228600"/>
            <a:r>
              <a:rPr lang="fi-FI" sz="2200" dirty="0"/>
              <a:t>300-luvulla kristinusko alkoi hiljalleen levitä Britteinsaaria asuttaneiden kelttien pariin.</a:t>
            </a:r>
          </a:p>
          <a:p>
            <a:pPr marL="228600" indent="-228600"/>
            <a:r>
              <a:rPr lang="fi-FI" sz="2200" dirty="0"/>
              <a:t>1500-luvulle tultaessa paavin ja katolisen kirkon suhde Englannin hallintoon oli löyhä.</a:t>
            </a:r>
          </a:p>
          <a:p>
            <a:pPr marL="228600" indent="-228600"/>
            <a:r>
              <a:rPr lang="fi-FI" sz="2200" dirty="0"/>
              <a:t>Englannin kuningas Henrik VIII (1509–1547) halusi päästä eroon avioliitostaan Katariina </a:t>
            </a:r>
            <a:r>
              <a:rPr lang="fi-FI" sz="2200" dirty="0" err="1"/>
              <a:t>Aragonialaisen</a:t>
            </a:r>
            <a:r>
              <a:rPr lang="fi-FI" sz="2200" dirty="0"/>
              <a:t> kanssa ja pyysi paavia mitätöimään avioliittonsa. </a:t>
            </a:r>
          </a:p>
          <a:p>
            <a:pPr marL="685800" lvl="1" indent="-228600" fontAlgn="base">
              <a:buFont typeface="Calibri"/>
              <a:buChar char="̶"/>
            </a:pPr>
            <a:r>
              <a:rPr lang="fi-FI" sz="2200" dirty="0"/>
              <a:t>Kun Henrik ei saanut tahtoaan läpi, hän katkaisi suhteet paaviin, mikä merkitsi itsenäisen anglikaanisen kirkon syntyä. </a:t>
            </a:r>
          </a:p>
          <a:p>
            <a:pPr marL="685800" lvl="1" indent="-228600" fontAlgn="base">
              <a:buFont typeface="Calibri"/>
              <a:buChar char="̶"/>
            </a:pPr>
            <a:r>
              <a:rPr lang="fi-FI" sz="2200" dirty="0"/>
              <a:t>Samalla Henrikin avioliitto julistettiin mitättömäksi, ja kuningas sai ottaa uuden vaimon.</a:t>
            </a:r>
          </a:p>
          <a:p>
            <a:pPr marL="228600" indent="-228600"/>
            <a:endParaRPr lang="fi-FI" sz="2200" dirty="0"/>
          </a:p>
        </p:txBody>
      </p:sp>
      <p:sp>
        <p:nvSpPr>
          <p:cNvPr id="96" name="Google Shape;96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10. Anglikaaniset kirkot</a:t>
            </a:r>
            <a:endParaRPr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2612C9F0-E976-4568-947C-13A4D61A015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4</a:t>
            </a:fld>
            <a:endParaRPr lang="fi-FI"/>
          </a:p>
        </p:txBody>
      </p:sp>
      <p:pic>
        <p:nvPicPr>
          <p:cNvPr id="5" name="Kuva 4" descr="Kuva, joka sisältää kohteen rakennus, henkilö, ulko, messupuku&#10;&#10;Kuvaus luotu automaattisesti">
            <a:extLst>
              <a:ext uri="{FF2B5EF4-FFF2-40B4-BE49-F238E27FC236}">
                <a16:creationId xmlns:a16="http://schemas.microsoft.com/office/drawing/2014/main" id="{853F0DA4-06B5-43D5-9C10-323DF71F1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2125" y="2189883"/>
            <a:ext cx="4515286" cy="30101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8281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4400"/>
            </a:pPr>
            <a:r>
              <a:rPr lang="fi-FI" sz="4200" dirty="0"/>
              <a:t>Anglikaanisuuden muotoutuminen</a:t>
            </a:r>
            <a:endParaRPr sz="4200" dirty="0"/>
          </a:p>
        </p:txBody>
      </p:sp>
      <p:sp>
        <p:nvSpPr>
          <p:cNvPr id="95" name="Google Shape;95;p2"/>
          <p:cNvSpPr txBox="1">
            <a:spLocks noGrp="1"/>
          </p:cNvSpPr>
          <p:nvPr>
            <p:ph type="body" idx="1"/>
          </p:nvPr>
        </p:nvSpPr>
        <p:spPr>
          <a:xfrm>
            <a:off x="838201" y="1543050"/>
            <a:ext cx="6181435" cy="463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1" indent="-228600" fontAlgn="base">
              <a:spcBef>
                <a:spcPts val="1000"/>
              </a:spcBef>
            </a:pPr>
            <a:r>
              <a:rPr lang="fi-FI" sz="2200" dirty="0"/>
              <a:t>Henrik VIII ei halunnut Englannissa toteutettavan niin perinpohjaista kirkollista muutosta kuin Saksassa.</a:t>
            </a:r>
          </a:p>
          <a:p>
            <a:pPr marL="228600" lvl="1" indent="-228600" fontAlgn="base">
              <a:spcBef>
                <a:spcPts val="1000"/>
              </a:spcBef>
            </a:pPr>
            <a:r>
              <a:rPr lang="fi-FI" sz="2200" dirty="0"/>
              <a:t>Merkittävät muutokset tapahtuivat Henrikin seuraajien Edvard VI:n ja Elisabet I:n hallituskausien aikana. </a:t>
            </a:r>
          </a:p>
          <a:p>
            <a:pPr marL="685800" lvl="1" indent="-228600" fontAlgn="base">
              <a:buFont typeface="Calibri"/>
              <a:buChar char="̶"/>
            </a:pPr>
            <a:r>
              <a:rPr lang="fi-FI" sz="2200" dirty="0"/>
              <a:t>Kirkko siirtyi enemmän protestanttisten kirkkojen suuntaan. </a:t>
            </a:r>
          </a:p>
          <a:p>
            <a:pPr marL="685800" lvl="1" indent="-228600" fontAlgn="base">
              <a:buFont typeface="Calibri"/>
              <a:buChar char="̶"/>
            </a:pPr>
            <a:r>
              <a:rPr lang="fi-FI" sz="2200" dirty="0"/>
              <a:t>Edvardin aikana muun muassa jumalanpalvelukset muuttuivat englanninkielisiksi. </a:t>
            </a:r>
          </a:p>
          <a:p>
            <a:pPr marL="457200" lvl="1" indent="0" fontAlgn="base">
              <a:buNone/>
            </a:pPr>
            <a:endParaRPr lang="fi-FI" sz="2200" dirty="0"/>
          </a:p>
          <a:p>
            <a:pPr marL="228600" indent="-228600"/>
            <a:endParaRPr lang="fi-FI" sz="2200" dirty="0"/>
          </a:p>
        </p:txBody>
      </p:sp>
      <p:sp>
        <p:nvSpPr>
          <p:cNvPr id="96" name="Google Shape;96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10. Anglikaaniset kirkot</a:t>
            </a:r>
            <a:endParaRPr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632ACC86-4A60-498F-BEF2-5809ECE650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5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3C74FAFF-C2D7-4BF2-A1D2-68CA1FC38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2635" y="1461299"/>
            <a:ext cx="3610094" cy="479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013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8281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4400"/>
            </a:pPr>
            <a:r>
              <a:rPr lang="fi-FI" sz="4200" dirty="0"/>
              <a:t>Katolilaiset ja puritaanit Englannissa</a:t>
            </a:r>
            <a:endParaRPr sz="4200" dirty="0"/>
          </a:p>
        </p:txBody>
      </p:sp>
      <p:sp>
        <p:nvSpPr>
          <p:cNvPr id="95" name="Google Shape;95;p2"/>
          <p:cNvSpPr txBox="1">
            <a:spLocks noGrp="1"/>
          </p:cNvSpPr>
          <p:nvPr>
            <p:ph type="body" idx="1"/>
          </p:nvPr>
        </p:nvSpPr>
        <p:spPr>
          <a:xfrm>
            <a:off x="838201" y="1543050"/>
            <a:ext cx="10515599" cy="463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1" indent="-228600" fontAlgn="base">
              <a:spcBef>
                <a:spcPts val="1000"/>
              </a:spcBef>
            </a:pPr>
            <a:r>
              <a:rPr lang="fi-FI" sz="2200" dirty="0"/>
              <a:t>Anglikaanisen kirkon kehittyessä toiveissa oli muodostaa keskitien kirkko, jonka eri tavoin ajattelevat englantilaiset olisivat kokeneet omakseen.</a:t>
            </a:r>
          </a:p>
          <a:p>
            <a:pPr marL="228600" lvl="1" indent="-228600" fontAlgn="base">
              <a:spcBef>
                <a:spcPts val="1000"/>
              </a:spcBef>
            </a:pPr>
            <a:r>
              <a:rPr lang="fi-FI" sz="2200" dirty="0"/>
              <a:t>Englannissa oli paljon katolisuuden kannattajia, jotka olisivat halunneet palauttaa kirkon takaisin katoliseksi ja paavin alaisuuteen.</a:t>
            </a:r>
          </a:p>
          <a:p>
            <a:pPr marL="228600" lvl="1" indent="-228600" fontAlgn="base">
              <a:spcBef>
                <a:spcPts val="1000"/>
              </a:spcBef>
            </a:pPr>
            <a:r>
              <a:rPr lang="fi-FI" sz="2200" dirty="0"/>
              <a:t>Reformoiduista kirkoista vaikutteita saaneet papit, joita kutsuttiin puritaaneiksi, kannattivat predestinaatio-oppia ja halusivat puhdistaa anglikaanisen kirkon kaikesta katolisuuden piirteistä. </a:t>
            </a:r>
          </a:p>
          <a:p>
            <a:pPr marL="685800" lvl="1" indent="-228600" fontAlgn="base">
              <a:buFont typeface="Calibri"/>
              <a:buChar char="̶"/>
            </a:pPr>
            <a:r>
              <a:rPr lang="fi-FI" sz="2200" dirty="0"/>
              <a:t>Puritaanien mielestä kirkon tuli koostua pienistä, itsenäisistä paikallisseurakunnista ilman mitään hallinto-organisaatiota tai piispoja.</a:t>
            </a:r>
          </a:p>
          <a:p>
            <a:pPr marL="685800" lvl="1" indent="-228600" fontAlgn="base">
              <a:buFont typeface="Calibri"/>
              <a:buChar char="̶"/>
            </a:pPr>
            <a:r>
              <a:rPr lang="fi-FI" sz="2200" dirty="0"/>
              <a:t>Englannin hallitsijat koettivat estää puritaanien toiminnan siinä kuitenkaan onnistumatta.</a:t>
            </a:r>
          </a:p>
          <a:p>
            <a:pPr marL="685800" lvl="1" indent="-228600" fontAlgn="base">
              <a:buFont typeface="Calibri"/>
              <a:buChar char="̶"/>
            </a:pPr>
            <a:r>
              <a:rPr lang="fi-FI" sz="2200" dirty="0"/>
              <a:t>1600-luvun lopulta alkaen puritaanit ja muut protestanttiset ryhmät saivat oikeuden perustaa omia seurakuntiaan.</a:t>
            </a:r>
          </a:p>
          <a:p>
            <a:pPr marL="228600" indent="-228600"/>
            <a:endParaRPr lang="fi-FI" sz="2200" dirty="0"/>
          </a:p>
        </p:txBody>
      </p:sp>
      <p:sp>
        <p:nvSpPr>
          <p:cNvPr id="96" name="Google Shape;96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10. Anglikaaniset kirkot</a:t>
            </a:r>
            <a:endParaRPr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632ACC86-4A60-498F-BEF2-5809ECE650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7438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8281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4400"/>
            </a:pPr>
            <a:r>
              <a:rPr lang="fi-FI" sz="4200" dirty="0"/>
              <a:t>Anglikaanisuuden keskitie</a:t>
            </a:r>
            <a:endParaRPr sz="4200" dirty="0"/>
          </a:p>
        </p:txBody>
      </p:sp>
      <p:sp>
        <p:nvSpPr>
          <p:cNvPr id="95" name="Google Shape;95;p2"/>
          <p:cNvSpPr txBox="1">
            <a:spLocks noGrp="1"/>
          </p:cNvSpPr>
          <p:nvPr>
            <p:ph type="body" idx="1"/>
          </p:nvPr>
        </p:nvSpPr>
        <p:spPr>
          <a:xfrm>
            <a:off x="838201" y="1543050"/>
            <a:ext cx="5257799" cy="3829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1" indent="-228600" fontAlgn="base">
              <a:spcBef>
                <a:spcPts val="1000"/>
              </a:spcBef>
            </a:pPr>
            <a:r>
              <a:rPr lang="fi-FI" sz="2200" dirty="0"/>
              <a:t>Anglikaanit eivät nykyään mielellään lue itseään protestanttien joukkoon vaan korostavat anglikaanisen kirkon yhteyttä kristinuskon varhaisten vuosisatojen perinteisiin. </a:t>
            </a:r>
          </a:p>
          <a:p>
            <a:pPr marL="228600" lvl="1" indent="-228600" fontAlgn="base">
              <a:spcBef>
                <a:spcPts val="1000"/>
              </a:spcBef>
            </a:pPr>
            <a:r>
              <a:rPr lang="fi-FI" sz="2200" dirty="0"/>
              <a:t>Anglikaanit pyrkivät opissa ja kirkollisissa käytännöissä kulkemaan keskitietä roomalaiskatolisuuden ja protestanttisuuden välimaastossa.</a:t>
            </a:r>
          </a:p>
        </p:txBody>
      </p:sp>
      <p:sp>
        <p:nvSpPr>
          <p:cNvPr id="96" name="Google Shape;96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10. Anglikaaniset kirkot</a:t>
            </a:r>
            <a:endParaRPr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C95B959A-EC75-4EC3-B48D-5649DD72BD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7</a:t>
            </a:fld>
            <a:endParaRPr lang="fi-FI"/>
          </a:p>
        </p:txBody>
      </p:sp>
      <p:pic>
        <p:nvPicPr>
          <p:cNvPr id="10" name="Kuva 9" descr="Kuva, joka sisältää kohteen henkilö, tanssija, urheilu, messupuku&#10;&#10;Kuvaus luotu automaattisesti">
            <a:extLst>
              <a:ext uri="{FF2B5EF4-FFF2-40B4-BE49-F238E27FC236}">
                <a16:creationId xmlns:a16="http://schemas.microsoft.com/office/drawing/2014/main" id="{F2BE1C98-7172-4CD5-AAB9-CABC1D4C2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132" y="1865588"/>
            <a:ext cx="5249268" cy="350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726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8281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4400"/>
            </a:pPr>
            <a:r>
              <a:rPr lang="fi-FI" sz="4200" dirty="0"/>
              <a:t>Anglikaanisuuden piirteitä</a:t>
            </a:r>
            <a:endParaRPr sz="4200" dirty="0"/>
          </a:p>
        </p:txBody>
      </p:sp>
      <p:sp>
        <p:nvSpPr>
          <p:cNvPr id="95" name="Google Shape;95;p2"/>
          <p:cNvSpPr txBox="1">
            <a:spLocks noGrp="1"/>
          </p:cNvSpPr>
          <p:nvPr>
            <p:ph type="body" idx="1"/>
          </p:nvPr>
        </p:nvSpPr>
        <p:spPr>
          <a:xfrm>
            <a:off x="838201" y="1543050"/>
            <a:ext cx="10515599" cy="463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228600" fontAlgn="base"/>
            <a:r>
              <a:rPr lang="fi-FI" sz="2200" dirty="0"/>
              <a:t>Kirkon oppia ei ole haluttu muotoilla kovin yksityiskohtaisesti. Se käy kuitenkin kohtalaisen tarkasti ilmi </a:t>
            </a:r>
            <a:r>
              <a:rPr lang="fi-FI" sz="2200" i="1" dirty="0"/>
              <a:t>Yhteisen rukouksen kirjasta </a:t>
            </a:r>
            <a:r>
              <a:rPr lang="fi-FI" sz="2200" dirty="0"/>
              <a:t>(</a:t>
            </a:r>
            <a:r>
              <a:rPr lang="fi-FI" sz="2200" i="1" dirty="0" err="1"/>
              <a:t>Book</a:t>
            </a:r>
            <a:r>
              <a:rPr lang="fi-FI" sz="2200" i="1" dirty="0"/>
              <a:t> of </a:t>
            </a:r>
            <a:r>
              <a:rPr lang="fi-FI" sz="2200" i="1" dirty="0" err="1"/>
              <a:t>Common</a:t>
            </a:r>
            <a:r>
              <a:rPr lang="fi-FI" sz="2200" i="1" dirty="0"/>
              <a:t> </a:t>
            </a:r>
            <a:r>
              <a:rPr lang="fi-FI" sz="2200" i="1" dirty="0" err="1"/>
              <a:t>Prayer</a:t>
            </a:r>
            <a:r>
              <a:rPr lang="fi-FI" sz="2200" dirty="0"/>
              <a:t>) ja siihen sisältyvistä 39 uskonartiklasta. </a:t>
            </a:r>
          </a:p>
          <a:p>
            <a:pPr marL="685800" lvl="1" indent="-228600" fontAlgn="base">
              <a:buFont typeface="Calibri"/>
              <a:buChar char="̶"/>
            </a:pPr>
            <a:r>
              <a:rPr lang="fi-FI" sz="2200" dirty="0"/>
              <a:t>Ihminen pelastuu yksin armosta ja ilman omia ansioitaan. </a:t>
            </a:r>
          </a:p>
          <a:p>
            <a:pPr marL="685800" lvl="1" indent="-228600" fontAlgn="base">
              <a:buFont typeface="Calibri"/>
              <a:buChar char="̶"/>
            </a:pPr>
            <a:r>
              <a:rPr lang="fi-FI" sz="2200" dirty="0"/>
              <a:t>Raamattu on uskon ylin ohje. </a:t>
            </a:r>
          </a:p>
          <a:p>
            <a:pPr marL="685800" lvl="1" indent="-228600" fontAlgn="base">
              <a:buFont typeface="Calibri"/>
              <a:buChar char="̶"/>
            </a:pPr>
            <a:r>
              <a:rPr lang="fi-FI" sz="2200" dirty="0"/>
              <a:t>Sakramentteja ovat kaste ja ehtoollinen. </a:t>
            </a:r>
          </a:p>
          <a:p>
            <a:pPr marL="685800" lvl="1" indent="-228600" fontAlgn="base">
              <a:buFont typeface="Calibri"/>
              <a:buChar char="̶"/>
            </a:pPr>
            <a:r>
              <a:rPr lang="fi-FI" sz="2200" dirty="0"/>
              <a:t>Roomalaiskatolisen kirkon muut viisi sakramenttia mainitaan ”vähäisempinä sakramentteina”. </a:t>
            </a:r>
          </a:p>
          <a:p>
            <a:pPr marL="685800" lvl="1" indent="-228600" fontAlgn="base">
              <a:buFont typeface="Calibri"/>
              <a:buChar char="̶"/>
            </a:pPr>
            <a:r>
              <a:rPr lang="fi-FI" sz="2200" dirty="0"/>
              <a:t>Paavin virka, pyhimysten rukoileminen, kiirastuli ja aneoppi torjutaan.</a:t>
            </a:r>
          </a:p>
          <a:p>
            <a:pPr marL="685800" lvl="1" indent="-228600" fontAlgn="base">
              <a:buFont typeface="Calibri"/>
              <a:buChar char="̶"/>
            </a:pPr>
            <a:r>
              <a:rPr lang="fi-FI" sz="2200" dirty="0"/>
              <a:t>Papeilla on lupa mennä naimisiin.</a:t>
            </a:r>
          </a:p>
        </p:txBody>
      </p:sp>
      <p:sp>
        <p:nvSpPr>
          <p:cNvPr id="96" name="Google Shape;96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10. Anglikaaniset kirkot</a:t>
            </a:r>
            <a:endParaRPr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64D6CD4-BBF3-4783-A97A-6FDE3D72E2D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2431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8281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4400"/>
            </a:pPr>
            <a:r>
              <a:rPr lang="fi-FI" sz="4200" dirty="0"/>
              <a:t>Anglikaanisuuden suuntaukset</a:t>
            </a:r>
            <a:endParaRPr sz="4200" dirty="0"/>
          </a:p>
        </p:txBody>
      </p:sp>
      <p:sp>
        <p:nvSpPr>
          <p:cNvPr id="95" name="Google Shape;95;p2"/>
          <p:cNvSpPr txBox="1">
            <a:spLocks noGrp="1"/>
          </p:cNvSpPr>
          <p:nvPr>
            <p:ph type="body" idx="1"/>
          </p:nvPr>
        </p:nvSpPr>
        <p:spPr>
          <a:xfrm>
            <a:off x="838201" y="1543050"/>
            <a:ext cx="5648324" cy="423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1" indent="-228600" fontAlgn="base">
              <a:spcBef>
                <a:spcPts val="1000"/>
              </a:spcBef>
            </a:pPr>
            <a:r>
              <a:rPr lang="fi-FI" sz="2200" dirty="0"/>
              <a:t>Keskitien periaate on johtanut siihen, että Englannin kirkon sisällä toimii keskenään hyvin erilaisia suuntauksia. </a:t>
            </a:r>
          </a:p>
          <a:p>
            <a:pPr marL="685800" lvl="1" indent="-228600" fontAlgn="base">
              <a:buFont typeface="Calibri"/>
              <a:buChar char="̶"/>
            </a:pPr>
            <a:r>
              <a:rPr lang="fi-FI" sz="2200" dirty="0"/>
              <a:t>Korkeakirkolliset (</a:t>
            </a:r>
            <a:r>
              <a:rPr lang="fi-FI" sz="2200" dirty="0" err="1"/>
              <a:t>anglokatoliset</a:t>
            </a:r>
            <a:r>
              <a:rPr lang="fi-FI" sz="2200" dirty="0"/>
              <a:t>) korostavat kirkon yhteyttä roomalaiskatoliseen kirkkoon. </a:t>
            </a:r>
          </a:p>
          <a:p>
            <a:pPr marL="685800" lvl="1" indent="-228600" fontAlgn="base">
              <a:buFont typeface="Calibri"/>
              <a:buChar char="̶"/>
            </a:pPr>
            <a:r>
              <a:rPr lang="fi-FI" sz="2200" dirty="0"/>
              <a:t>Matalakirkolliset (</a:t>
            </a:r>
            <a:r>
              <a:rPr lang="fi-FI" sz="2200" dirty="0" err="1"/>
              <a:t>evankelikaalit</a:t>
            </a:r>
            <a:r>
              <a:rPr lang="fi-FI" sz="2200" dirty="0"/>
              <a:t>) korostavat henkilökohtaista kääntymystä, Raamatun arvovaltaa ja uskon aktiivista kertomista muille ihmisille eli evankeliointia.</a:t>
            </a:r>
          </a:p>
          <a:p>
            <a:pPr marL="685800" lvl="1" indent="-228600" fontAlgn="base">
              <a:buFont typeface="Calibri"/>
              <a:buChar char="̶"/>
            </a:pPr>
            <a:r>
              <a:rPr lang="fi-FI" sz="2200" dirty="0"/>
              <a:t>Laveakirkollisuus (liberaalit) taas arvostaa liberaaleja arvoja ja suvaitsevaisuutta.</a:t>
            </a:r>
          </a:p>
          <a:p>
            <a:pPr marL="228600" indent="-228600" fontAlgn="base"/>
            <a:endParaRPr lang="fi-FI" sz="2200" dirty="0"/>
          </a:p>
          <a:p>
            <a:pPr marL="228600" indent="-228600"/>
            <a:endParaRPr lang="fi-FI" sz="2200" dirty="0"/>
          </a:p>
        </p:txBody>
      </p:sp>
      <p:sp>
        <p:nvSpPr>
          <p:cNvPr id="96" name="Google Shape;96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10. Anglikaaniset kirkot</a:t>
            </a:r>
            <a:endParaRPr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CBB31F3-C8C0-4E5D-9076-9CA7DA9F971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9</a:t>
            </a:fld>
            <a:endParaRPr lang="fi-FI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697DCC5C-D34E-4229-A0FA-C6F1A3C02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408" y="2040803"/>
            <a:ext cx="4825727" cy="321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54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526</Words>
  <Application>Microsoft Office PowerPoint</Application>
  <PresentationFormat>Laajakuva</PresentationFormat>
  <Paragraphs>61</Paragraphs>
  <Slides>9</Slides>
  <Notes>9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Office-teema</vt:lpstr>
      <vt:lpstr>10. Anglikaaniset kirkot</vt:lpstr>
      <vt:lpstr>Levinneisyys</vt:lpstr>
      <vt:lpstr>Suuret anglikaaniset kirkot</vt:lpstr>
      <vt:lpstr>Englannin pitkä reformaatio</vt:lpstr>
      <vt:lpstr>Anglikaanisuuden muotoutuminen</vt:lpstr>
      <vt:lpstr>Katolilaiset ja puritaanit Englannissa</vt:lpstr>
      <vt:lpstr>Anglikaanisuuden keskitie</vt:lpstr>
      <vt:lpstr>Anglikaanisuuden piirteitä</vt:lpstr>
      <vt:lpstr>Anglikaanisuuden suuntaukset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Kristinusko – maailman suurin uskonto</dc:title>
  <dc:creator>Taina Vuokko</dc:creator>
  <cp:lastModifiedBy>Riikka Kujanen</cp:lastModifiedBy>
  <cp:revision>21</cp:revision>
  <dcterms:created xsi:type="dcterms:W3CDTF">2021-06-01T16:07:13Z</dcterms:created>
  <dcterms:modified xsi:type="dcterms:W3CDTF">2023-06-13T07:23:47Z</dcterms:modified>
</cp:coreProperties>
</file>