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2" r:id="rId8"/>
    <p:sldId id="261" r:id="rId9"/>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varScale="1">
        <p:scale>
          <a:sx n="87" d="100"/>
          <a:sy n="87" d="100"/>
        </p:scale>
        <p:origin x="10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21.10.2021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92FC429D-FC63-4E3E-AEC7-F1C60FA42A2F}" type="datetime1">
              <a:rPr lang="fi-FI" smtClean="0"/>
              <a:t>21.10.2021</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8B5604F6-6075-4DF8-A1E0-7114A9CA12D7}" type="datetime1">
              <a:rPr lang="fi-FI" smtClean="0"/>
              <a:t>21.10.2021</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161FFBB2-4D19-462F-9C54-AD6E138E76B3}" type="datetime1">
              <a:rPr lang="fi-FI" smtClean="0"/>
              <a:t>21.10.2021</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D22A4FD6-67D4-495A-AE5F-642BB82CF200}" type="datetime1">
              <a:rPr lang="fi-FI" smtClean="0"/>
              <a:t>21.10.2021</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58F39B88-F3B7-4917-982A-9A4EBE58943D}" type="datetime1">
              <a:rPr lang="fi-FI" smtClean="0"/>
              <a:t>21.10.2021</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2F799821-5B99-4287-A9DC-015CDF51CDE9}" type="datetime1">
              <a:rPr lang="fi-FI" smtClean="0"/>
              <a:t>21.10.2021</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9. Reformoidut kirkot</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B141F710-CB8F-4DA9-A7CA-4C52DC2AA135}" type="datetime1">
              <a:rPr lang="fi-FI" smtClean="0"/>
              <a:t>21.10.2021</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9. Reformoidut kirkot</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29A7781B-5330-445A-AD2B-B90BF724726B}" type="datetime1">
              <a:rPr lang="fi-FI" smtClean="0"/>
              <a:t>21.10.2021</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9. Reformoidut kirkot</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3FF93A14-2AAA-4363-9CB8-310A15A4684A}" type="datetime1">
              <a:rPr lang="fi-FI" smtClean="0"/>
              <a:t>21.10.2021</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9. Reformoidut kirkot</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FB9F45D1-CADC-4B46-979D-D7ED913FB6D9}" type="datetime1">
              <a:rPr lang="fi-FI" smtClean="0"/>
              <a:t>21.10.2021</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9. Reformoidut kirkot</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EB0F0CE5-12DF-4D00-91AA-0958753CD64D}" type="datetime1">
              <a:rPr lang="fi-FI" smtClean="0"/>
              <a:t>21.10.2021</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9. Reformoidut kirkot</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AF4866E-36DD-4CBB-AA35-45CDA6794EC7}" type="datetime1">
              <a:rPr lang="fi-FI" smtClean="0"/>
              <a:t>21.10.2021</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9. Reformoidut kirkot</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p:txBody>
          <a:bodyPr rtlCol="0">
            <a:normAutofit/>
          </a:bodyPr>
          <a:lstStyle/>
          <a:p>
            <a:pPr fontAlgn="auto">
              <a:spcAft>
                <a:spcPts val="0"/>
              </a:spcAft>
              <a:defRPr/>
            </a:pPr>
            <a:r>
              <a:rPr lang="fi-FI" sz="4800" dirty="0">
                <a:latin typeface="+mn-lt"/>
              </a:rPr>
              <a:t>9. Reformoidut kirkot</a:t>
            </a:r>
          </a:p>
        </p:txBody>
      </p:sp>
      <p:sp>
        <p:nvSpPr>
          <p:cNvPr id="2051" name="Alaotsikko 2">
            <a:extLst>
              <a:ext uri="{FF2B5EF4-FFF2-40B4-BE49-F238E27FC236}">
                <a16:creationId xmlns:a16="http://schemas.microsoft.com/office/drawing/2014/main" id="{527B8528-272B-4F1B-9BC7-4390F3F102F6}"/>
              </a:ext>
            </a:extLst>
          </p:cNvPr>
          <p:cNvSpPr>
            <a:spLocks noGrp="1" noChangeArrowheads="1"/>
          </p:cNvSpPr>
          <p:nvPr>
            <p:ph type="subTitle" idx="1"/>
          </p:nvPr>
        </p:nvSpPr>
        <p:spPr/>
        <p:txBody>
          <a:bodyPr/>
          <a:lstStyle/>
          <a:p>
            <a:r>
              <a:rPr lang="fi-FI" altLang="fi-FI" sz="2200" dirty="0"/>
              <a:t>Oppikirjan tehtävien vastaukset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998538"/>
          </a:xfrm>
        </p:spPr>
        <p:txBody>
          <a:bodyPr rtlCol="0">
            <a:noAutofit/>
          </a:bodyPr>
          <a:lstStyle/>
          <a:p>
            <a:pPr>
              <a:defRPr/>
            </a:pPr>
            <a:r>
              <a:rPr lang="fi-FI" sz="4200" dirty="0">
                <a:latin typeface="+mn-lt"/>
              </a:rPr>
              <a:t>1. Mitä reformoidussa kirkossa opetetaan</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858617"/>
            <a:ext cx="10515600" cy="4318346"/>
          </a:xfrm>
        </p:spPr>
        <p:txBody>
          <a:bodyPr/>
          <a:lstStyle/>
          <a:p>
            <a:pPr marL="457200" indent="-457200">
              <a:lnSpc>
                <a:spcPct val="80000"/>
              </a:lnSpc>
              <a:spcBef>
                <a:spcPts val="0"/>
              </a:spcBef>
              <a:spcAft>
                <a:spcPts val="0"/>
              </a:spcAft>
              <a:buClr>
                <a:schemeClr val="dk1"/>
              </a:buClr>
              <a:buSzPts val="1800"/>
              <a:buFont typeface="Arial"/>
              <a:buAutoNum type="alphaLcParenR"/>
            </a:pPr>
            <a:r>
              <a:rPr lang="fi-FI" altLang="fi-FI" sz="2200" dirty="0">
                <a:solidFill>
                  <a:schemeClr val="dk1"/>
                </a:solidFill>
                <a:latin typeface="Calibri"/>
                <a:cs typeface="Calibri"/>
              </a:rPr>
              <a:t>Jumalasta</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Jumala on kaikkivaltias, joka määrää kaikesta tapahtuvasta. Jumala toimii maailmassa erityisesti Pyhän Hengen kautta.</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altLang="fi-FI" sz="2200" dirty="0">
                <a:solidFill>
                  <a:schemeClr val="dk1"/>
                </a:solidFill>
                <a:latin typeface="Calibri"/>
                <a:cs typeface="Calibri"/>
              </a:rPr>
              <a:t>Raamatusta</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Raamattu on Jumalan sanaa, ja sitä selitetään Pyhän Hengen avulla. Raamattu antaa selkeät elämänohjeet, uskon perusasiat, kirkon organisaation mallin ja ohjeita yhteiskunnallisten olojen järjestämiseen.</a:t>
            </a:r>
          </a:p>
          <a:p>
            <a:pPr marL="0" indent="0">
              <a:buNone/>
            </a:pPr>
            <a:endParaRPr lang="fi-FI" altLang="fi-FI" sz="2200" dirty="0"/>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9. Reformoidut kirkot</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998538"/>
          </a:xfrm>
        </p:spPr>
        <p:txBody>
          <a:bodyPr rtlCol="0">
            <a:noAutofit/>
          </a:bodyPr>
          <a:lstStyle/>
          <a:p>
            <a:pPr>
              <a:defRPr/>
            </a:pPr>
            <a:r>
              <a:rPr lang="fi-FI" sz="4200" dirty="0">
                <a:latin typeface="+mn-lt"/>
              </a:rPr>
              <a:t>1. Mitä reformoidussa kirkossa opetetaan</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739348"/>
            <a:ext cx="10515600" cy="4437615"/>
          </a:xfrm>
        </p:spPr>
        <p:txBody>
          <a:bodyPr/>
          <a:lstStyle/>
          <a:p>
            <a:pPr marL="457200" indent="-457200">
              <a:lnSpc>
                <a:spcPct val="80000"/>
              </a:lnSpc>
              <a:spcBef>
                <a:spcPts val="0"/>
              </a:spcBef>
              <a:spcAft>
                <a:spcPts val="0"/>
              </a:spcAft>
              <a:buClr>
                <a:schemeClr val="dk1"/>
              </a:buClr>
              <a:buSzPts val="1800"/>
              <a:buFont typeface="+mj-lt"/>
              <a:buAutoNum type="alphaLcParenR" startAt="3"/>
            </a:pPr>
            <a:r>
              <a:rPr lang="fi-FI" altLang="fi-FI" sz="2200" dirty="0">
                <a:solidFill>
                  <a:schemeClr val="dk1"/>
                </a:solidFill>
                <a:latin typeface="Calibri"/>
                <a:cs typeface="Calibri"/>
              </a:rPr>
              <a:t>pelastuksesta</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Ihmisen pelastus perustuu Jumalan armoon, ei ihmisen omiin tekoihin. Joissain reformoiduissa kirkoissa kannatetaan niin sanottua predestinaatio-oppia.</a:t>
            </a:r>
          </a:p>
          <a:p>
            <a:pPr marL="457200" indent="-457200">
              <a:lnSpc>
                <a:spcPct val="80000"/>
              </a:lnSpc>
              <a:spcBef>
                <a:spcPts val="0"/>
              </a:spcBef>
              <a:spcAft>
                <a:spcPts val="0"/>
              </a:spcAft>
              <a:buClr>
                <a:schemeClr val="dk1"/>
              </a:buClr>
              <a:buSzPts val="1800"/>
              <a:buFont typeface="+mj-lt"/>
              <a:buAutoNum type="alphaLcParenR" startAt="2"/>
            </a:pPr>
            <a:endParaRPr lang="fi-FI" alt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4"/>
            </a:pPr>
            <a:r>
              <a:rPr lang="fi-FI" altLang="fi-FI" sz="2200" dirty="0">
                <a:solidFill>
                  <a:schemeClr val="dk1"/>
                </a:solidFill>
                <a:latin typeface="Calibri"/>
                <a:cs typeface="Calibri"/>
              </a:rPr>
              <a:t>sakramenteista?</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Sakramentteja on kaksi eli kaste ja ehtoollinen. Sakramentit välittävät Jumalan armoa, jos Pyhä Henki toimii niissä. Sakramentit eivät ole välttämättömiä, koska Jumalan armo voi välittyä ihmisille myös muutoin. </a:t>
            </a:r>
          </a:p>
          <a:p>
            <a:pPr marL="0" indent="0">
              <a:buNone/>
            </a:pPr>
            <a:endParaRPr lang="fi-FI" altLang="fi-FI" sz="2200" dirty="0"/>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9. Reformoidut kirkot</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a:p>
        </p:txBody>
      </p:sp>
    </p:spTree>
    <p:extLst>
      <p:ext uri="{BB962C8B-B14F-4D97-AF65-F5344CB8AC3E}">
        <p14:creationId xmlns:p14="http://schemas.microsoft.com/office/powerpoint/2010/main" val="189905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511234-B448-485D-9B0F-9DD754553351}"/>
              </a:ext>
            </a:extLst>
          </p:cNvPr>
          <p:cNvSpPr>
            <a:spLocks noGrp="1"/>
          </p:cNvSpPr>
          <p:nvPr>
            <p:ph type="title"/>
          </p:nvPr>
        </p:nvSpPr>
        <p:spPr>
          <a:xfrm>
            <a:off x="838200" y="365125"/>
            <a:ext cx="8969829" cy="1325563"/>
          </a:xfrm>
        </p:spPr>
        <p:txBody>
          <a:bodyPr/>
          <a:lstStyle/>
          <a:p>
            <a:r>
              <a:rPr lang="fi-FI" sz="4200" dirty="0">
                <a:latin typeface="+mn-lt"/>
              </a:rPr>
              <a:t>2. Mitkä asiat ovat tyypillisiä reformoidussa kirkkotilassa ja jumalanpalveluksessa?</a:t>
            </a:r>
          </a:p>
        </p:txBody>
      </p:sp>
      <p:sp>
        <p:nvSpPr>
          <p:cNvPr id="3" name="Sisällön paikkamerkki 2">
            <a:extLst>
              <a:ext uri="{FF2B5EF4-FFF2-40B4-BE49-F238E27FC236}">
                <a16:creationId xmlns:a16="http://schemas.microsoft.com/office/drawing/2014/main" id="{5F9CFBE7-0D4B-4CBC-BC9A-5075CDCA5D58}"/>
              </a:ext>
            </a:extLst>
          </p:cNvPr>
          <p:cNvSpPr>
            <a:spLocks noGrp="1"/>
          </p:cNvSpPr>
          <p:nvPr>
            <p:ph idx="1"/>
          </p:nvPr>
        </p:nvSpPr>
        <p:spPr>
          <a:xfrm>
            <a:off x="838200" y="2156791"/>
            <a:ext cx="10515600" cy="4020172"/>
          </a:xfrm>
        </p:spPr>
        <p:txBody>
          <a:bodyPr/>
          <a:lstStyle/>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Kirkoista haluttiin alun perin poistaa kaikki, mikä ei ollut Raamatun mukaista. </a:t>
            </a:r>
          </a:p>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Kirkot ovat usein pelkistettyjä, ja niissä ei ole yleensä alttaria, kuvia tai kirkonkelloja.</a:t>
            </a:r>
          </a:p>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Kirkkotila voi nykyisin olla joko luentosalin tai koristeellisen kirkkotilan näköinen, sillä kirkkotilat ovat historian saatossa vaihtaneet omistajia esimerkiksi roomalaiskatoliselta kirkolta reformoidulle kirkolle.</a:t>
            </a:r>
          </a:p>
          <a:p>
            <a:pPr marL="0" indent="0" eaLnBrk="1" hangingPunct="1">
              <a:spcAft>
                <a:spcPts val="0"/>
              </a:spcAft>
              <a:buClr>
                <a:schemeClr val="dk1"/>
              </a:buClr>
              <a:buSzPts val="1800"/>
              <a:buNone/>
            </a:pPr>
            <a:endParaRPr lang="fi-FI" altLang="fi-FI" sz="2200" dirty="0">
              <a:solidFill>
                <a:schemeClr val="dk1"/>
              </a:solidFill>
              <a:latin typeface="Calibri"/>
              <a:cs typeface="Calibri"/>
              <a:sym typeface="Calibri" panose="020F0502020204030204" pitchFamily="34" charset="0"/>
            </a:endParaRPr>
          </a:p>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Jumalanpalvelus on vapaamuotoinen, mutta sen ytimenä on saarna ja opetus</a:t>
            </a:r>
          </a:p>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Pyhän Hengen uskotaan vaikuttavan jokaisen jumalanpalveluksen sisältöön, joten jumalanpalveluksen osien tyyliä voidaan muuttaa vapaasti.</a:t>
            </a:r>
          </a:p>
          <a:p>
            <a:pPr eaLnBrk="1" hangingPunct="1">
              <a:spcAft>
                <a:spcPts val="0"/>
              </a:spcAft>
              <a:buClr>
                <a:schemeClr val="dk1"/>
              </a:buClr>
              <a:buSzPts val="1800"/>
              <a:buFont typeface="Arial"/>
              <a:buChar char="•"/>
            </a:pPr>
            <a:r>
              <a:rPr lang="fi-FI" altLang="fi-FI" sz="2200" dirty="0">
                <a:solidFill>
                  <a:schemeClr val="dk1"/>
                </a:solidFill>
                <a:latin typeface="Calibri"/>
                <a:cs typeface="Calibri"/>
                <a:sym typeface="Calibri" panose="020F0502020204030204" pitchFamily="34" charset="0"/>
              </a:rPr>
              <a:t>Ehtoollista vietetään vain muutamia kertoja vuodessa.</a:t>
            </a:r>
          </a:p>
          <a:p>
            <a:endParaRPr lang="fi-FI" dirty="0"/>
          </a:p>
        </p:txBody>
      </p:sp>
      <p:sp>
        <p:nvSpPr>
          <p:cNvPr id="4" name="Alatunnisteen paikkamerkki 3">
            <a:extLst>
              <a:ext uri="{FF2B5EF4-FFF2-40B4-BE49-F238E27FC236}">
                <a16:creationId xmlns:a16="http://schemas.microsoft.com/office/drawing/2014/main" id="{BA8A1C60-D15E-4AC7-8558-D4868979A62D}"/>
              </a:ext>
            </a:extLst>
          </p:cNvPr>
          <p:cNvSpPr>
            <a:spLocks noGrp="1"/>
          </p:cNvSpPr>
          <p:nvPr>
            <p:ph type="ftr" sz="quarter" idx="11"/>
          </p:nvPr>
        </p:nvSpPr>
        <p:spPr/>
        <p:txBody>
          <a:bodyPr/>
          <a:lstStyle/>
          <a:p>
            <a:pPr>
              <a:defRPr/>
            </a:pPr>
            <a:r>
              <a:rPr lang="fi-FI"/>
              <a:t>9. Reformoidut kirkot</a:t>
            </a:r>
          </a:p>
        </p:txBody>
      </p:sp>
      <p:sp>
        <p:nvSpPr>
          <p:cNvPr id="5" name="Dian numeron paikkamerkki 4">
            <a:extLst>
              <a:ext uri="{FF2B5EF4-FFF2-40B4-BE49-F238E27FC236}">
                <a16:creationId xmlns:a16="http://schemas.microsoft.com/office/drawing/2014/main" id="{8D215365-FEC6-4701-A46A-77EA15088B03}"/>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Tree>
    <p:extLst>
      <p:ext uri="{BB962C8B-B14F-4D97-AF65-F5344CB8AC3E}">
        <p14:creationId xmlns:p14="http://schemas.microsoft.com/office/powerpoint/2010/main" val="26842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6E7E5A-29DF-47CD-AF1A-0EA7F4CD6830}"/>
              </a:ext>
            </a:extLst>
          </p:cNvPr>
          <p:cNvSpPr>
            <a:spLocks noGrp="1"/>
          </p:cNvSpPr>
          <p:nvPr>
            <p:ph type="title"/>
          </p:nvPr>
        </p:nvSpPr>
        <p:spPr>
          <a:xfrm>
            <a:off x="838200" y="365126"/>
            <a:ext cx="8937171" cy="1115332"/>
          </a:xfrm>
        </p:spPr>
        <p:txBody>
          <a:bodyPr/>
          <a:lstStyle/>
          <a:p>
            <a:r>
              <a:rPr lang="fi-FI" sz="4200" dirty="0">
                <a:latin typeface="+mn-lt"/>
              </a:rPr>
              <a:t>3. Tiivistä reformoidun kirkon eettinen opetus kolmeen periaatteeseen</a:t>
            </a:r>
            <a:r>
              <a:rPr lang="fi-FI" dirty="0"/>
              <a:t>.</a:t>
            </a:r>
          </a:p>
        </p:txBody>
      </p:sp>
      <p:sp>
        <p:nvSpPr>
          <p:cNvPr id="3" name="Sisällön paikkamerkki 2">
            <a:extLst>
              <a:ext uri="{FF2B5EF4-FFF2-40B4-BE49-F238E27FC236}">
                <a16:creationId xmlns:a16="http://schemas.microsoft.com/office/drawing/2014/main" id="{567DD2C6-88BA-4A03-9CCE-496DA974703D}"/>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Esimerkiksi</a:t>
            </a:r>
          </a:p>
          <a:p>
            <a:pPr lvl="1">
              <a:spcAft>
                <a:spcPts val="0"/>
              </a:spcAft>
              <a:buClr>
                <a:schemeClr val="dk1"/>
              </a:buClr>
              <a:buSzPts val="1800"/>
              <a:buFont typeface="Calibri"/>
              <a:buChar char="̶"/>
            </a:pPr>
            <a:r>
              <a:rPr lang="fi-FI" sz="2200" dirty="0">
                <a:solidFill>
                  <a:schemeClr val="dk1"/>
                </a:solidFill>
                <a:latin typeface="Calibri"/>
                <a:cs typeface="Calibri"/>
              </a:rPr>
              <a:t>Kaikkivaltias Jumala on antanut maailmalle lakinsa, ja näitä Raamatusta löytyviä käskyjä on noudatettava ja valvottava niiden toteutumista myös muiden elämässä.</a:t>
            </a:r>
          </a:p>
          <a:p>
            <a:pPr lvl="1">
              <a:spcAft>
                <a:spcPts val="0"/>
              </a:spcAft>
              <a:buClr>
                <a:schemeClr val="dk1"/>
              </a:buClr>
              <a:buSzPts val="1800"/>
              <a:buFont typeface="Calibri"/>
              <a:buChar char="̶"/>
            </a:pPr>
            <a:r>
              <a:rPr lang="fi-FI" sz="2200" dirty="0">
                <a:solidFill>
                  <a:schemeClr val="dk1"/>
                </a:solidFill>
                <a:latin typeface="Calibri"/>
                <a:cs typeface="Calibri"/>
              </a:rPr>
              <a:t>Synti hämärtää ihmisen harkintakyvyn, joten vain aidosti uskova voi erottaa oikean väärästä. </a:t>
            </a:r>
          </a:p>
          <a:p>
            <a:pPr lvl="1">
              <a:spcAft>
                <a:spcPts val="0"/>
              </a:spcAft>
              <a:buClr>
                <a:schemeClr val="dk1"/>
              </a:buClr>
              <a:buSzPts val="1800"/>
              <a:buFont typeface="Calibri"/>
              <a:buChar char="̶"/>
            </a:pPr>
            <a:r>
              <a:rPr lang="fi-FI" sz="2200" dirty="0">
                <a:solidFill>
                  <a:schemeClr val="dk1"/>
                </a:solidFill>
                <a:latin typeface="Calibri"/>
                <a:cs typeface="Calibri"/>
              </a:rPr>
              <a:t>Kristityn velvollisuus on osallistua politiikkaan ja huolehtia siitä, että Kristuksen herruus toteutuu myös yhteiskunnassa.</a:t>
            </a:r>
          </a:p>
          <a:p>
            <a:endParaRPr lang="fi-FI" dirty="0"/>
          </a:p>
        </p:txBody>
      </p:sp>
      <p:sp>
        <p:nvSpPr>
          <p:cNvPr id="4" name="Alatunnisteen paikkamerkki 3">
            <a:extLst>
              <a:ext uri="{FF2B5EF4-FFF2-40B4-BE49-F238E27FC236}">
                <a16:creationId xmlns:a16="http://schemas.microsoft.com/office/drawing/2014/main" id="{7B4305FE-1A15-494B-84DF-7A2E6C9E61AF}"/>
              </a:ext>
            </a:extLst>
          </p:cNvPr>
          <p:cNvSpPr>
            <a:spLocks noGrp="1"/>
          </p:cNvSpPr>
          <p:nvPr>
            <p:ph type="ftr" sz="quarter" idx="11"/>
          </p:nvPr>
        </p:nvSpPr>
        <p:spPr/>
        <p:txBody>
          <a:bodyPr/>
          <a:lstStyle/>
          <a:p>
            <a:pPr>
              <a:defRPr/>
            </a:pPr>
            <a:r>
              <a:rPr lang="fi-FI"/>
              <a:t>9. Reformoidut kirkot</a:t>
            </a:r>
          </a:p>
        </p:txBody>
      </p:sp>
      <p:sp>
        <p:nvSpPr>
          <p:cNvPr id="5" name="Dian numeron paikkamerkki 4">
            <a:extLst>
              <a:ext uri="{FF2B5EF4-FFF2-40B4-BE49-F238E27FC236}">
                <a16:creationId xmlns:a16="http://schemas.microsoft.com/office/drawing/2014/main" id="{5CF21B62-E0B4-4DCF-94C3-EE9F912EEC4D}"/>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Tree>
    <p:extLst>
      <p:ext uri="{BB962C8B-B14F-4D97-AF65-F5344CB8AC3E}">
        <p14:creationId xmlns:p14="http://schemas.microsoft.com/office/powerpoint/2010/main" val="96851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DF9363-2577-4E6D-8F74-E3191DB3C15A}"/>
              </a:ext>
            </a:extLst>
          </p:cNvPr>
          <p:cNvSpPr>
            <a:spLocks noGrp="1"/>
          </p:cNvSpPr>
          <p:nvPr>
            <p:ph type="title"/>
          </p:nvPr>
        </p:nvSpPr>
        <p:spPr>
          <a:xfrm>
            <a:off x="838201" y="365125"/>
            <a:ext cx="8673548" cy="1460500"/>
          </a:xfrm>
        </p:spPr>
        <p:txBody>
          <a:bodyPr/>
          <a:lstStyle/>
          <a:p>
            <a:r>
              <a:rPr lang="fi-FI" sz="4200" dirty="0">
                <a:latin typeface="+mn-lt"/>
              </a:rPr>
              <a:t>4. Millä tavoin reformoidun kirkon opit ja käytänteet eroavat muista kristillisistä kirkoista?</a:t>
            </a:r>
          </a:p>
        </p:txBody>
      </p:sp>
      <p:sp>
        <p:nvSpPr>
          <p:cNvPr id="3" name="Sisällön paikkamerkki 2">
            <a:extLst>
              <a:ext uri="{FF2B5EF4-FFF2-40B4-BE49-F238E27FC236}">
                <a16:creationId xmlns:a16="http://schemas.microsoft.com/office/drawing/2014/main" id="{739EF194-D0A1-4079-87BC-6D8BA3237362}"/>
              </a:ext>
            </a:extLst>
          </p:cNvPr>
          <p:cNvSpPr>
            <a:spLocks noGrp="1"/>
          </p:cNvSpPr>
          <p:nvPr>
            <p:ph idx="1"/>
          </p:nvPr>
        </p:nvSpPr>
        <p:spPr>
          <a:xfrm>
            <a:off x="838200" y="2196547"/>
            <a:ext cx="10515600" cy="3980415"/>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Pyhän Hengen uskotaan selittävän Raamattua lukijoilleen, ja reformoidut torjuvat Lutherin opetuksen, jonka mukaan Raamattua tulkitaan evankeliumin näkökulmasta.</a:t>
            </a:r>
          </a:p>
          <a:p>
            <a:pPr>
              <a:spcAft>
                <a:spcPts val="0"/>
              </a:spcAft>
              <a:buClr>
                <a:schemeClr val="dk1"/>
              </a:buClr>
              <a:buSzPts val="1800"/>
              <a:buFont typeface="Arial"/>
              <a:buChar char="•"/>
            </a:pPr>
            <a:r>
              <a:rPr lang="fi-FI" sz="2200" dirty="0">
                <a:solidFill>
                  <a:schemeClr val="dk1"/>
                </a:solidFill>
                <a:latin typeface="Calibri"/>
                <a:cs typeface="Calibri"/>
              </a:rPr>
              <a:t>Raamattua käytetään myös ohjeena yhteiskunnallisten asioiden järjestämiseen, eikä ajatella, että maallinen ja hengellinen </a:t>
            </a:r>
            <a:r>
              <a:rPr lang="fi-FI" sz="2200" dirty="0" err="1">
                <a:solidFill>
                  <a:schemeClr val="dk1"/>
                </a:solidFill>
                <a:latin typeface="Calibri"/>
                <a:cs typeface="Calibri"/>
              </a:rPr>
              <a:t>regimentti</a:t>
            </a:r>
            <a:r>
              <a:rPr lang="fi-FI" sz="2200" dirty="0">
                <a:solidFill>
                  <a:schemeClr val="dk1"/>
                </a:solidFill>
                <a:latin typeface="Calibri"/>
                <a:cs typeface="Calibri"/>
              </a:rPr>
              <a:t> tulisi erottaa toisistaan.</a:t>
            </a:r>
          </a:p>
          <a:p>
            <a:pPr>
              <a:spcAft>
                <a:spcPts val="0"/>
              </a:spcAft>
              <a:buClr>
                <a:schemeClr val="dk1"/>
              </a:buClr>
              <a:buSzPts val="1800"/>
              <a:buFont typeface="Arial"/>
              <a:buChar char="•"/>
            </a:pPr>
            <a:r>
              <a:rPr lang="fi-FI" sz="2200" dirty="0">
                <a:solidFill>
                  <a:schemeClr val="dk1"/>
                </a:solidFill>
                <a:latin typeface="Calibri"/>
                <a:cs typeface="Calibri"/>
              </a:rPr>
              <a:t>Kirkkojen perinteiset yhteiset uskontunnustukset eivät ole reformoiduille kirkoille niin tärkeitä kuin monille muille kirkoille.</a:t>
            </a:r>
          </a:p>
          <a:p>
            <a:pPr>
              <a:spcAft>
                <a:spcPts val="0"/>
              </a:spcAft>
              <a:buClr>
                <a:schemeClr val="dk1"/>
              </a:buClr>
              <a:buSzPts val="1800"/>
              <a:buFont typeface="Arial"/>
              <a:buChar char="•"/>
            </a:pPr>
            <a:r>
              <a:rPr lang="fi-FI" sz="2200" dirty="0">
                <a:solidFill>
                  <a:schemeClr val="dk1"/>
                </a:solidFill>
                <a:latin typeface="Calibri"/>
                <a:cs typeface="Calibri"/>
              </a:rPr>
              <a:t>Sakramentteja on kaksi niin kuin muissakin protestanttisissa kirkoissa. Roomalaiskatolisessa kirkossa ja ortodoksisissa kirkoissa niitä on seitsemän.</a:t>
            </a:r>
          </a:p>
          <a:p>
            <a:pPr>
              <a:spcAft>
                <a:spcPts val="0"/>
              </a:spcAft>
              <a:buClr>
                <a:schemeClr val="dk1"/>
              </a:buClr>
              <a:buSzPts val="1800"/>
              <a:buFont typeface="Arial"/>
              <a:buChar char="•"/>
            </a:pPr>
            <a:r>
              <a:rPr lang="fi-FI" sz="2200" dirty="0">
                <a:solidFill>
                  <a:schemeClr val="dk1"/>
                </a:solidFill>
                <a:latin typeface="Calibri"/>
                <a:cs typeface="Calibri"/>
              </a:rPr>
              <a:t>Ehtoollista vietetään harvoin, kun taas esimerkiksi roomalaiskatolisessa kirkossa ja ortodoksisissa kirkoissa sitä saatetaan viettää jopa päivittäin.</a:t>
            </a:r>
          </a:p>
        </p:txBody>
      </p:sp>
      <p:sp>
        <p:nvSpPr>
          <p:cNvPr id="4" name="Alatunnisteen paikkamerkki 3">
            <a:extLst>
              <a:ext uri="{FF2B5EF4-FFF2-40B4-BE49-F238E27FC236}">
                <a16:creationId xmlns:a16="http://schemas.microsoft.com/office/drawing/2014/main" id="{C16CA9CC-3A7C-468A-B213-6216607D7505}"/>
              </a:ext>
            </a:extLst>
          </p:cNvPr>
          <p:cNvSpPr>
            <a:spLocks noGrp="1"/>
          </p:cNvSpPr>
          <p:nvPr>
            <p:ph type="ftr" sz="quarter" idx="11"/>
          </p:nvPr>
        </p:nvSpPr>
        <p:spPr/>
        <p:txBody>
          <a:bodyPr/>
          <a:lstStyle/>
          <a:p>
            <a:pPr>
              <a:defRPr/>
            </a:pPr>
            <a:r>
              <a:rPr lang="fi-FI"/>
              <a:t>9. Reformoidut kirkot</a:t>
            </a:r>
          </a:p>
        </p:txBody>
      </p:sp>
      <p:sp>
        <p:nvSpPr>
          <p:cNvPr id="5" name="Dian numeron paikkamerkki 4">
            <a:extLst>
              <a:ext uri="{FF2B5EF4-FFF2-40B4-BE49-F238E27FC236}">
                <a16:creationId xmlns:a16="http://schemas.microsoft.com/office/drawing/2014/main" id="{4E1180AC-6E06-422D-8096-C584A6016D5B}"/>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138405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48B5697-DC90-4CA4-AEF1-083340B94573}"/>
              </a:ext>
            </a:extLst>
          </p:cNvPr>
          <p:cNvSpPr>
            <a:spLocks noGrp="1"/>
          </p:cNvSpPr>
          <p:nvPr>
            <p:ph idx="1"/>
          </p:nvPr>
        </p:nvSpPr>
        <p:spPr>
          <a:xfrm>
            <a:off x="838200" y="2276061"/>
            <a:ext cx="10515600" cy="3900902"/>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Pelastuskäsityksessä korostetaan Jumalan armoa, mutta toisin kuin esimerkiksi luterilaisissa kirkoissa, reformoiduissa kirkoissa korostetaan myös Jumalan edellyttävän uskovalta tahtonsa mukaista elämää.</a:t>
            </a:r>
          </a:p>
          <a:p>
            <a:pPr>
              <a:spcAft>
                <a:spcPts val="0"/>
              </a:spcAft>
              <a:buClr>
                <a:schemeClr val="dk1"/>
              </a:buClr>
              <a:buSzPts val="1800"/>
              <a:buFont typeface="Arial"/>
              <a:buChar char="•"/>
            </a:pPr>
            <a:r>
              <a:rPr lang="fi-FI" sz="2200" dirty="0">
                <a:solidFill>
                  <a:schemeClr val="dk1"/>
                </a:solidFill>
                <a:latin typeface="Calibri"/>
                <a:cs typeface="Calibri"/>
              </a:rPr>
              <a:t>Osa reformoiduista kirkoista opettaa predestinaatio-oppia.</a:t>
            </a:r>
          </a:p>
          <a:p>
            <a:pPr>
              <a:spcAft>
                <a:spcPts val="0"/>
              </a:spcAft>
              <a:buClr>
                <a:schemeClr val="dk1"/>
              </a:buClr>
              <a:buSzPts val="1800"/>
              <a:buFont typeface="Arial"/>
              <a:buChar char="•"/>
            </a:pPr>
            <a:r>
              <a:rPr lang="fi-FI" sz="2200" dirty="0">
                <a:solidFill>
                  <a:schemeClr val="dk1"/>
                </a:solidFill>
                <a:latin typeface="Calibri"/>
                <a:cs typeface="Calibri"/>
              </a:rPr>
              <a:t>Reformoiduissa kirkoissa ei ole piispoja, kun taas muissa kirkoissa on. Seurakunnissa toiminnasta vastaavat vanhimmat, mutta muissa kirkoissa ei yleensä ole tällaista tahoa.</a:t>
            </a:r>
          </a:p>
          <a:p>
            <a:pPr>
              <a:spcAft>
                <a:spcPts val="0"/>
              </a:spcAft>
              <a:buClr>
                <a:schemeClr val="dk1"/>
              </a:buClr>
              <a:buSzPts val="1800"/>
              <a:buFont typeface="Arial"/>
              <a:buChar char="•"/>
            </a:pPr>
            <a:r>
              <a:rPr lang="fi-FI" sz="2200" dirty="0">
                <a:solidFill>
                  <a:schemeClr val="dk1"/>
                </a:solidFill>
                <a:latin typeface="Calibri"/>
                <a:cs typeface="Calibri"/>
              </a:rPr>
              <a:t>Kirkkotilat ovat yksikertaisia.</a:t>
            </a:r>
          </a:p>
          <a:p>
            <a:pPr>
              <a:spcAft>
                <a:spcPts val="0"/>
              </a:spcAft>
              <a:buClr>
                <a:schemeClr val="dk1"/>
              </a:buClr>
              <a:buSzPts val="1800"/>
              <a:buFont typeface="Arial"/>
              <a:buChar char="•"/>
            </a:pPr>
            <a:r>
              <a:rPr lang="fi-FI" sz="2200" dirty="0">
                <a:solidFill>
                  <a:schemeClr val="dk1"/>
                </a:solidFill>
                <a:latin typeface="Calibri"/>
                <a:cs typeface="Calibri"/>
              </a:rPr>
              <a:t>Jumalanpalvelukset ovat vapaamuotoisia, ja perinteisiäkin osia voi muokata. Monissa muissa kirkoissa jumalanpalvelus etenee selkeästi kaavan mukaan, papisto käyttää liturgisia vaatteita ja kirkkotilassa on vaikkapa alttari ja taidetta.</a:t>
            </a:r>
          </a:p>
          <a:p>
            <a:pPr marL="0" indent="0">
              <a:buNone/>
            </a:pPr>
            <a:endParaRPr lang="fi-FI" dirty="0"/>
          </a:p>
        </p:txBody>
      </p:sp>
      <p:sp>
        <p:nvSpPr>
          <p:cNvPr id="4" name="Alatunnisteen paikkamerkki 3">
            <a:extLst>
              <a:ext uri="{FF2B5EF4-FFF2-40B4-BE49-F238E27FC236}">
                <a16:creationId xmlns:a16="http://schemas.microsoft.com/office/drawing/2014/main" id="{D50417AD-9A25-459D-973A-AFE68DF5BDD2}"/>
              </a:ext>
            </a:extLst>
          </p:cNvPr>
          <p:cNvSpPr>
            <a:spLocks noGrp="1"/>
          </p:cNvSpPr>
          <p:nvPr>
            <p:ph type="ftr" sz="quarter" idx="11"/>
          </p:nvPr>
        </p:nvSpPr>
        <p:spPr/>
        <p:txBody>
          <a:bodyPr/>
          <a:lstStyle/>
          <a:p>
            <a:pPr>
              <a:defRPr/>
            </a:pPr>
            <a:r>
              <a:rPr lang="fi-FI"/>
              <a:t>9. Reformoidut kirkot</a:t>
            </a:r>
          </a:p>
        </p:txBody>
      </p:sp>
      <p:sp>
        <p:nvSpPr>
          <p:cNvPr id="5" name="Dian numeron paikkamerkki 4">
            <a:extLst>
              <a:ext uri="{FF2B5EF4-FFF2-40B4-BE49-F238E27FC236}">
                <a16:creationId xmlns:a16="http://schemas.microsoft.com/office/drawing/2014/main" id="{02F03D83-A53D-4821-A1C2-E85BA1CB9C37}"/>
              </a:ext>
            </a:extLst>
          </p:cNvPr>
          <p:cNvSpPr>
            <a:spLocks noGrp="1"/>
          </p:cNvSpPr>
          <p:nvPr>
            <p:ph type="sldNum" sz="quarter" idx="12"/>
          </p:nvPr>
        </p:nvSpPr>
        <p:spPr/>
        <p:txBody>
          <a:bodyPr/>
          <a:lstStyle/>
          <a:p>
            <a:pPr>
              <a:defRPr/>
            </a:pPr>
            <a:fld id="{2901FB1B-E8C8-4B5E-B1C1-0BFDAE84AB66}" type="slidenum">
              <a:rPr lang="fi-FI" smtClean="0"/>
              <a:pPr>
                <a:defRPr/>
              </a:pPr>
              <a:t>7</a:t>
            </a:fld>
            <a:endParaRPr lang="fi-FI"/>
          </a:p>
        </p:txBody>
      </p:sp>
      <p:sp>
        <p:nvSpPr>
          <p:cNvPr id="6" name="Otsikko 1">
            <a:extLst>
              <a:ext uri="{FF2B5EF4-FFF2-40B4-BE49-F238E27FC236}">
                <a16:creationId xmlns:a16="http://schemas.microsoft.com/office/drawing/2014/main" id="{C7184945-3974-4F0E-9239-4E1D6C3A3513}"/>
              </a:ext>
            </a:extLst>
          </p:cNvPr>
          <p:cNvSpPr>
            <a:spLocks noGrp="1"/>
          </p:cNvSpPr>
          <p:nvPr>
            <p:ph type="title"/>
          </p:nvPr>
        </p:nvSpPr>
        <p:spPr>
          <a:xfrm>
            <a:off x="838200" y="365125"/>
            <a:ext cx="9035143" cy="1460500"/>
          </a:xfrm>
        </p:spPr>
        <p:txBody>
          <a:bodyPr/>
          <a:lstStyle/>
          <a:p>
            <a:r>
              <a:rPr lang="fi-FI" sz="4200" dirty="0">
                <a:latin typeface="+mn-lt"/>
              </a:rPr>
              <a:t>4. Millä tavoin reformoidun kirkon opit ja käytänteet eroavat muista kristillisistä kirkoista?</a:t>
            </a:r>
          </a:p>
        </p:txBody>
      </p:sp>
    </p:spTree>
    <p:extLst>
      <p:ext uri="{BB962C8B-B14F-4D97-AF65-F5344CB8AC3E}">
        <p14:creationId xmlns:p14="http://schemas.microsoft.com/office/powerpoint/2010/main" val="1474860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0A1C02-5B15-45FB-803E-3BBC4D7C9B93}"/>
              </a:ext>
            </a:extLst>
          </p:cNvPr>
          <p:cNvSpPr>
            <a:spLocks noGrp="1"/>
          </p:cNvSpPr>
          <p:nvPr>
            <p:ph type="title"/>
          </p:nvPr>
        </p:nvSpPr>
        <p:spPr>
          <a:xfrm>
            <a:off x="838200" y="365126"/>
            <a:ext cx="8971722" cy="1135684"/>
          </a:xfrm>
        </p:spPr>
        <p:txBody>
          <a:bodyPr/>
          <a:lstStyle/>
          <a:p>
            <a:r>
              <a:rPr lang="fi-FI" sz="4200" dirty="0">
                <a:latin typeface="+mn-lt"/>
              </a:rPr>
              <a:t>5. Millä tavoin reformoidun kirkon predestinaatio-oppi on vaikuttanut</a:t>
            </a:r>
          </a:p>
        </p:txBody>
      </p:sp>
      <p:sp>
        <p:nvSpPr>
          <p:cNvPr id="3" name="Sisällön paikkamerkki 2">
            <a:extLst>
              <a:ext uri="{FF2B5EF4-FFF2-40B4-BE49-F238E27FC236}">
                <a16:creationId xmlns:a16="http://schemas.microsoft.com/office/drawing/2014/main" id="{3E51AC0E-D9D1-4629-B1AA-C03C782B6C3E}"/>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mj-lt"/>
              <a:buAutoNum type="alphaLcParenR"/>
            </a:pPr>
            <a:r>
              <a:rPr lang="fi-FI" altLang="fi-FI" sz="2200" dirty="0">
                <a:solidFill>
                  <a:schemeClr val="dk1"/>
                </a:solidFill>
                <a:latin typeface="Calibri"/>
                <a:cs typeface="Calibri"/>
                <a:sym typeface="Calibri" panose="020F0502020204030204" pitchFamily="34" charset="0"/>
              </a:rPr>
              <a:t>kirkon jäsenten elämään</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sym typeface="Calibri" panose="020F0502020204030204" pitchFamily="34" charset="0"/>
              </a:rPr>
              <a:t>Pelastuksen merkkejä on etsitty tarkkailemalla omaa elämää. Hyvät teot, hurskas elämä tai taloudellinen menestys on nähty pelastuksen merkkeinä.</a:t>
            </a:r>
          </a:p>
          <a:p>
            <a:pPr marL="457200" indent="0">
              <a:lnSpc>
                <a:spcPct val="80000"/>
              </a:lnSpc>
              <a:spcBef>
                <a:spcPts val="0"/>
              </a:spcBef>
              <a:spcAft>
                <a:spcPts val="0"/>
              </a:spcAft>
              <a:buClr>
                <a:schemeClr val="dk1"/>
              </a:buClr>
              <a:buSzPts val="1800"/>
              <a:buNone/>
            </a:pPr>
            <a:endParaRPr lang="fi-FI" altLang="fi-FI" sz="2200" dirty="0">
              <a:solidFill>
                <a:schemeClr val="dk1"/>
              </a:solidFill>
              <a:latin typeface="Calibri"/>
              <a:cs typeface="Calibri"/>
              <a:sym typeface="Calibri" panose="020F0502020204030204" pitchFamily="34" charset="0"/>
            </a:endParaRPr>
          </a:p>
          <a:p>
            <a:pPr marL="457200" indent="-457200">
              <a:lnSpc>
                <a:spcPct val="80000"/>
              </a:lnSpc>
              <a:spcBef>
                <a:spcPts val="0"/>
              </a:spcBef>
              <a:spcAft>
                <a:spcPts val="0"/>
              </a:spcAft>
              <a:buClr>
                <a:schemeClr val="dk1"/>
              </a:buClr>
              <a:buSzPts val="1800"/>
              <a:buFont typeface="+mj-lt"/>
              <a:buAutoNum type="alphaLcParenR" startAt="2"/>
            </a:pPr>
            <a:r>
              <a:rPr lang="fi-FI" altLang="fi-FI" sz="2200" dirty="0">
                <a:solidFill>
                  <a:schemeClr val="dk1"/>
                </a:solidFill>
                <a:latin typeface="Calibri"/>
                <a:cs typeface="Calibri"/>
                <a:sym typeface="Calibri" panose="020F0502020204030204" pitchFamily="34" charset="0"/>
              </a:rPr>
              <a:t>markkinatalouden syntyyn.</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sym typeface="Calibri" panose="020F0502020204030204" pitchFamily="34" charset="0"/>
              </a:rPr>
              <a:t>Osoittaakseen kuuluvansa pelastettujen joukkoon reformoidut tekivät ahkerasti töitä ja menestyivät hyvin. Reformoidut elivät kuitenkin hyvin vaatimattomasti, joten omaisuutta jäi säästöön ja syntyi merkittäviä pääomia. Sosiologi Max Weber on esittänyt tämän vaikuttaneen merkittävästi markkinatalouden syntyyn.</a:t>
            </a:r>
          </a:p>
          <a:p>
            <a:pPr marL="342900" indent="-342900" eaLnBrk="1" hangingPunct="1">
              <a:lnSpc>
                <a:spcPct val="90000"/>
              </a:lnSpc>
              <a:spcBef>
                <a:spcPts val="600"/>
              </a:spcBef>
              <a:buClr>
                <a:srgbClr val="000000"/>
              </a:buClr>
              <a:buFontTx/>
              <a:buAutoNum type="alphaLcParenR" startAt="3"/>
            </a:pPr>
            <a:endParaRPr lang="fi-FI" altLang="fi-FI" sz="2400" dirty="0">
              <a:latin typeface="Calibri" panose="020F0502020204030204" pitchFamily="34" charset="0"/>
              <a:cs typeface="Arial" panose="020B0604020202020204" pitchFamily="34" charset="0"/>
              <a:sym typeface="Calibri" panose="020F0502020204030204" pitchFamily="34" charset="0"/>
            </a:endParaRPr>
          </a:p>
          <a:p>
            <a:endParaRPr lang="fi-FI" dirty="0"/>
          </a:p>
        </p:txBody>
      </p:sp>
      <p:sp>
        <p:nvSpPr>
          <p:cNvPr id="4" name="Alatunnisteen paikkamerkki 3">
            <a:extLst>
              <a:ext uri="{FF2B5EF4-FFF2-40B4-BE49-F238E27FC236}">
                <a16:creationId xmlns:a16="http://schemas.microsoft.com/office/drawing/2014/main" id="{03F9729B-3435-4DBB-B434-CCA1BB662B44}"/>
              </a:ext>
            </a:extLst>
          </p:cNvPr>
          <p:cNvSpPr>
            <a:spLocks noGrp="1"/>
          </p:cNvSpPr>
          <p:nvPr>
            <p:ph type="ftr" sz="quarter" idx="11"/>
          </p:nvPr>
        </p:nvSpPr>
        <p:spPr/>
        <p:txBody>
          <a:bodyPr/>
          <a:lstStyle/>
          <a:p>
            <a:pPr>
              <a:defRPr/>
            </a:pPr>
            <a:r>
              <a:rPr lang="fi-FI"/>
              <a:t>9. Reformoidut kirkot</a:t>
            </a:r>
          </a:p>
        </p:txBody>
      </p:sp>
      <p:sp>
        <p:nvSpPr>
          <p:cNvPr id="5" name="Dian numeron paikkamerkki 4">
            <a:extLst>
              <a:ext uri="{FF2B5EF4-FFF2-40B4-BE49-F238E27FC236}">
                <a16:creationId xmlns:a16="http://schemas.microsoft.com/office/drawing/2014/main" id="{1E21B49E-E41A-4854-82D1-757E237ECDE2}"/>
              </a:ext>
            </a:extLst>
          </p:cNvPr>
          <p:cNvSpPr>
            <a:spLocks noGrp="1"/>
          </p:cNvSpPr>
          <p:nvPr>
            <p:ph type="sldNum" sz="quarter" idx="12"/>
          </p:nvPr>
        </p:nvSpPr>
        <p:spPr/>
        <p:txBody>
          <a:bodyPr/>
          <a:lstStyle/>
          <a:p>
            <a:pPr>
              <a:defRPr/>
            </a:pPr>
            <a:fld id="{2901FB1B-E8C8-4B5E-B1C1-0BFDAE84AB66}" type="slidenum">
              <a:rPr lang="fi-FI" smtClean="0"/>
              <a:pPr>
                <a:defRPr/>
              </a:pPr>
              <a:t>8</a:t>
            </a:fld>
            <a:endParaRPr lang="fi-FI"/>
          </a:p>
        </p:txBody>
      </p:sp>
    </p:spTree>
    <p:extLst>
      <p:ext uri="{BB962C8B-B14F-4D97-AF65-F5344CB8AC3E}">
        <p14:creationId xmlns:p14="http://schemas.microsoft.com/office/powerpoint/2010/main" val="1681285168"/>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601</Words>
  <Application>Microsoft Office PowerPoint</Application>
  <PresentationFormat>Laajakuva</PresentationFormat>
  <Paragraphs>59</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Calibri Light</vt:lpstr>
      <vt:lpstr>Office-teema</vt:lpstr>
      <vt:lpstr>9. Reformoidut kirkot</vt:lpstr>
      <vt:lpstr>1. Mitä reformoidussa kirkossa opetetaan</vt:lpstr>
      <vt:lpstr>1. Mitä reformoidussa kirkossa opetetaan</vt:lpstr>
      <vt:lpstr>2. Mitkä asiat ovat tyypillisiä reformoidussa kirkkotilassa ja jumalanpalveluksessa?</vt:lpstr>
      <vt:lpstr>3. Tiivistä reformoidun kirkon eettinen opetus kolmeen periaatteeseen.</vt:lpstr>
      <vt:lpstr>4. Millä tavoin reformoidun kirkon opit ja käytänteet eroavat muista kristillisistä kirkoista?</vt:lpstr>
      <vt:lpstr>4. Millä tavoin reformoidun kirkon opit ja käytänteet eroavat muista kristillisistä kirkoista?</vt:lpstr>
      <vt:lpstr>5. Millä tavoin reformoidun kirkon predestinaatio-oppi on vaikuttanut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Taina Vuokko</cp:lastModifiedBy>
  <cp:revision>8</cp:revision>
  <dcterms:created xsi:type="dcterms:W3CDTF">2021-06-01T16:07:13Z</dcterms:created>
  <dcterms:modified xsi:type="dcterms:W3CDTF">2021-10-21T07:30:23Z</dcterms:modified>
</cp:coreProperties>
</file>