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51B72-27CE-40BA-9C7A-A17EE35F0844}" type="datetimeFigureOut">
              <a:rPr lang="fi-FI" smtClean="0"/>
              <a:t>3.11.2021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EC046-1BB7-4E45-8F24-472DD13F56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709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28B0DB0-714D-4942-B3F0-071849A4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5FF91-D02E-4A1C-B643-BA1717BE3BBF}" type="datetime1">
              <a:rPr lang="fi-FI" smtClean="0"/>
              <a:t>3.11.2021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C707A0-A39C-4F26-82CD-CD00F91F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96EA5F-C6A1-4ECC-B2D1-BC45C4EB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52959-2333-471C-8BD5-D73F1AEEC5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506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BBC0CDC-B2E4-4A41-B3A8-90B22D14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D3ADE-36D7-42D4-994C-62E4A514538A}" type="datetime1">
              <a:rPr lang="fi-FI" smtClean="0"/>
              <a:t>3.11.2021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4DCEAF-0DCB-4DCD-99F3-820A7FBB6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3DE28B-6A38-448D-9294-E8A4F63E9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13331-8653-43C8-9822-FB20E43CF9A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245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1160CE1-60C2-4D2A-B118-66EF38BE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ABC10-58B4-402C-9FF5-34C8E4B1C3D2}" type="datetime1">
              <a:rPr lang="fi-FI" smtClean="0"/>
              <a:t>3.11.2021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67DC0-D192-41D8-8EF3-D7F120C4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5802C89-204C-4A25-AD71-13353D35C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4E661-F3A9-4381-BAE1-A1A8773D157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89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C9200AB-15F9-4B69-8522-367850418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F150-34ED-4617-B033-1B04B4F583BA}" type="datetime1">
              <a:rPr lang="fi-FI" smtClean="0"/>
              <a:t>3.11.2021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EC3A185-7F0B-4ACE-BBEE-4A6138819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DCC385-2570-4919-BCB0-4066596E2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1FB1B-E8C8-4B5E-B1C1-0BFDAE84AB6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78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EF15B99-E9C6-4283-AEC2-84D98F54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530A6-5F40-48C6-A4CA-3F39C9EA5655}" type="datetime1">
              <a:rPr lang="fi-FI" smtClean="0"/>
              <a:t>3.11.2021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43E1310-6A79-4BDB-8D36-3FF3B87FB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308A27-1B83-40A1-9376-89239C90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6C3E0-6CEA-4058-931F-EEEE5E3076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107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11F5300B-6543-4872-921F-3E94D0721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AC10-7B11-4A6F-A636-D72FB50201D4}" type="datetime1">
              <a:rPr lang="fi-FI" smtClean="0"/>
              <a:t>3.11.2021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3DB2936-B3DE-4AE1-A618-D0B2F9315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6CADAEFC-99F6-4E28-A64B-2B24D131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DFBB9-9B24-4BF5-828E-D0A91B1327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8513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7708C4E4-3B30-4811-9D8D-36BAEF346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3B19F-1614-487E-90D8-DE24BFED6011}" type="datetime1">
              <a:rPr lang="fi-FI" smtClean="0"/>
              <a:t>3.11.2021</a:t>
            </a:fld>
            <a:endParaRPr lang="fi-FI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80BD086-619A-47AA-9420-14FE939D0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7423806F-4DC8-48FA-9DFC-38EA2285B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1AF6A-3AD8-4608-A88D-DE5912880D4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873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7C2F5586-E500-47F6-A295-1BB262FC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F57D-1797-4C18-9352-E4EDD870C437}" type="datetime1">
              <a:rPr lang="fi-FI" smtClean="0"/>
              <a:t>3.11.2021</a:t>
            </a:fld>
            <a:endParaRPr lang="fi-FI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DA567EE0-BDCC-458E-B0DA-591E1FF9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3C1BFC34-80DF-4991-B6FB-579AED68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18B9D-E9A1-420E-A508-E539CFAF859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95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F4B3C23E-6667-4184-8840-3675D28FF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D9260-FBEC-4750-A877-0A09C310CE51}" type="datetime1">
              <a:rPr lang="fi-FI" smtClean="0"/>
              <a:t>3.11.2021</a:t>
            </a:fld>
            <a:endParaRPr lang="fi-FI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488046CA-5570-4D5E-BBA4-674FDD24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96D59866-23FD-41E2-B8EC-9B511ED9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44CC-96F3-4320-801D-EB5DB229DA6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024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E2ED750D-FD58-4404-B6A5-30CDDB54F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C9E9-B5EC-4E56-8DC2-BC681DF61B58}" type="datetime1">
              <a:rPr lang="fi-FI" smtClean="0"/>
              <a:t>3.11.2021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F87D7741-E6DB-4A50-BA24-59067483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C29A21E4-6838-42C9-812C-052181A0A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6DF0D-19BD-4C54-9BE4-9779AF01D9B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038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965EA9AC-E186-41C8-8B52-422C7FB25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339FB-95CB-4D63-905D-A72C388C01BD}" type="datetime1">
              <a:rPr lang="fi-FI" smtClean="0"/>
              <a:t>3.11.2021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2F1276AF-C27E-409F-AACA-002938501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2C5E2F57-3B6F-480B-ABBB-7EBFC06A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FEBD6-6EEF-4875-877D-BE29F49C479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24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>
            <a:extLst>
              <a:ext uri="{FF2B5EF4-FFF2-40B4-BE49-F238E27FC236}">
                <a16:creationId xmlns:a16="http://schemas.microsoft.com/office/drawing/2014/main" id="{14085B97-98C2-49A5-8470-E778B42E57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ots. perustyyl. napsautt.</a:t>
            </a:r>
          </a:p>
        </p:txBody>
      </p:sp>
      <p:sp>
        <p:nvSpPr>
          <p:cNvPr id="1027" name="Tekstin paikkamerkki 2">
            <a:extLst>
              <a:ext uri="{FF2B5EF4-FFF2-40B4-BE49-F238E27FC236}">
                <a16:creationId xmlns:a16="http://schemas.microsoft.com/office/drawing/2014/main" id="{6978D60B-4095-4493-8799-E92A10BBC2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31D57F6-CAAD-41DC-BC20-4CD2ABA67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8B86C3-8891-4DD0-8667-83C2628F717A}" type="datetime1">
              <a:rPr lang="fi-FI" smtClean="0"/>
              <a:t>3.11.2021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4FD9B32-E1DD-402A-9940-16925565B3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74DED2-AF73-4178-B310-59C4B70BB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5D05AB-3EA4-4E98-908F-7F30D17DE00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D694EB-E207-48D4-A508-CBBE8382F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4800" dirty="0">
                <a:latin typeface="+mn-lt"/>
              </a:rPr>
              <a:t>16. Kristinusko Afrikassa</a:t>
            </a:r>
          </a:p>
        </p:txBody>
      </p:sp>
      <p:sp>
        <p:nvSpPr>
          <p:cNvPr id="2051" name="Alaotsikko 2">
            <a:extLst>
              <a:ext uri="{FF2B5EF4-FFF2-40B4-BE49-F238E27FC236}">
                <a16:creationId xmlns:a16="http://schemas.microsoft.com/office/drawing/2014/main" id="{527B8528-272B-4F1B-9BC7-4390F3F102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altLang="fi-FI" sz="2200" dirty="0"/>
              <a:t>Oppikirjan tehtävien vastaukset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625FF0-2ADA-4718-9F13-0395B556D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828088" cy="733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4200" dirty="0">
                <a:latin typeface="+mn-lt"/>
              </a:rPr>
              <a:t>1. Miten kristinusko tuli Afrikkaan? </a:t>
            </a:r>
          </a:p>
        </p:txBody>
      </p:sp>
      <p:sp>
        <p:nvSpPr>
          <p:cNvPr id="3075" name="Sisällön paikkamerkki 2">
            <a:extLst>
              <a:ext uri="{FF2B5EF4-FFF2-40B4-BE49-F238E27FC236}">
                <a16:creationId xmlns:a16="http://schemas.microsoft.com/office/drawing/2014/main" id="{4B2E3F6B-2452-43DB-9BA0-AF372E3BB0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43050"/>
            <a:ext cx="10515600" cy="4633913"/>
          </a:xfrm>
        </p:spPr>
        <p:txBody>
          <a:bodyPr/>
          <a:lstStyle/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Esimerkiksi Egyptissä ja Etiopiassa on ollut kristittyjä ajanlaskun ensimmäisiltä vuosisadoilta saakka.</a:t>
            </a:r>
          </a:p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1800-luvulla kristinusko levisi nopeasti Saharan eteläpuoliseen Afrikkaan lähetystyöntekijöiden työn tuloksena.</a:t>
            </a:r>
          </a:p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1800-luvulla Euroopan maat kilpailivat Afrikan hallinnasta ja jakoivat maanosan siirtomaikseen tuoden samalla yhä vahvemmin Afrikkaan eurooppalaista kulttuuria ja kristinuskon vaikutteita.</a:t>
            </a:r>
          </a:p>
          <a:p>
            <a:endParaRPr lang="fi-FI" altLang="fi-FI" sz="2200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B370220-A88D-4199-931D-DA202CA85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D46FAD7-0606-4CA6-B680-0B12E11B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823232-29BB-4713-9AEB-23682DE2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55182" cy="13255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i-FI" sz="4200" dirty="0">
                <a:latin typeface="+mn-lt"/>
              </a:rPr>
              <a:t>2. Millaisia haasteita Afrikan kirkot ovat kohdanneet?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5B7203-9C41-4E81-BF35-A767BE0D3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Afrikassa kirkot ovat usein olleet riippuvaisia Euroopan kirkoista esimerkiksi taloudellisesti ja koulutuksen vuoksi. Euroopan kirkot ovat kouluttaneet paikallisia työntekijöitä.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Raamatun kääntäminen Afrikan lukuisille kielille on ollut valtaisia urakka.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Kristinuskoa on sovitettu afrikkalaiseen maailmankuvaan ja ajatteluun. Esimerkiksi henkimaailmaan liittyvät uskomukset ovat paikoin limittyneet kristinuskoon.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Afrikassa on paikoin moniavioisuutta, johon kirkkojen on täytynyt muodostaa omat kantansa.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HIV on paikoin yltynyt epidemiaksi, ja monet kirkot ovat yrittäneet auttaa siinä.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fi-FI" altLang="fi-FI" sz="2200" dirty="0">
                <a:solidFill>
                  <a:schemeClr val="dk1"/>
                </a:solidFill>
                <a:latin typeface="Calibri"/>
                <a:cs typeface="Calibri"/>
                <a:sym typeface="Calibri" panose="020F0502020204030204" pitchFamily="34" charset="0"/>
              </a:rPr>
              <a:t>Afrikassa on syntynyt riippumattomia kirkkoja, joilla on omia profeettojaan ja toimintamuotojaan. Muiden kirkkojen on pitänyt miettiä, miten näihin uusiin kirkkoihin tulisi suhtautua.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F9D5A89-EA72-47E1-8E82-E2496E20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56B7153-9273-4542-A1FD-D52ADB24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6801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026B9A-0BBE-459A-80ED-C8F67FF18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20200" cy="1079211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3. Miten vanhat kansanuskomukset näkyvät afrikkalaisessa kristillisyydessä?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1FBA48-79FF-4D6D-8624-70CAB7DDF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5055"/>
            <a:ext cx="10515600" cy="4181908"/>
          </a:xfrm>
        </p:spPr>
        <p:txBody>
          <a:bodyPr/>
          <a:lstStyle/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  <a:sym typeface="Calibri" pitchFamily="34" charset="0"/>
              </a:rPr>
              <a:t>Vanhoihin kansanuskomuksiin liittyvät rituaalimenot, kuten rummutus ja tanssi, on omaksuttu jumalanpalveluksiin.</a:t>
            </a:r>
          </a:p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  <a:sym typeface="Calibri" pitchFamily="34" charset="0"/>
              </a:rPr>
              <a:t>Monille afrikkalaisille tutut aineelliset asiat, kuten rummut ja naamiot, näkyvät myös kristillisessä uskonnonharjoituksessa.</a:t>
            </a:r>
          </a:p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  <a:sym typeface="Calibri" pitchFamily="34" charset="0"/>
              </a:rPr>
              <a:t>Afrikkalaisessa teologiassa vainajakultti ja henkimaailma on yhdistetty kristinuskoon, ja näihin liittyvät kokemukset voivat olla osa monien kirkkojen jumalanpalveluksia ja muuta toimintaa.</a:t>
            </a:r>
          </a:p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  <a:sym typeface="Calibri" pitchFamily="34" charset="0"/>
              </a:rPr>
              <a:t>Jotkut papit ajavat ulos pahoja henkiä rukouksen voimalla, mikä on harvinaista eurooppalaisissa kirkoissa.</a:t>
            </a:r>
          </a:p>
          <a:p>
            <a:pPr marL="0" indent="0">
              <a:buNone/>
              <a:defRPr/>
            </a:pPr>
            <a:br>
              <a:rPr lang="fi-FI" sz="2800" dirty="0">
                <a:sym typeface="Arial" charset="0"/>
              </a:rPr>
            </a:br>
            <a:endParaRPr lang="fi-FI" sz="2800" dirty="0">
              <a:latin typeface="Calibri" pitchFamily="34" charset="0"/>
              <a:cs typeface="Arial" charset="0"/>
              <a:sym typeface="Calibri" pitchFamily="34" charset="0"/>
            </a:endParaRP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1690A71-95C8-4C8E-814F-81E1F3BB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16. Kristinusko Afrikassa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7D3651A-75AE-40AA-B7EE-CBF76F1A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64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2F898E-24D6-4EB6-B24D-83163B737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24009" cy="1380548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4. Millaisia uusia kirkkoja Afrikassa on syntynyt? Mitä syitä näiden kirkkojen synnylle voidaan nähdä?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288E2EF-2156-4A50-82E9-5455DD68F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7955"/>
            <a:ext cx="10515600" cy="3839008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Afrikassa syntyy koko ajan uusia kirkkoja, jotka ovat riippumattomia perinteisistä kirkoista ja niiden opeista. Usein kirkot ovat saaneet alkunsa jonkun henkilön ilmoitettua olevansa esimerkiksi profeetta.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Uusien kirkkojen synnyn taustalla on tyytymättömyyttä Euroopasta levinneisiin kristinuskon muotoihin ja siihen, että eurooppalaiset lähetystyöntekijät ovat saattaneet suhtautua nuivasti afrikkalaisiin kansanuskomuksiin.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Afrikkalaiset kirkot ovat lähellä helluntailaisuutta, ja niissä korostetaan karismaattisuutta, mikä sopii hyvin yhteen afrikkalaisen maailmankuvan kanssa.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Afrikkalaiset kirkot ovat moraalikäsityksiltään yleensä konservatiivisia, ja niissä korostetaan usein menestyksen teologiaa.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71177A-C451-47E4-8685-0B4A4385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E7824AE-0D62-48DA-BE9B-5B16D62BA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5726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01E7E3-A26F-409A-B215-CF91EEA2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251373" cy="2201430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5. Kuinka paljon uusia tai paikallisia tapoja voidaan omaksua kristilliseen jumalanpalvelukseen? Onko jotain tapoja, jotka eivät sovi jumalanpalvelukseen?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0291F2-48E3-4BE3-A4ED-3C136222A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4537"/>
            <a:ext cx="10515600" cy="3132426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Ei mallivastausta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CC771FD-16F2-4440-B1AE-3081423D6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30352B-774A-4780-8FC8-3AA372C83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8102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CC7822-FB88-467B-8CC1-F4884592F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9646227" cy="2253384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6. Miksi HIV:n leviäminen on ongelma kirkoille Afrikassa? Kuinka roomalaiskatolisen kirkon moraalia koskeva opetus vaikuttaa Afrikan HIV-tilanteeseen?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B204B0-DEBF-4319-BEBC-70E0EF2E2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13364"/>
            <a:ext cx="10515600" cy="3163598"/>
          </a:xfrm>
        </p:spPr>
        <p:txBody>
          <a:bodyPr/>
          <a:lstStyle/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  <a:sym typeface="Calibri" pitchFamily="34" charset="0"/>
              </a:rPr>
              <a:t>Sairastuneiden määrällä on vaikutusta kirkkojen elämään. Esimerkiksi papiston tehtävät saattavat keskittyä hautajaisten pitämiseen tai AIDS-taudin vuoksi orvoiksi jääneiden lasten auttamiseen.</a:t>
            </a:r>
          </a:p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  <a:sym typeface="Calibri" pitchFamily="34" charset="0"/>
              </a:rPr>
              <a:t>Asenteet HIV-positiivisia kohtaan ovat usein kielteisiä. Heitä saatetaan pitää syntisinä ja syrjiä yhteisöissä.</a:t>
            </a:r>
          </a:p>
          <a:p>
            <a:pPr eaLnBrk="1" hangingPunct="1"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  <a:sym typeface="Calibri" pitchFamily="34" charset="0"/>
              </a:rPr>
              <a:t>Roomalaiskatolinen kirkko suhtautuu kielteisesti keinotekoisina pitämiinsä ehkäisymenetelmiin, joten esimerkiksi kondomien käyttäminen on kiellettyä. Kondomit ehkäisisivät kuitenkin raskauksien lisäksi myös HIV-viruksen leviämistä.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936A9AD-48D8-4EE2-BCE2-202B6D54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92B2370-73F3-4036-BED9-AD51D2BDA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084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E0C549-8D42-46E2-A368-7CF55114B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01991" cy="1442893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7. Ota selvää, millainen kristinuskon suuntaus on </a:t>
            </a:r>
            <a:r>
              <a:rPr lang="fi-FI" sz="4200" dirty="0" err="1">
                <a:latin typeface="+mn-lt"/>
              </a:rPr>
              <a:t>kimbangulaisuus</a:t>
            </a:r>
            <a:r>
              <a:rPr lang="fi-FI" sz="4200" dirty="0">
                <a:latin typeface="+mn-lt"/>
              </a:rPr>
              <a:t>. Milloin, missä ja miten se on syntynyt?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731A9B-EBC9-4179-880A-F38E92342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4045"/>
            <a:ext cx="10515600" cy="3942918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Kimbangulaisuus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 on afrikkalainen riippumaton kristinuskon muoto, joka on saanut vaikutteita erityisesti baptismista.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Simon </a:t>
            </a: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Kimbangu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 (1889–1951) perusti oman kirkkonsa Kongon demokraattisessa tasavallassa vuonna 1921.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Kimbangun katsotaan olevan Kristuksen lähettiläs ja hänen uskotaan tehneen parantamisihmeitä.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Kirkon virallinen nimi on ”Jeesuksen Kristuksen kirkko maan päällä Simon Kimbangun kautta”.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Kirkko on levinnyt ympäri maailmaa ja sillä on toimintaa myös Suomessa. 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Kirkko on joutunut vainotuksi, ja myös Simon </a:t>
            </a:r>
            <a:r>
              <a:rPr lang="fi-FI" sz="2200" dirty="0" err="1">
                <a:solidFill>
                  <a:schemeClr val="dk1"/>
                </a:solidFill>
                <a:latin typeface="Calibri"/>
                <a:cs typeface="Calibri"/>
              </a:rPr>
              <a:t>Kimbangu</a:t>
            </a: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 kuoli vangittuna.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F816067-4F84-4F57-800F-BE7B34783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16. Kristinusko Afrikassa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769317C-41F5-4169-861E-ECF27530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2040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8426AC-7A36-42C2-AEBC-71F2CB74D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8771803" cy="996084"/>
          </a:xfrm>
        </p:spPr>
        <p:txBody>
          <a:bodyPr/>
          <a:lstStyle/>
          <a:p>
            <a:r>
              <a:rPr lang="fi-FI" sz="4200" dirty="0">
                <a:latin typeface="+mn-lt"/>
              </a:rPr>
              <a:t>8. Analysoi kristillisen lähetystyön myönteisiä ja kielteisiä puolia. 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D62A49DE-DF4A-4A27-8F0B-233D5116B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12680"/>
          </a:xfrm>
        </p:spPr>
        <p:txBody>
          <a:bodyPr/>
          <a:lstStyle/>
          <a:p>
            <a:r>
              <a:rPr lang="fi-FI" dirty="0"/>
              <a:t>Esimerkkejä myönteisistä puolista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7B98A2B-A4F6-4B58-A197-99FB68F95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93843"/>
            <a:ext cx="5157787" cy="4095820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Moni kieli on saanut kirjakielen, kun Raamattua on käännetty.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Lähetystyöntekijät ovat parantaneet koulutusta ja terveydenhuoltoa eri alueilla.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Lähetystyöntekijät ovat joskus puolustaneet esimerkiksi alkuperäiskansojen jäseniä.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Kristityt ovat yleensä pitäneet evankeliumin levittämistä toivottavana ja tavoiteltavana asiana.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DCD6365D-7D35-4A04-BE30-B31A2CE28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12680"/>
          </a:xfrm>
        </p:spPr>
        <p:txBody>
          <a:bodyPr/>
          <a:lstStyle/>
          <a:p>
            <a:r>
              <a:rPr lang="fi-FI" dirty="0"/>
              <a:t>Esimerkkejä kielteisistä puolista</a:t>
            </a:r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BDF4E6B7-F89D-4B43-8328-513317421A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93843"/>
            <a:ext cx="5183188" cy="4095820"/>
          </a:xfrm>
        </p:spPr>
        <p:txBody>
          <a:bodyPr/>
          <a:lstStyle/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Lähetystyö on usein sekoittunut siirtomaapolitiikkaan.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Lähetystyön kohdemaan kirkoilla on ollut vaikeuksia toimia itsenäisesti.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Lähetystyöntekijät ovat usein suhtautuneet kielteisesti paikallisiin tapoihin ja siihen on saattanut liittyä jopa ajatuksia oman maailmankuvan ylivertaisuudesta.</a:t>
            </a:r>
          </a:p>
          <a:p>
            <a:pPr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/>
            </a:pPr>
            <a:r>
              <a:rPr lang="fi-FI" sz="2200" dirty="0">
                <a:solidFill>
                  <a:schemeClr val="dk1"/>
                </a:solidFill>
                <a:latin typeface="Calibri"/>
                <a:cs typeface="Calibri"/>
              </a:rPr>
              <a:t>Kristinusko on saattanut jyrätä paikallisia uskomuksia, joiden säilyminen olisi voinut olla myös rikkaus.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3AC7672-3A10-42AB-84EA-DBE81C5B1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/>
              <a:t>16. Kristinusko Afrikassa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D9DFA10-49AE-43C5-9238-566FFBB95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01FB1B-E8C8-4B5E-B1C1-0BFDAE84AB66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286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694</Words>
  <Application>Microsoft Office PowerPoint</Application>
  <PresentationFormat>Laajakuva</PresentationFormat>
  <Paragraphs>64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Office-teema</vt:lpstr>
      <vt:lpstr>16. Kristinusko Afrikassa</vt:lpstr>
      <vt:lpstr>1. Miten kristinusko tuli Afrikkaan? </vt:lpstr>
      <vt:lpstr>2. Millaisia haasteita Afrikan kirkot ovat kohdanneet?</vt:lpstr>
      <vt:lpstr>3. Miten vanhat kansanuskomukset näkyvät afrikkalaisessa kristillisyydessä?</vt:lpstr>
      <vt:lpstr>4. Millaisia uusia kirkkoja Afrikassa on syntynyt? Mitä syitä näiden kirkkojen synnylle voidaan nähdä?</vt:lpstr>
      <vt:lpstr>5. Kuinka paljon uusia tai paikallisia tapoja voidaan omaksua kristilliseen jumalanpalvelukseen? Onko jotain tapoja, jotka eivät sovi jumalanpalvelukseen?</vt:lpstr>
      <vt:lpstr>6. Miksi HIV:n leviäminen on ongelma kirkoille Afrikassa? Kuinka roomalaiskatolisen kirkon moraalia koskeva opetus vaikuttaa Afrikan HIV-tilanteeseen?</vt:lpstr>
      <vt:lpstr>7. Ota selvää, millainen kristinuskon suuntaus on kimbangulaisuus. Milloin, missä ja miten se on syntynyt?</vt:lpstr>
      <vt:lpstr>8. Analysoi kristillisen lähetystyön myönteisiä ja kielteisiä puolia.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Diaesityksen otsikko, koko 48</dc:title>
  <dc:creator>Taina Vuokko</dc:creator>
  <cp:lastModifiedBy>Taina Vuokko</cp:lastModifiedBy>
  <cp:revision>13</cp:revision>
  <dcterms:created xsi:type="dcterms:W3CDTF">2021-06-01T16:07:13Z</dcterms:created>
  <dcterms:modified xsi:type="dcterms:W3CDTF">2021-11-03T19:30:43Z</dcterms:modified>
</cp:coreProperties>
</file>