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51B72-27CE-40BA-9C7A-A17EE35F0844}" type="datetimeFigureOut">
              <a:rPr lang="fi-FI" smtClean="0"/>
              <a:t>13.6.2023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EC046-1BB7-4E45-8F24-472DD13F56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70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8B0DB0-714D-4942-B3F0-071849A4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7F5E1-875C-48E5-985A-4CC3FA30BF25}" type="datetime1">
              <a:rPr lang="fi-FI" smtClean="0"/>
              <a:t>13.6.2023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C707A0-A39C-4F26-82CD-CD00F91F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96EA5F-C6A1-4ECC-B2D1-BC45C4EB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2959-2333-471C-8BD5-D73F1AEEC5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0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BC0CDC-B2E4-4A41-B3A8-90B22D14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08A5D-BEA4-4F18-A9D0-FF13329E952A}" type="datetime1">
              <a:rPr lang="fi-FI" smtClean="0"/>
              <a:t>13.6.2023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4DCEAF-0DCB-4DCD-99F3-820A7FBB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3DE28B-6A38-448D-9294-E8A4F63E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3331-8653-43C8-9822-FB20E43CF9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45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160CE1-60C2-4D2A-B118-66EF38BE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A1978-9DB6-47E6-A599-736A76E450D3}" type="datetime1">
              <a:rPr lang="fi-FI" smtClean="0"/>
              <a:t>13.6.2023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67DC0-D192-41D8-8EF3-D7F120C4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802C89-204C-4A25-AD71-13353D35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E661-F3A9-4381-BAE1-A1A8773D15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9200AB-15F9-4B69-8522-36785041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3396-B986-4D6A-9B97-0EA6AE4B4329}" type="datetime1">
              <a:rPr lang="fi-FI" smtClean="0"/>
              <a:t>13.6.2023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C3A185-7F0B-4ACE-BBEE-4A613881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DCC385-2570-4919-BCB0-4066596E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FB1B-E8C8-4B5E-B1C1-0BFDAE84AB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78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F15B99-E9C6-4283-AEC2-84D98F54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7C590-67CB-483A-9578-C0FF9F2FAE3D}" type="datetime1">
              <a:rPr lang="fi-FI" smtClean="0"/>
              <a:t>13.6.2023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3E1310-6A79-4BDB-8D36-3FF3B87F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08A27-1B83-40A1-9376-89239C90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C3E0-6CEA-4058-931F-EEEE5E3076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07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1F5300B-6543-4872-921F-3E94D0721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88F95-0051-4A37-A042-83DEF6D27CB4}" type="datetime1">
              <a:rPr lang="fi-FI" smtClean="0"/>
              <a:t>13.6.2023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3DB2936-B3DE-4AE1-A618-D0B2F931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CADAEFC-99F6-4E28-A64B-2B24D131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FBB9-9B24-4BF5-828E-D0A91B1327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5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708C4E4-3B30-4811-9D8D-36BAEF34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24392-C56C-4699-A340-B7D4F9E4AEB6}" type="datetime1">
              <a:rPr lang="fi-FI" smtClean="0"/>
              <a:t>13.6.2023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80BD086-619A-47AA-9420-14FE939D0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423806F-4DC8-48FA-9DFC-38EA2285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AF6A-3AD8-4608-A88D-DE5912880D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73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C2F5586-E500-47F6-A295-1BB262FC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B879-AE72-455F-9F16-44B078F29F03}" type="datetime1">
              <a:rPr lang="fi-FI" smtClean="0"/>
              <a:t>13.6.2023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DA567EE0-BDCC-458E-B0DA-591E1FF9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3C1BFC34-80DF-4991-B6FB-579AED68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8B9D-E9A1-420E-A508-E539CFAF85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5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F4B3C23E-6667-4184-8840-3675D28F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37649-1C4D-416C-BA4B-C51B38F9A534}" type="datetime1">
              <a:rPr lang="fi-FI" smtClean="0"/>
              <a:t>13.6.2023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488046CA-5570-4D5E-BBA4-674FDD24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96D59866-23FD-41E2-B8EC-9B511ED9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44CC-96F3-4320-801D-EB5DB229DA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2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2ED750D-FD58-4404-B6A5-30CDDB54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281E3-A97F-4C74-9C41-4B9B8B7456DD}" type="datetime1">
              <a:rPr lang="fi-FI" smtClean="0"/>
              <a:t>13.6.2023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87D7741-E6DB-4A50-BA24-59067483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29A21E4-6838-42C9-812C-052181A0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DF0D-19BD-4C54-9BE4-9779AF01D9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3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65EA9AC-E186-41C8-8B52-422C7FB2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30B9-7076-44DB-8D46-14A96E4A44F7}" type="datetime1">
              <a:rPr lang="fi-FI" smtClean="0"/>
              <a:t>13.6.2023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F1276AF-C27E-409F-AACA-00293850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2C5E2F57-3B6F-480B-ABBB-7EBFC06A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EBD6-6EEF-4875-877D-BE29F49C47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24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14085B97-98C2-49A5-8470-E778B42E5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6978D60B-4095-4493-8799-E92A10BBC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1D57F6-CAAD-41DC-BC20-4CD2ABA67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CD9FA9-FBA3-4A16-866C-2D1AA279FBE6}" type="datetime1">
              <a:rPr lang="fi-FI" smtClean="0"/>
              <a:t>13.6.2023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FD9B32-E1DD-402A-9940-16925565B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74DED2-AF73-4178-B310-59C4B70BB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5D05AB-3EA4-4E98-908F-7F30D17DE0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D694EB-E207-48D4-A508-CBBE8382F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800" dirty="0">
                <a:latin typeface="+mn-lt"/>
              </a:rPr>
              <a:t>12. Kristillisperäiset uskonnot</a:t>
            </a:r>
          </a:p>
        </p:txBody>
      </p:sp>
      <p:sp>
        <p:nvSpPr>
          <p:cNvPr id="2051" name="Alaotsikko 2">
            <a:extLst>
              <a:ext uri="{FF2B5EF4-FFF2-40B4-BE49-F238E27FC236}">
                <a16:creationId xmlns:a16="http://schemas.microsoft.com/office/drawing/2014/main" id="{527B8528-272B-4F1B-9BC7-4390F3F102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altLang="fi-FI" sz="2200" dirty="0"/>
              <a:t>Oppikirjan tehtävien vastaukset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293870-6F45-42EB-9C0F-E70D1B7B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50086" cy="1695105"/>
          </a:xfrm>
        </p:spPr>
        <p:txBody>
          <a:bodyPr/>
          <a:lstStyle/>
          <a:p>
            <a:r>
              <a:rPr lang="fi-FI" sz="3600" dirty="0">
                <a:latin typeface="+mn-lt"/>
              </a:rPr>
              <a:t>7. Millaisia kokoontumispaikkoja ovat Jehovan todistajien valtakunnansalit tai mormonikirkon temppelit? Millaista toimintaa näissä paikoissa järjestetään?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DC9768-B5EA-416A-85AB-C5E520DBE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7771"/>
            <a:ext cx="10515600" cy="3869192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Mormonitemppeli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Temppelin katolla on trumpettia puhaltava </a:t>
            </a:r>
            <a:r>
              <a:rPr lang="fi-FI" sz="2200" dirty="0" err="1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Maroni</a:t>
            </a: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-enkeli.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Temppeli kuvastaa taivaallista elämää, joten siellä on tarkat puhtaussäännöt ja esimerkiksi erityiset valkoiset vaatteet.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Rakennuksen vihkimisen jälkeen temppelit ovat suljettuja ulkopuolisilta, ja mormoneistakin sinne pääsevät vain tietyt kriteerit täyttävät jäsenet.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Vain temppelissä voidaan suorittaa esimerkiksi ikuiseen avioliittoon vihkiminen tai sijaiskaste kuolleen puolesta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Espoon temppeli valmistui 2006 Karakallioon, ja sitä käyttävät myös monet muun muassa Baltian ja Venäjän mormonit.</a:t>
            </a:r>
          </a:p>
          <a:p>
            <a:pPr marL="0" indent="0">
              <a:buNone/>
              <a:defRPr/>
            </a:pPr>
            <a:br>
              <a:rPr lang="fi-FI" dirty="0">
                <a:sym typeface="Arial" charset="0"/>
              </a:rPr>
            </a:b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F8C1187-127E-4B51-A50D-2F4DEA05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CB13957-FAD7-424D-9039-D20E9DDE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02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625FF0-2ADA-4718-9F13-0395B556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28088" cy="16160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200" dirty="0">
                <a:latin typeface="+mn-lt"/>
              </a:rPr>
              <a:t>1. Millä kriteereillä uskonnollinen yhteisö määritellään kristilliseksi kirkoksi?</a:t>
            </a:r>
          </a:p>
        </p:txBody>
      </p:sp>
      <p:sp>
        <p:nvSpPr>
          <p:cNvPr id="3075" name="Sisällön paikkamerkki 2">
            <a:extLst>
              <a:ext uri="{FF2B5EF4-FFF2-40B4-BE49-F238E27FC236}">
                <a16:creationId xmlns:a16="http://schemas.microsoft.com/office/drawing/2014/main" id="{4B2E3F6B-2452-43DB-9BA0-AF372E3BB0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460171"/>
            <a:ext cx="10515600" cy="3716792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fi-FI" altLang="fi-FI" sz="2400" dirty="0">
                <a:latin typeface="Calibri" panose="020F0502020204030204" pitchFamily="34" charset="0"/>
                <a:cs typeface="Arial" panose="020B0604020202020204" pitchFamily="34" charset="0"/>
              </a:rPr>
              <a:t>Yhteisön opetuksessa tunnustetaan Jeesus Jumalaksi ja ihmisten pelastajaksi.</a:t>
            </a:r>
          </a:p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fi-FI" altLang="fi-FI" sz="2400" dirty="0">
                <a:latin typeface="Calibri" panose="020F0502020204030204" pitchFamily="34" charset="0"/>
                <a:cs typeface="Arial" panose="020B0604020202020204" pitchFamily="34" charset="0"/>
              </a:rPr>
              <a:t>Yhteisö tunnustaa kolminaisuusopin eli on vain yksi Jumala, joka toimii kolmessa persoonassa: Isänä, Poikana ja Pyhänä Henkenä. </a:t>
            </a:r>
          </a:p>
          <a:p>
            <a:endParaRPr lang="fi-FI" altLang="fi-FI" sz="2200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B370220-A88D-4199-931D-DA202CA8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D46FAD7-0606-4CA6-B680-0B12E11B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D2715B-E72C-4C80-ACEC-C2F8785D7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37171" cy="1909989"/>
          </a:xfrm>
        </p:spPr>
        <p:txBody>
          <a:bodyPr/>
          <a:lstStyle/>
          <a:p>
            <a:r>
              <a:rPr lang="fi-FI" sz="3600" dirty="0">
                <a:latin typeface="+mn-lt"/>
              </a:rPr>
              <a:t>2. Laadi vertaileva taulukko Jehovan todistajista ja Myöhempien aikojen pyhien Jeesuksen Kristuksen kirkosta. Vertaile yhteisöjä seuraavien asioiden suhteen.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C47978-55FC-41A5-BF82-616E7CF6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C9136C0-6A17-468A-87A1-F24ADBEE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graphicFrame>
        <p:nvGraphicFramePr>
          <p:cNvPr id="3" name="Taulukko 5">
            <a:extLst>
              <a:ext uri="{FF2B5EF4-FFF2-40B4-BE49-F238E27FC236}">
                <a16:creationId xmlns:a16="http://schemas.microsoft.com/office/drawing/2014/main" id="{541C78D2-D6EE-4ECD-85EF-047945AE9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368124"/>
              </p:ext>
            </p:extLst>
          </p:nvPr>
        </p:nvGraphicFramePr>
        <p:xfrm>
          <a:off x="928914" y="2660740"/>
          <a:ext cx="10334172" cy="3205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25058">
                  <a:extLst>
                    <a:ext uri="{9D8B030D-6E8A-4147-A177-3AD203B41FA5}">
                      <a16:colId xmlns:a16="http://schemas.microsoft.com/office/drawing/2014/main" val="1293778668"/>
                    </a:ext>
                  </a:extLst>
                </a:gridCol>
                <a:gridCol w="3530599">
                  <a:extLst>
                    <a:ext uri="{9D8B030D-6E8A-4147-A177-3AD203B41FA5}">
                      <a16:colId xmlns:a16="http://schemas.microsoft.com/office/drawing/2014/main" val="524540806"/>
                    </a:ext>
                  </a:extLst>
                </a:gridCol>
                <a:gridCol w="4078515">
                  <a:extLst>
                    <a:ext uri="{9D8B030D-6E8A-4147-A177-3AD203B41FA5}">
                      <a16:colId xmlns:a16="http://schemas.microsoft.com/office/drawing/2014/main" val="3597269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Jehovan todistajat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Mormonit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596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Keskusjohto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Yhdysvalloissa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Salt Lake Cityssä Utahin osavaltiossa Yhdysvalloissa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47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Pyhät kirjat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oma käännös Raamatusta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Raamattu ja Mormonin kirja sekä muita omia kirjoja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14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Oppi Jeesuksesta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Jeesus ei ole Jumala, ja hän palaa hallitsemaan tuhatvuotisen ajanjakson aikojen lopussa.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Jeesus on erillinen persoona, ja hän tulee perustamaan aikojen lopussa valtakuntansa Amerikan mantereelle.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638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Sakramentit ja toimitukset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kaste ja ehtoollinen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kasteita myös kuolleiden puolesta, ikuiseen avioliittoon vihkiminen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717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80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C419EB4-572E-43E0-BE67-DA192409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12. Kristillisperäiset uskonnot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20A1120-77A5-4446-A369-77B3255A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B1F9FD7-A3C9-4F50-85C6-00D71131E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37171" cy="1909989"/>
          </a:xfrm>
        </p:spPr>
        <p:txBody>
          <a:bodyPr/>
          <a:lstStyle/>
          <a:p>
            <a:r>
              <a:rPr lang="fi-FI" sz="3600" dirty="0">
                <a:latin typeface="+mn-lt"/>
              </a:rPr>
              <a:t>2. Laadi vertaileva taulukko Jehovan todistajista ja Myöhempien aikojen pyhien Jeesuksen Kristuksen kirkosta. Vertaile yhteisöjä seuraavien asioiden suhteen</a:t>
            </a:r>
          </a:p>
        </p:txBody>
      </p:sp>
      <p:graphicFrame>
        <p:nvGraphicFramePr>
          <p:cNvPr id="7" name="Taulukko 5">
            <a:extLst>
              <a:ext uri="{FF2B5EF4-FFF2-40B4-BE49-F238E27FC236}">
                <a16:creationId xmlns:a16="http://schemas.microsoft.com/office/drawing/2014/main" id="{6CBBF9C0-DF4F-4AC6-82AA-B264B6FB4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306633"/>
              </p:ext>
            </p:extLst>
          </p:nvPr>
        </p:nvGraphicFramePr>
        <p:xfrm>
          <a:off x="928914" y="2660740"/>
          <a:ext cx="10334172" cy="302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25058">
                  <a:extLst>
                    <a:ext uri="{9D8B030D-6E8A-4147-A177-3AD203B41FA5}">
                      <a16:colId xmlns:a16="http://schemas.microsoft.com/office/drawing/2014/main" val="1293778668"/>
                    </a:ext>
                  </a:extLst>
                </a:gridCol>
                <a:gridCol w="3530599">
                  <a:extLst>
                    <a:ext uri="{9D8B030D-6E8A-4147-A177-3AD203B41FA5}">
                      <a16:colId xmlns:a16="http://schemas.microsoft.com/office/drawing/2014/main" val="524540806"/>
                    </a:ext>
                  </a:extLst>
                </a:gridCol>
                <a:gridCol w="4078515">
                  <a:extLst>
                    <a:ext uri="{9D8B030D-6E8A-4147-A177-3AD203B41FA5}">
                      <a16:colId xmlns:a16="http://schemas.microsoft.com/office/drawing/2014/main" val="3597269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Jehovan todistajat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Mormonit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596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Elämäntapaohjeet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ei verta missään muodossa, aseistakieltäytyminen, terveet elämäntavat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terveet ja raittiit elämäntavat, esimerkiksi ei kahvia tai alkoholia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47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Lopun ajat ja kuoleman jälkeinen elämä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tuhatvuotinen valtakunta, jossa hallitsee Kristus 144 000 valitun ihmisen kanssa, lopullinen viimeinen tuomio, osa ihmisistä elää ikuisesti maan päällä ja osa raukeaa tyhjiin, ei helvettikäsitystä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tuhatvuotinen valtakunta Amerikkaan, viimeinen tuomio, vain harvat joutuvat kadotukseen, taivaassa ylimmällä asteella mormonit Jumalan rinnalla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14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99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F144BF-A6F9-4780-8648-AD4194B8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89571" cy="908504"/>
          </a:xfrm>
        </p:spPr>
        <p:txBody>
          <a:bodyPr/>
          <a:lstStyle/>
          <a:p>
            <a:r>
              <a:rPr lang="fi-FI" sz="4200" dirty="0">
                <a:latin typeface="+mn-lt"/>
              </a:rPr>
              <a:t>3. Missä ja milloin Jehovan todistajat ja mormonikirkko ovat syntyneet?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01DFF6-4BBC-4F8C-85DB-C57035C70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Jehovan todistajat -liike syntyi Yhdysvalloissa 1870-luvulla Charles </a:t>
            </a:r>
            <a:r>
              <a:rPr lang="fi-FI" sz="2200" dirty="0" err="1">
                <a:solidFill>
                  <a:schemeClr val="dk1"/>
                </a:solidFill>
                <a:latin typeface="Calibri"/>
                <a:cs typeface="Calibri"/>
              </a:rPr>
              <a:t>Taze</a:t>
            </a: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 Russellin työn tuloksena.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Myöhempien aikojen pyhien Jeesuksen Kristuksen kirkon perusti vuonna 1830 Yhdysvalloissa Joseph Smith, joka oli teini-iässä kokenut Jeesuksen kehottaneen häntä palauttamaan maan päälle alkuperäisen kirkon. Smithistä tuli mormonikirkon ensimmäinen profeetta.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83480E4-6989-445E-B266-0DCE0B15D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E50B746-6811-42EF-8413-0242EB1AA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43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0D2FE6-24D9-44F5-BABB-228FC0791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19457" cy="1325563"/>
          </a:xfrm>
        </p:spPr>
        <p:txBody>
          <a:bodyPr/>
          <a:lstStyle/>
          <a:p>
            <a:r>
              <a:rPr lang="fi-FI" sz="4200" dirty="0">
                <a:latin typeface="+mn-lt"/>
              </a:rPr>
              <a:t>4. Ota selville, mitä raamatuntutkijat sanovat Jehova-nimen käytöstä Vanhassa testamentissa.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72340A-1A70-41CC-9F08-E42EBE113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5113"/>
            <a:ext cx="10515600" cy="3901849"/>
          </a:xfrm>
        </p:spPr>
        <p:txBody>
          <a:bodyPr/>
          <a:lstStyle/>
          <a:p>
            <a:pPr marL="215900" indent="-215900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Heprean kieli oli alun perin ns. </a:t>
            </a:r>
            <a:r>
              <a:rPr lang="fi-FI" altLang="fi-FI" sz="2200" dirty="0" err="1">
                <a:solidFill>
                  <a:schemeClr val="dk1"/>
                </a:solidFill>
                <a:latin typeface="Calibri"/>
                <a:cs typeface="Calibri"/>
              </a:rPr>
              <a:t>konsonttikirjoitusta</a:t>
            </a: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. Jumalan nimi on kirjoitettu hepreankielisessä </a:t>
            </a:r>
            <a:r>
              <a:rPr lang="fi-FI" altLang="fi-FI" sz="2200" dirty="0" err="1">
                <a:solidFill>
                  <a:schemeClr val="dk1"/>
                </a:solidFill>
                <a:latin typeface="Calibri"/>
                <a:cs typeface="Calibri"/>
              </a:rPr>
              <a:t>Tanakissa</a:t>
            </a: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 (kristittyjen Vanha testamentti) neljällä konsonantilla JHWH.</a:t>
            </a:r>
          </a:p>
          <a:p>
            <a:pPr marL="215900" indent="-215900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Kymmenessä käskyssä kielletään Jumalan nimen turhaan lausuminen, joten Jahve-sanan sijaan käytettiin esimerkiksi sanaa ’</a:t>
            </a:r>
            <a:r>
              <a:rPr lang="fi-FI" altLang="fi-FI" sz="2200" dirty="0" err="1">
                <a:solidFill>
                  <a:schemeClr val="dk1"/>
                </a:solidFill>
                <a:latin typeface="Calibri"/>
                <a:cs typeface="Calibri"/>
              </a:rPr>
              <a:t>Adonai</a:t>
            </a: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’ eli ’Herra’.</a:t>
            </a:r>
          </a:p>
          <a:p>
            <a:pPr marL="215900" indent="-215900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Keskiajalla juutalaiset oppineet (ns. </a:t>
            </a:r>
            <a:r>
              <a:rPr lang="fi-FI" altLang="fi-FI" sz="2200" dirty="0" err="1">
                <a:solidFill>
                  <a:schemeClr val="dk1"/>
                </a:solidFill>
                <a:latin typeface="Calibri"/>
                <a:cs typeface="Calibri"/>
              </a:rPr>
              <a:t>masoreetit</a:t>
            </a: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) alkoivat merkitä Vanhan testamentin tekstiin vokaalimerkkejä. Jottei kukaan lausuisi vahingossa turhaan Jumalan nimeä, Jahve-sanan vokaalit korvattiin jollain Herraa tarkoittavan sanan, kuten </a:t>
            </a:r>
            <a:r>
              <a:rPr lang="fi-FI" altLang="fi-FI" sz="2200" dirty="0" err="1">
                <a:solidFill>
                  <a:schemeClr val="dk1"/>
                </a:solidFill>
                <a:latin typeface="Calibri"/>
                <a:cs typeface="Calibri"/>
              </a:rPr>
              <a:t>Adonain</a:t>
            </a: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, vokaaleilla.</a:t>
            </a:r>
          </a:p>
          <a:p>
            <a:pPr marL="215900" indent="-215900" ea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Tx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Luettaessa Jahve-sanan </a:t>
            </a:r>
            <a:r>
              <a:rPr lang="fi-FI" altLang="fi-FI" sz="2200" dirty="0" err="1">
                <a:solidFill>
                  <a:schemeClr val="dk1"/>
                </a:solidFill>
                <a:latin typeface="Calibri"/>
                <a:cs typeface="Calibri"/>
              </a:rPr>
              <a:t>konsonaatit</a:t>
            </a: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 ja </a:t>
            </a:r>
            <a:r>
              <a:rPr lang="fi-FI" altLang="fi-FI" sz="2200" dirty="0" err="1">
                <a:solidFill>
                  <a:schemeClr val="dk1"/>
                </a:solidFill>
                <a:latin typeface="Calibri"/>
                <a:cs typeface="Calibri"/>
              </a:rPr>
              <a:t>Adonai</a:t>
            </a: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-sanan vokaalit yhdessä syntyy lukutapa Jehova. 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848FA5E-2064-4432-B92E-BF13211A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92A4343-B563-4A5C-8470-E85502DD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32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B38BFE-8ACB-4938-9C5F-6E6080F41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50086" cy="1325563"/>
          </a:xfrm>
        </p:spPr>
        <p:txBody>
          <a:bodyPr/>
          <a:lstStyle/>
          <a:p>
            <a:r>
              <a:rPr lang="fi-FI" sz="4200" dirty="0">
                <a:latin typeface="+mn-lt"/>
              </a:rPr>
              <a:t>5. Mitä kristillisiä perinteitä Jehovan todistajat eivät ole omaksuneet omaan toimintaansa? Miksi?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74B8E7-076A-4AE7-BBF8-A08C04D6E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/>
          <a:lstStyle/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Kristillisten kirkkojen pyhä kirja on Raamattu, mutta Jehovan todistajilla on tästä oma käännöksensä ja he tulkitsevat Raamattua omalla tavallaan.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Liikkeen opit eroavat kristillisistä opeista (esimerkiksi kolminaisuusoppi, Jeesuksen asema ja kuolemanjälkeinen elämä).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Liikkeellä on kristillisistä kirkoista eroavia tarkkoja elämäntapaohjeita, kuten vereen liittyvät säännöt ja torjuva suhtautuminen kansallisvaltion ajatukseen. He perustelevat niitä Raamatulla.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Jehovan todistajat eivät vietä kristillisen kirkkovuoden juhlia, koska monet kristilliset juhlat ovat saaneet vaikutteita muista uskonnoista.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Jehovan todistajat eivät käytä ristiä symbolinaan, koska heidän opetuksensa mukaan Jeesus kuoli kiinnitettynä paaluun eikä ristiin.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26C2523-D12B-47AD-B91E-B71A01E1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2E40A90-C1B3-4D44-8C94-EBB309AE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0897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3B04FF-0E0A-4429-BDE1-68360F83C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44000" cy="1325563"/>
          </a:xfrm>
        </p:spPr>
        <p:txBody>
          <a:bodyPr/>
          <a:lstStyle/>
          <a:p>
            <a:r>
              <a:rPr lang="fi-FI" sz="3600" dirty="0">
                <a:latin typeface="+mn-lt"/>
              </a:rPr>
              <a:t>6. Pohdi, millaisia haasteita Jehovan todistaja -perheiden tai mormoniperheiden lapset saattavat kokea uskonsa ja elämäntapansa takia</a:t>
            </a:r>
            <a:r>
              <a:rPr lang="fi-FI" sz="3600" dirty="0"/>
              <a:t>.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483017-0078-4784-89D8-A1097F262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6513"/>
            <a:ext cx="10515600" cy="4130449"/>
          </a:xfrm>
        </p:spPr>
        <p:txBody>
          <a:bodyPr/>
          <a:lstStyle/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Uskonnonharjoitus voi olla intensiivinen osa vapaa-aikaa.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Lähetystyöhön yleensä osallistutaan.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On ruokaan ja terveydenhoitoon liittyviä kieltoja.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Perhe-elämän arvostus on voimakasta, ja seksuaalisuuteen sekä parisuhteeseen liittyy ohjeita.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Perheillä on erilainen juhlakulttuuri verrattuna useimpiin muihin, sillä Jehovan todistajat eivät esimerkiksi yleensä vietä syntymäpäiviä.</a:t>
            </a:r>
          </a:p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  <a:sym typeface="Calibri" panose="020F0502020204030204" pitchFamily="34" charset="0"/>
              </a:rPr>
              <a:t>Suhtautuminen valtioon ja kansallisiin perinteisiin on erilaista. Esimerkiksi Jehovan todistajat eivät pääsääntöisesti äänestä tai suorita asepalvelusta.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8051E92-8088-4B81-9E88-5DF57FDC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83F08C8-A0F8-47A1-B9BC-68C12BD46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907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293870-6F45-42EB-9C0F-E70D1B7B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50086" cy="1695105"/>
          </a:xfrm>
        </p:spPr>
        <p:txBody>
          <a:bodyPr/>
          <a:lstStyle/>
          <a:p>
            <a:r>
              <a:rPr lang="fi-FI" sz="3600" dirty="0">
                <a:latin typeface="+mn-lt"/>
              </a:rPr>
              <a:t>7. Millaisia kokoontumispaikkoja ovat Jehovan todistajien valtakunnansalit tai mormonikirkon temppelit? Millaista toimintaa näissä paikoissa järjestetään?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DC9768-B5EA-416A-85AB-C5E520DBE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8143"/>
            <a:ext cx="10515600" cy="3618820"/>
          </a:xfrm>
        </p:spPr>
        <p:txBody>
          <a:bodyPr/>
          <a:lstStyle/>
          <a:p>
            <a:pPr eaLnBrk="1" hangingPunct="1"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Jehovan todistajien valtakunnansali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Uskonnonharjoituksessa ei käytetä uskonnollisia symboleja, joten sali on ennen kaikkea käytännöllinen.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Yleensä sunnuntaisin saleilla pidetään yleisökokous, joka koostuu alkulaulusta ja -rukouksesta sekä puolen tunnin mittaisesta esitelmästä. Kokouksen jälkeen pidetään Vartiotorni-lehden tutkistelutilaisuus.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Arki-iltoina voidaan pitää opetuskokouksia, joissa tutkitaan omaa lehteä tai opastetaan todistustehtävään. 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  <a:defRPr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  <a:sym typeface="Calibri" pitchFamily="34" charset="0"/>
              </a:rPr>
              <a:t>Valtakunnansalissa järjestetään myös siirtymäriittejä, kuten avioliittoon vihkimisiä ja hautajaisia.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F8C1187-127E-4B51-A50D-2F4DEA05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12. Kristillisperäiset uskonnot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CB13957-FAD7-424D-9039-D20E9DDE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5193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806</Words>
  <Application>Microsoft Office PowerPoint</Application>
  <PresentationFormat>Laajakuva</PresentationFormat>
  <Paragraphs>82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12. Kristillisperäiset uskonnot</vt:lpstr>
      <vt:lpstr>1. Millä kriteereillä uskonnollinen yhteisö määritellään kristilliseksi kirkoksi?</vt:lpstr>
      <vt:lpstr>2. Laadi vertaileva taulukko Jehovan todistajista ja Myöhempien aikojen pyhien Jeesuksen Kristuksen kirkosta. Vertaile yhteisöjä seuraavien asioiden suhteen.</vt:lpstr>
      <vt:lpstr>2. Laadi vertaileva taulukko Jehovan todistajista ja Myöhempien aikojen pyhien Jeesuksen Kristuksen kirkosta. Vertaile yhteisöjä seuraavien asioiden suhteen</vt:lpstr>
      <vt:lpstr>3. Missä ja milloin Jehovan todistajat ja mormonikirkko ovat syntyneet?</vt:lpstr>
      <vt:lpstr>4. Ota selville, mitä raamatuntutkijat sanovat Jehova-nimen käytöstä Vanhassa testamentissa.</vt:lpstr>
      <vt:lpstr>5. Mitä kristillisiä perinteitä Jehovan todistajat eivät ole omaksuneet omaan toimintaansa? Miksi?</vt:lpstr>
      <vt:lpstr>6. Pohdi, millaisia haasteita Jehovan todistaja -perheiden tai mormoniperheiden lapset saattavat kokea uskonsa ja elämäntapansa takia. </vt:lpstr>
      <vt:lpstr>7. Millaisia kokoontumispaikkoja ovat Jehovan todistajien valtakunnansalit tai mormonikirkon temppelit? Millaista toimintaa näissä paikoissa järjestetään?</vt:lpstr>
      <vt:lpstr>7. Millaisia kokoontumispaikkoja ovat Jehovan todistajien valtakunnansalit tai mormonikirkon temppelit? Millaista toimintaa näissä paikoissa järjestetään?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Diaesityksen otsikko, koko 48</dc:title>
  <dc:creator>Taina Vuokko</dc:creator>
  <cp:lastModifiedBy>Riikka Kujanen</cp:lastModifiedBy>
  <cp:revision>9</cp:revision>
  <dcterms:created xsi:type="dcterms:W3CDTF">2021-06-01T16:07:13Z</dcterms:created>
  <dcterms:modified xsi:type="dcterms:W3CDTF">2023-06-13T07:39:19Z</dcterms:modified>
</cp:coreProperties>
</file>