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68" r:id="rId5"/>
    <p:sldId id="259" r:id="rId6"/>
    <p:sldId id="260" r:id="rId7"/>
    <p:sldId id="266" r:id="rId8"/>
    <p:sldId id="261" r:id="rId9"/>
    <p:sldId id="262" r:id="rId10"/>
    <p:sldId id="263" r:id="rId11"/>
    <p:sldId id="264" r:id="rId12"/>
    <p:sldId id="265" r:id="rId13"/>
  </p:sldIdLst>
  <p:sldSz cx="12192000" cy="6858000"/>
  <p:notesSz cx="6858000" cy="9144000"/>
  <p:defaultTextStyle>
    <a:defPPr>
      <a:defRPr lang="fi-FI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72" autoAdjust="0"/>
    <p:restoredTop sz="94660"/>
  </p:normalViewPr>
  <p:slideViewPr>
    <p:cSldViewPr snapToGrid="0">
      <p:cViewPr varScale="1">
        <p:scale>
          <a:sx n="87" d="100"/>
          <a:sy n="87" d="100"/>
        </p:scale>
        <p:origin x="102" y="6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251B72-27CE-40BA-9C7A-A17EE35F0844}" type="datetimeFigureOut">
              <a:rPr lang="fi-FI" smtClean="0"/>
              <a:t>21.10.2021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9EC046-1BB7-4E45-8F24-472DD13F566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107099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28B0DB0-714D-4942-B3F0-071849A471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09A8C-BB71-4C85-A69D-08180FC24F6C}" type="datetime1">
              <a:rPr lang="fi-FI" smtClean="0"/>
              <a:t>21.10.2021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DC707A0-A39C-4F26-82CD-CD00F91F69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dirty="0"/>
              <a:t>11. Vapaakristillisyys, karismaattisuus ja evankelikaalisuus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496EA5F-C6A1-4ECC-B2D1-BC45C4EB9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D52959-2333-471C-8BD5-D73F1AEEC588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15066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BBBC0CDC-B2E4-4A41-B3A8-90B22D14E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D812CF-6102-490F-A737-2E04878ADE37}" type="datetime1">
              <a:rPr lang="fi-FI" smtClean="0"/>
              <a:t>21.10.2021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34DCEAF-0DCB-4DCD-99F3-820A7FBB6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dirty="0"/>
              <a:t>11. Vapaakristillisyys, karismaattisuus ja evankelikaalisuus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F23DE28B-6A38-448D-9294-E8A4F63E9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F13331-8653-43C8-9822-FB20E43CF9A1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22450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1160CE1-60C2-4D2A-B118-66EF38BE6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081945-5FEA-4C2E-B0A0-BC43E829CEAF}" type="datetime1">
              <a:rPr lang="fi-FI" smtClean="0"/>
              <a:t>21.10.2021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1F67DC0-D192-41D8-8EF3-D7F120C473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dirty="0"/>
              <a:t>11. Vapaakristillisyys, karismaattisuus ja evankelikaalisuus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5802C89-204C-4A25-AD71-13353D35CE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94E661-F3A9-4381-BAE1-A1A8773D1572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85892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C9200AB-15F9-4B69-8522-3678504188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07A54E-58F7-4E75-9F03-52971D91B190}" type="datetime1">
              <a:rPr lang="fi-FI" smtClean="0"/>
              <a:t>21.10.2021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EC3A185-7F0B-4ACE-BBEE-4A6138819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dirty="0"/>
              <a:t>11. Vapaakristillisyys, karismaattisuus ja evankelikaalisuus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EDCC385-2570-4919-BCB0-4066596E2A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01FB1B-E8C8-4B5E-B1C1-0BFDAE84AB66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60788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EF15B99-E9C6-4283-AEC2-84D98F5499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AA2A01-0630-47D9-A5C3-74BA968A3646}" type="datetime1">
              <a:rPr lang="fi-FI" smtClean="0"/>
              <a:t>21.10.2021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43E1310-6A79-4BDB-8D36-3FF3B87FB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dirty="0"/>
              <a:t>11. Vapaakristillisyys, karismaattisuus ja evankelikaalisuus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F308A27-1B83-40A1-9376-89239C901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16C3E0-6CEA-4058-931F-EEEE5E3076D5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61076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3">
            <a:extLst>
              <a:ext uri="{FF2B5EF4-FFF2-40B4-BE49-F238E27FC236}">
                <a16:creationId xmlns:a16="http://schemas.microsoft.com/office/drawing/2014/main" id="{11F5300B-6543-4872-921F-3E94D0721F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AF2880-1BFC-469D-B9BE-566167B18A00}" type="datetime1">
              <a:rPr lang="fi-FI" smtClean="0"/>
              <a:t>21.10.2021</a:t>
            </a:fld>
            <a:endParaRPr lang="fi-FI"/>
          </a:p>
        </p:txBody>
      </p:sp>
      <p:sp>
        <p:nvSpPr>
          <p:cNvPr id="6" name="Alatunnisteen paikkamerkki 4">
            <a:extLst>
              <a:ext uri="{FF2B5EF4-FFF2-40B4-BE49-F238E27FC236}">
                <a16:creationId xmlns:a16="http://schemas.microsoft.com/office/drawing/2014/main" id="{A3DB2936-B3DE-4AE1-A618-D0B2F93154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dirty="0"/>
              <a:t>11. Vapaakristillisyys, karismaattisuus ja evankelikaalisuus</a:t>
            </a:r>
          </a:p>
        </p:txBody>
      </p:sp>
      <p:sp>
        <p:nvSpPr>
          <p:cNvPr id="7" name="Dian numeron paikkamerkki 5">
            <a:extLst>
              <a:ext uri="{FF2B5EF4-FFF2-40B4-BE49-F238E27FC236}">
                <a16:creationId xmlns:a16="http://schemas.microsoft.com/office/drawing/2014/main" id="{6CADAEFC-99F6-4E28-A64B-2B24D1310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BDFBB9-9B24-4BF5-828E-D0A91B1327CD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78513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3">
            <a:extLst>
              <a:ext uri="{FF2B5EF4-FFF2-40B4-BE49-F238E27FC236}">
                <a16:creationId xmlns:a16="http://schemas.microsoft.com/office/drawing/2014/main" id="{7708C4E4-3B30-4811-9D8D-36BAEF346F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558ECE-275D-4D6B-88F5-236AEDF6030D}" type="datetime1">
              <a:rPr lang="fi-FI" smtClean="0"/>
              <a:t>21.10.2021</a:t>
            </a:fld>
            <a:endParaRPr lang="fi-FI"/>
          </a:p>
        </p:txBody>
      </p:sp>
      <p:sp>
        <p:nvSpPr>
          <p:cNvPr id="8" name="Alatunnisteen paikkamerkki 4">
            <a:extLst>
              <a:ext uri="{FF2B5EF4-FFF2-40B4-BE49-F238E27FC236}">
                <a16:creationId xmlns:a16="http://schemas.microsoft.com/office/drawing/2014/main" id="{280BD086-619A-47AA-9420-14FE939D0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dirty="0"/>
              <a:t>11. Vapaakristillisyys, karismaattisuus ja evankelikaalisuus</a:t>
            </a:r>
          </a:p>
        </p:txBody>
      </p:sp>
      <p:sp>
        <p:nvSpPr>
          <p:cNvPr id="9" name="Dian numeron paikkamerkki 5">
            <a:extLst>
              <a:ext uri="{FF2B5EF4-FFF2-40B4-BE49-F238E27FC236}">
                <a16:creationId xmlns:a16="http://schemas.microsoft.com/office/drawing/2014/main" id="{7423806F-4DC8-48FA-9DFC-38EA2285B8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41AF6A-3AD8-4608-A88D-DE5912880D4D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98734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3">
            <a:extLst>
              <a:ext uri="{FF2B5EF4-FFF2-40B4-BE49-F238E27FC236}">
                <a16:creationId xmlns:a16="http://schemas.microsoft.com/office/drawing/2014/main" id="{7C2F5586-E500-47F6-A295-1BB262FCCC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75377-AB58-449B-A373-F95196137740}" type="datetime1">
              <a:rPr lang="fi-FI" smtClean="0"/>
              <a:t>21.10.2021</a:t>
            </a:fld>
            <a:endParaRPr lang="fi-FI"/>
          </a:p>
        </p:txBody>
      </p:sp>
      <p:sp>
        <p:nvSpPr>
          <p:cNvPr id="4" name="Alatunnisteen paikkamerkki 4">
            <a:extLst>
              <a:ext uri="{FF2B5EF4-FFF2-40B4-BE49-F238E27FC236}">
                <a16:creationId xmlns:a16="http://schemas.microsoft.com/office/drawing/2014/main" id="{DA567EE0-BDCC-458E-B0DA-591E1FF95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dirty="0"/>
              <a:t>11. Vapaakristillisyys, karismaattisuus ja evankelikaalisuus</a:t>
            </a:r>
          </a:p>
        </p:txBody>
      </p:sp>
      <p:sp>
        <p:nvSpPr>
          <p:cNvPr id="5" name="Dian numeron paikkamerkki 5">
            <a:extLst>
              <a:ext uri="{FF2B5EF4-FFF2-40B4-BE49-F238E27FC236}">
                <a16:creationId xmlns:a16="http://schemas.microsoft.com/office/drawing/2014/main" id="{3C1BFC34-80DF-4991-B6FB-579AED686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318B9D-E9A1-420E-A508-E539CFAF8592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3954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3">
            <a:extLst>
              <a:ext uri="{FF2B5EF4-FFF2-40B4-BE49-F238E27FC236}">
                <a16:creationId xmlns:a16="http://schemas.microsoft.com/office/drawing/2014/main" id="{F4B3C23E-6667-4184-8840-3675D28FF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0AB3B5-1977-4B7D-8CE1-79DC9AED298B}" type="datetime1">
              <a:rPr lang="fi-FI" smtClean="0"/>
              <a:t>21.10.2021</a:t>
            </a:fld>
            <a:endParaRPr lang="fi-FI"/>
          </a:p>
        </p:txBody>
      </p:sp>
      <p:sp>
        <p:nvSpPr>
          <p:cNvPr id="3" name="Alatunnisteen paikkamerkki 4">
            <a:extLst>
              <a:ext uri="{FF2B5EF4-FFF2-40B4-BE49-F238E27FC236}">
                <a16:creationId xmlns:a16="http://schemas.microsoft.com/office/drawing/2014/main" id="{488046CA-5570-4D5E-BBA4-674FDD243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dirty="0"/>
              <a:t>11. Vapaakristillisyys, karismaattisuus ja evankelikaalisuus</a:t>
            </a:r>
          </a:p>
        </p:txBody>
      </p:sp>
      <p:sp>
        <p:nvSpPr>
          <p:cNvPr id="4" name="Dian numeron paikkamerkki 5">
            <a:extLst>
              <a:ext uri="{FF2B5EF4-FFF2-40B4-BE49-F238E27FC236}">
                <a16:creationId xmlns:a16="http://schemas.microsoft.com/office/drawing/2014/main" id="{96D59866-23FD-41E2-B8EC-9B511ED9F8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1A44CC-96F3-4320-801D-EB5DB229DA64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40247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3">
            <a:extLst>
              <a:ext uri="{FF2B5EF4-FFF2-40B4-BE49-F238E27FC236}">
                <a16:creationId xmlns:a16="http://schemas.microsoft.com/office/drawing/2014/main" id="{E2ED750D-FD58-4404-B6A5-30CDDB54F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74B404-AC66-4274-AA7F-F047598045AD}" type="datetime1">
              <a:rPr lang="fi-FI" smtClean="0"/>
              <a:t>21.10.2021</a:t>
            </a:fld>
            <a:endParaRPr lang="fi-FI"/>
          </a:p>
        </p:txBody>
      </p:sp>
      <p:sp>
        <p:nvSpPr>
          <p:cNvPr id="6" name="Alatunnisteen paikkamerkki 4">
            <a:extLst>
              <a:ext uri="{FF2B5EF4-FFF2-40B4-BE49-F238E27FC236}">
                <a16:creationId xmlns:a16="http://schemas.microsoft.com/office/drawing/2014/main" id="{F87D7741-E6DB-4A50-BA24-590674835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dirty="0"/>
              <a:t>11. Vapaakristillisyys, karismaattisuus ja evankelikaalisuus</a:t>
            </a:r>
          </a:p>
        </p:txBody>
      </p:sp>
      <p:sp>
        <p:nvSpPr>
          <p:cNvPr id="7" name="Dian numeron paikkamerkki 5">
            <a:extLst>
              <a:ext uri="{FF2B5EF4-FFF2-40B4-BE49-F238E27FC236}">
                <a16:creationId xmlns:a16="http://schemas.microsoft.com/office/drawing/2014/main" id="{C29A21E4-6838-42C9-812C-052181A0A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86DF0D-19BD-4C54-9BE4-9779AF01D9B3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30386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3">
            <a:extLst>
              <a:ext uri="{FF2B5EF4-FFF2-40B4-BE49-F238E27FC236}">
                <a16:creationId xmlns:a16="http://schemas.microsoft.com/office/drawing/2014/main" id="{965EA9AC-E186-41C8-8B52-422C7FB259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5BC6B1-E9B3-4730-B661-9FF064CBBBA5}" type="datetime1">
              <a:rPr lang="fi-FI" smtClean="0"/>
              <a:t>21.10.2021</a:t>
            </a:fld>
            <a:endParaRPr lang="fi-FI"/>
          </a:p>
        </p:txBody>
      </p:sp>
      <p:sp>
        <p:nvSpPr>
          <p:cNvPr id="6" name="Alatunnisteen paikkamerkki 4">
            <a:extLst>
              <a:ext uri="{FF2B5EF4-FFF2-40B4-BE49-F238E27FC236}">
                <a16:creationId xmlns:a16="http://schemas.microsoft.com/office/drawing/2014/main" id="{2F1276AF-C27E-409F-AACA-002938501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dirty="0"/>
              <a:t>11. Vapaakristillisyys, karismaattisuus ja evankelikaalisuus</a:t>
            </a:r>
          </a:p>
        </p:txBody>
      </p:sp>
      <p:sp>
        <p:nvSpPr>
          <p:cNvPr id="7" name="Dian numeron paikkamerkki 5">
            <a:extLst>
              <a:ext uri="{FF2B5EF4-FFF2-40B4-BE49-F238E27FC236}">
                <a16:creationId xmlns:a16="http://schemas.microsoft.com/office/drawing/2014/main" id="{2C5E2F57-3B6F-480B-ABBB-7EBFC06A4A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FFEBD6-6EEF-4875-877D-BE29F49C4792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14241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Otsikon paikkamerkki 1">
            <a:extLst>
              <a:ext uri="{FF2B5EF4-FFF2-40B4-BE49-F238E27FC236}">
                <a16:creationId xmlns:a16="http://schemas.microsoft.com/office/drawing/2014/main" id="{14085B97-98C2-49A5-8470-E778B42E57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ots. perustyyl. napsautt.</a:t>
            </a:r>
          </a:p>
        </p:txBody>
      </p:sp>
      <p:sp>
        <p:nvSpPr>
          <p:cNvPr id="1027" name="Tekstin paikkamerkki 2">
            <a:extLst>
              <a:ext uri="{FF2B5EF4-FFF2-40B4-BE49-F238E27FC236}">
                <a16:creationId xmlns:a16="http://schemas.microsoft.com/office/drawing/2014/main" id="{6978D60B-4095-4493-8799-E92A10BBC2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tekstin perustyylejä napsauttamalla</a:t>
            </a:r>
          </a:p>
          <a:p>
            <a:pPr lvl="1"/>
            <a:r>
              <a:rPr lang="fi-FI" altLang="fi-FI"/>
              <a:t>toinen taso</a:t>
            </a:r>
          </a:p>
          <a:p>
            <a:pPr lvl="2"/>
            <a:r>
              <a:rPr lang="fi-FI" altLang="fi-FI"/>
              <a:t>kolmas taso</a:t>
            </a:r>
          </a:p>
          <a:p>
            <a:pPr lvl="3"/>
            <a:r>
              <a:rPr lang="fi-FI" altLang="fi-FI"/>
              <a:t>neljäs taso</a:t>
            </a:r>
          </a:p>
          <a:p>
            <a:pPr lvl="4"/>
            <a:r>
              <a:rPr lang="fi-FI" alt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31D57F6-CAAD-41DC-BC20-4CD2ABA676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087C643-53EE-4D9E-8C62-8526C0CEF777}" type="datetime1">
              <a:rPr lang="fi-FI" smtClean="0"/>
              <a:t>21.10.2021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4FD9B32-E1DD-402A-9940-16925565B3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i-FI" dirty="0"/>
              <a:t>11. Vapaakristillisyys, karismaattisuus ja evankelikaalisuus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D74DED2-AF73-4178-B310-59C4B70BB2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C5D05AB-3EA4-4E98-908F-7F30D17DE006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uskonnot.fi/yhteiso-osasto/kristinusko/tunnustuskuntiin-sitoutumaton-uuskarismaattisuus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6D694EB-E207-48D4-A508-CBBE8382F9F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i-FI" sz="4800" dirty="0">
                <a:latin typeface="+mn-lt"/>
              </a:rPr>
              <a:t>11. Vapaakristillisyys, karismaattisuus ja evankelikaalisuus</a:t>
            </a:r>
          </a:p>
        </p:txBody>
      </p:sp>
      <p:sp>
        <p:nvSpPr>
          <p:cNvPr id="2051" name="Alaotsikko 2">
            <a:extLst>
              <a:ext uri="{FF2B5EF4-FFF2-40B4-BE49-F238E27FC236}">
                <a16:creationId xmlns:a16="http://schemas.microsoft.com/office/drawing/2014/main" id="{527B8528-272B-4F1B-9BC7-4390F3F102F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altLang="fi-FI" sz="2200" dirty="0"/>
              <a:t>Oppikirjan tehtävien vastaukset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B029689-4515-4FE7-A6B7-C68F589F19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0062"/>
            <a:ext cx="8795657" cy="1720624"/>
          </a:xfrm>
        </p:spPr>
        <p:txBody>
          <a:bodyPr/>
          <a:lstStyle/>
          <a:p>
            <a:r>
              <a:rPr lang="fi-FI" sz="3600" dirty="0">
                <a:latin typeface="+mn-lt"/>
              </a:rPr>
              <a:t>7. Muotoile </a:t>
            </a:r>
            <a:r>
              <a:rPr lang="fi-FI" sz="3600" dirty="0" err="1">
                <a:latin typeface="+mn-lt"/>
              </a:rPr>
              <a:t>evankelikaalien</a:t>
            </a:r>
            <a:r>
              <a:rPr lang="fi-FI" sz="3600" dirty="0">
                <a:latin typeface="+mn-lt"/>
              </a:rPr>
              <a:t> neljä perusajatusta nuorille ymmärrettävällä kielellä. Tee näistä kadulla jaettava uskonnollinen lentolehtinen eli traktaatti. 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77EF13B-5DE9-4C32-93AE-6E9237A41F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56113"/>
            <a:ext cx="10515600" cy="3520849"/>
          </a:xfrm>
        </p:spPr>
        <p:txBody>
          <a:bodyPr/>
          <a:lstStyle/>
          <a:p>
            <a:pPr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fi-FI" sz="2200" dirty="0">
                <a:solidFill>
                  <a:schemeClr val="dk1"/>
                </a:solidFill>
                <a:latin typeface="Calibri"/>
                <a:cs typeface="Calibri"/>
              </a:rPr>
              <a:t>Esimerkiksi</a:t>
            </a:r>
          </a:p>
          <a:p>
            <a:pPr lvl="1"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̶"/>
            </a:pPr>
            <a:r>
              <a:rPr lang="fi-FI" sz="2200" dirty="0">
                <a:solidFill>
                  <a:schemeClr val="dk1"/>
                </a:solidFill>
                <a:latin typeface="Calibri"/>
                <a:cs typeface="Calibri"/>
              </a:rPr>
              <a:t>Pidä Raamattua elämäsi ainoana ohjenuorana. </a:t>
            </a:r>
          </a:p>
          <a:p>
            <a:pPr lvl="1"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̶"/>
            </a:pPr>
            <a:r>
              <a:rPr lang="fi-FI" sz="2200" dirty="0">
                <a:solidFill>
                  <a:schemeClr val="dk1"/>
                </a:solidFill>
                <a:latin typeface="Calibri"/>
                <a:cs typeface="Calibri"/>
              </a:rPr>
              <a:t>Raamattu kertoo, kuinka Kristus on sovittanut sinun syntisi kuolemallaan.</a:t>
            </a:r>
          </a:p>
          <a:p>
            <a:pPr lvl="1"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̶"/>
            </a:pPr>
            <a:r>
              <a:rPr lang="fi-FI" sz="2200" dirty="0">
                <a:solidFill>
                  <a:schemeClr val="dk1"/>
                </a:solidFill>
                <a:latin typeface="Calibri"/>
                <a:cs typeface="Calibri"/>
              </a:rPr>
              <a:t>Sinun tulee ottaa uudestisyntyä eli ottaa Kristuksen sovitustyö henkilökohtaisesti vastaan, jotta pelastut. </a:t>
            </a:r>
          </a:p>
          <a:p>
            <a:pPr lvl="1"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̶"/>
            </a:pPr>
            <a:r>
              <a:rPr lang="fi-FI" sz="2200" dirty="0">
                <a:solidFill>
                  <a:schemeClr val="dk1"/>
                </a:solidFill>
                <a:latin typeface="Calibri"/>
                <a:cs typeface="Calibri"/>
              </a:rPr>
              <a:t>Kerro tätä ilosanomaa eteenpäin kaikille mahdollisille ihmisillä, koska maailmanloppu on lähellä. 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C3481072-B651-464F-A690-019D5644F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dirty="0"/>
              <a:t>11. Vapaakristillisyys, karismaattisuus ja evankelikaalisuus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5633A45B-4F73-4FAB-BB9B-42C55110B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01FB1B-E8C8-4B5E-B1C1-0BFDAE84AB66}" type="slidenum">
              <a:rPr lang="fi-FI" smtClean="0"/>
              <a:pPr>
                <a:defRPr/>
              </a:pPr>
              <a:t>10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775585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18D6543-5E85-42A9-A858-C1510AE48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926286" cy="1325563"/>
          </a:xfrm>
        </p:spPr>
        <p:txBody>
          <a:bodyPr/>
          <a:lstStyle/>
          <a:p>
            <a:r>
              <a:rPr lang="fi-FI" sz="3600" dirty="0">
                <a:latin typeface="+mn-lt"/>
              </a:rPr>
              <a:t>8. Etsi viisi uuskarismaattisen seurakunnan nimeä. Pohdi, mitä näiden seurakuntien nimet tarkoittavat ja mitä niillä halutaan korostaa. 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FAAFDFA-B3F8-43DE-8E6E-FFC199250B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33600"/>
            <a:ext cx="10515600" cy="4043363"/>
          </a:xfrm>
        </p:spPr>
        <p:txBody>
          <a:bodyPr/>
          <a:lstStyle/>
          <a:p>
            <a:pPr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fi-FI" sz="2200" dirty="0">
                <a:solidFill>
                  <a:schemeClr val="dk1"/>
                </a:solidFill>
                <a:latin typeface="Calibri"/>
                <a:cs typeface="Calibri"/>
              </a:rPr>
              <a:t>Lista Suomessa toimivista uuskarismaattisista seurakunnista löytyy vaikkapa Uskonnot.fi-sivustolta: </a:t>
            </a:r>
            <a:r>
              <a:rPr lang="fi-FI" sz="2200" dirty="0">
                <a:solidFill>
                  <a:schemeClr val="dk1"/>
                </a:solidFill>
                <a:latin typeface="Calibri"/>
                <a:cs typeface="Calibri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https://uskonnot.fi/yhteiso-osasto/kristinusko/tunnustuskuntiin-sitoutumaton-uuskarismaattisuus/</a:t>
            </a:r>
            <a:r>
              <a:rPr lang="fi-FI" sz="2200" dirty="0">
                <a:solidFill>
                  <a:schemeClr val="dk1"/>
                </a:solidFill>
                <a:latin typeface="Calibri"/>
                <a:cs typeface="Calibri"/>
              </a:rPr>
              <a:t>.</a:t>
            </a:r>
          </a:p>
          <a:p>
            <a:pPr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fi-FI" sz="2200" dirty="0">
                <a:solidFill>
                  <a:schemeClr val="dk1"/>
                </a:solidFill>
                <a:latin typeface="Calibri"/>
                <a:cs typeface="Calibri"/>
              </a:rPr>
              <a:t>Esimerkiksi</a:t>
            </a:r>
          </a:p>
          <a:p>
            <a:pPr lvl="1"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̶"/>
            </a:pPr>
            <a:r>
              <a:rPr lang="fi-FI" sz="2200" dirty="0" err="1">
                <a:solidFill>
                  <a:schemeClr val="dk1"/>
                </a:solidFill>
                <a:latin typeface="Calibri"/>
                <a:cs typeface="Calibri"/>
              </a:rPr>
              <a:t>Healing</a:t>
            </a:r>
            <a:r>
              <a:rPr lang="fi-FI" sz="2200" dirty="0">
                <a:solidFill>
                  <a:schemeClr val="dk1"/>
                </a:solidFill>
                <a:latin typeface="Calibri"/>
                <a:cs typeface="Calibri"/>
              </a:rPr>
              <a:t> </a:t>
            </a:r>
            <a:r>
              <a:rPr lang="fi-FI" sz="2200" dirty="0" err="1">
                <a:solidFill>
                  <a:schemeClr val="dk1"/>
                </a:solidFill>
                <a:latin typeface="Calibri"/>
                <a:cs typeface="Calibri"/>
              </a:rPr>
              <a:t>Rooms</a:t>
            </a:r>
            <a:r>
              <a:rPr lang="fi-FI" sz="2200" dirty="0">
                <a:solidFill>
                  <a:schemeClr val="dk1"/>
                </a:solidFill>
                <a:latin typeface="Calibri"/>
                <a:cs typeface="Calibri"/>
              </a:rPr>
              <a:t>: rukouksella parantaminen keskeistä</a:t>
            </a:r>
          </a:p>
          <a:p>
            <a:pPr lvl="1"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̶"/>
            </a:pPr>
            <a:r>
              <a:rPr lang="fi-FI" sz="2200" dirty="0" err="1">
                <a:solidFill>
                  <a:schemeClr val="dk1"/>
                </a:solidFill>
                <a:latin typeface="Calibri"/>
                <a:cs typeface="Calibri"/>
              </a:rPr>
              <a:t>Vineyard</a:t>
            </a:r>
            <a:r>
              <a:rPr lang="fi-FI" sz="2200" dirty="0">
                <a:solidFill>
                  <a:schemeClr val="dk1"/>
                </a:solidFill>
                <a:latin typeface="Calibri"/>
                <a:cs typeface="Calibri"/>
              </a:rPr>
              <a:t>-seurakunta: Jeesuksen viinitarhaan liittyvät vertaukset ja Pyhän Hengen hedelmien tuottaminen</a:t>
            </a:r>
          </a:p>
          <a:p>
            <a:pPr lvl="1"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̶"/>
            </a:pPr>
            <a:r>
              <a:rPr lang="fi-FI" sz="2200" dirty="0">
                <a:solidFill>
                  <a:schemeClr val="dk1"/>
                </a:solidFill>
                <a:latin typeface="Calibri"/>
                <a:cs typeface="Calibri"/>
              </a:rPr>
              <a:t>Joensuun cityseurakunta: kaupunkilaisten evankeliointi modernilla tavalla</a:t>
            </a:r>
          </a:p>
          <a:p>
            <a:pPr lvl="1"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̶"/>
            </a:pPr>
            <a:r>
              <a:rPr lang="fi-FI" sz="2200" dirty="0">
                <a:solidFill>
                  <a:schemeClr val="dk1"/>
                </a:solidFill>
                <a:latin typeface="Calibri"/>
                <a:cs typeface="Calibri"/>
              </a:rPr>
              <a:t>Lahden elämän leipä -seurakunta: Jeesus sanoi olevansa elämän leipä (</a:t>
            </a:r>
            <a:r>
              <a:rPr lang="fi-FI" sz="2200" dirty="0" err="1">
                <a:solidFill>
                  <a:schemeClr val="dk1"/>
                </a:solidFill>
                <a:latin typeface="Calibri"/>
                <a:cs typeface="Calibri"/>
              </a:rPr>
              <a:t>Joh</a:t>
            </a:r>
            <a:r>
              <a:rPr lang="fi-FI" sz="2200" dirty="0">
                <a:solidFill>
                  <a:schemeClr val="dk1"/>
                </a:solidFill>
                <a:latin typeface="Calibri"/>
                <a:cs typeface="Calibri"/>
              </a:rPr>
              <a:t>. 6:48–58)</a:t>
            </a:r>
          </a:p>
          <a:p>
            <a:pPr lvl="1"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̶"/>
            </a:pPr>
            <a:r>
              <a:rPr lang="fi-FI" sz="2200" dirty="0">
                <a:solidFill>
                  <a:schemeClr val="dk1"/>
                </a:solidFill>
                <a:latin typeface="Calibri"/>
                <a:cs typeface="Calibri"/>
              </a:rPr>
              <a:t>Pyhän Hengen seurakunta: armolahjojen korostaminen</a:t>
            </a:r>
          </a:p>
          <a:p>
            <a:endParaRPr lang="fi-FI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D59A4576-ABC1-4597-BC6F-02D5948D2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dirty="0"/>
              <a:t>11. Vapaakristillisyys, karismaattisuus ja evankelikaalisuus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BCD56730-C520-4899-9BB8-F6BD7D11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01FB1B-E8C8-4B5E-B1C1-0BFDAE84AB66}" type="slidenum">
              <a:rPr lang="fi-FI" smtClean="0"/>
              <a:pPr>
                <a:defRPr/>
              </a:pPr>
              <a:t>11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207846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229A041-1A8F-4CDC-90E2-BDB47783B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665029" cy="1325563"/>
          </a:xfrm>
        </p:spPr>
        <p:txBody>
          <a:bodyPr/>
          <a:lstStyle/>
          <a:p>
            <a:r>
              <a:rPr lang="fi-FI" sz="4200" dirty="0">
                <a:latin typeface="+mn-lt"/>
              </a:rPr>
              <a:t>9. Ota selvää, millainen on tyypillinen vapaakristillinen todistuspuheenvuoro.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526EC1-F815-4B39-9588-E407E556F7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fi-FI" sz="2200" dirty="0">
                <a:solidFill>
                  <a:schemeClr val="dk1"/>
                </a:solidFill>
                <a:latin typeface="Calibri"/>
                <a:cs typeface="Calibri"/>
              </a:rPr>
              <a:t>Usein joku seurakunnan jäsen kertoo omasta uskonnollisesta elämästään ja rohkaisee seurakuntalaisia kristilliseen elämään. </a:t>
            </a:r>
          </a:p>
          <a:p>
            <a:pPr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fi-FI" sz="2200" dirty="0">
                <a:solidFill>
                  <a:schemeClr val="dk1"/>
                </a:solidFill>
                <a:latin typeface="Calibri"/>
                <a:cs typeface="Calibri"/>
              </a:rPr>
              <a:t>Seurakunnan uudet jäsenet voivat kertoa omasta uskoontulostaan kuvaamalla ensin entistä elämäänsä, muutoksen syitä ja uskoontulon hetkeä sekä sen vaikutuksia. </a:t>
            </a:r>
          </a:p>
          <a:p>
            <a:pPr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fi-FI" sz="2200" dirty="0">
                <a:solidFill>
                  <a:schemeClr val="dk1"/>
                </a:solidFill>
                <a:latin typeface="Calibri"/>
                <a:cs typeface="Calibri"/>
              </a:rPr>
              <a:t>Seurakuntalaiset voivat kertoa myös vastauksista rukouksiinsa. 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3F61635F-7AAA-40D6-9B6C-BEB19405A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dirty="0"/>
              <a:t>11. Vapaakristillisyys, karismaattisuus ja evankelikaalisuus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09C6CFDC-A1A1-4746-A893-1FEA4D2B9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01FB1B-E8C8-4B5E-B1C1-0BFDAE84AB66}" type="slidenum">
              <a:rPr lang="fi-FI" smtClean="0"/>
              <a:pPr>
                <a:defRPr/>
              </a:pPr>
              <a:t>12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717682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5625FF0-2ADA-4718-9F13-0395B556DD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9111343" cy="1082675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fi-FI" sz="4200" dirty="0">
                <a:latin typeface="+mn-lt"/>
              </a:rPr>
              <a:t>1. Millainen on monien vapaakristillisten suuntausten historiallinen tausta?</a:t>
            </a:r>
          </a:p>
        </p:txBody>
      </p:sp>
      <p:sp>
        <p:nvSpPr>
          <p:cNvPr id="3075" name="Sisällön paikkamerkki 2">
            <a:extLst>
              <a:ext uri="{FF2B5EF4-FFF2-40B4-BE49-F238E27FC236}">
                <a16:creationId xmlns:a16="http://schemas.microsoft.com/office/drawing/2014/main" id="{4B2E3F6B-2452-43DB-9BA0-AF372E3BB02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1981200"/>
            <a:ext cx="10515600" cy="4195763"/>
          </a:xfrm>
        </p:spPr>
        <p:txBody>
          <a:bodyPr/>
          <a:lstStyle/>
          <a:p>
            <a:r>
              <a:rPr lang="fi-FI" altLang="fi-FI" sz="2200" dirty="0"/>
              <a:t>Reformaation myötä 1500-luvulla syntyi myös liikkeitä, jotka olivat tyytymättömiä uudistusten hitauteen. </a:t>
            </a:r>
          </a:p>
          <a:p>
            <a:r>
              <a:rPr lang="fi-FI" altLang="fi-FI" sz="2200" dirty="0"/>
              <a:t>Näiden uudistusliikkeiden piirissä kannatettiin aikuiskastetta ja korostettiin omakohtaisen uskonratkaisun tekemistä. </a:t>
            </a:r>
          </a:p>
          <a:p>
            <a:r>
              <a:rPr lang="fi-FI" altLang="fi-FI" sz="2200" dirty="0"/>
              <a:t>Kastajaryhmät suhtautuivat yhteiskuntaan kielteisesti, mutta heidän joukossaan oli sekä rauhallisia että radikaaleja ryhmiä. </a:t>
            </a:r>
          </a:p>
          <a:p>
            <a:r>
              <a:rPr lang="fi-FI" altLang="fi-FI" sz="2200" dirty="0"/>
              <a:t>Monet nykyiset vapaakirkot katsovat olevansa näiden rauhanomaisten kastajaliikkeiden perillisiä. </a:t>
            </a:r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AB370220-A88D-4199-931D-DA202CA85C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dirty="0"/>
              <a:t>11. Vapaakristillisyys, karismaattisuus ja evankelikaalisuus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7D46FAD7-0606-4CA6-B680-0B12E11B6C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01FB1B-E8C8-4B5E-B1C1-0BFDAE84AB66}" type="slidenum">
              <a:rPr lang="fi-FI" smtClean="0"/>
              <a:pPr>
                <a:defRPr/>
              </a:pPr>
              <a:t>2</a:t>
            </a:fld>
            <a:endParaRPr lang="fi-FI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58658D3-4005-4B80-B91F-E1ABE6C658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8937171" cy="1126218"/>
          </a:xfrm>
        </p:spPr>
        <p:txBody>
          <a:bodyPr/>
          <a:lstStyle/>
          <a:p>
            <a:pPr>
              <a:defRPr/>
            </a:pPr>
            <a:r>
              <a:rPr lang="fi-FI" sz="4200" dirty="0">
                <a:latin typeface="+mn-lt"/>
              </a:rPr>
              <a:t>2. Mitkä ovat tyypillisiä piirteitä vapaakristillisten kirkkojen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9260068-43AB-42A7-8BF6-E4EBCF88A0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AutoNum type="alphaLcParenR"/>
            </a:pPr>
            <a:r>
              <a:rPr lang="fi-FI" sz="2200" dirty="0">
                <a:solidFill>
                  <a:schemeClr val="dk1"/>
                </a:solidFill>
                <a:latin typeface="Calibri"/>
                <a:cs typeface="Calibri"/>
              </a:rPr>
              <a:t>suhteessa valtioon</a:t>
            </a:r>
          </a:p>
          <a:p>
            <a:pPr marL="457200" inden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fi-FI" sz="2200" dirty="0">
                <a:solidFill>
                  <a:schemeClr val="dk1"/>
                </a:solidFill>
                <a:latin typeface="Calibri"/>
                <a:cs typeface="Calibri"/>
              </a:rPr>
              <a:t>Vapaakirkot vierastavat läheistä yhteistyötä valtion kanssa ja haluavat pysyä vapaina valtion määräysvallasta (vrt. perinteiset kirkot, joilla on Euroopassa usein valtiollinen erityisasema).</a:t>
            </a:r>
          </a:p>
          <a:p>
            <a:pPr marL="457200" inden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lang="fi-FI" sz="2200" dirty="0">
              <a:solidFill>
                <a:schemeClr val="dk1"/>
              </a:solidFill>
              <a:latin typeface="Calibri"/>
              <a:cs typeface="Calibri"/>
            </a:endParaRPr>
          </a:p>
          <a:p>
            <a:pPr marL="457200" indent="-45720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+mj-lt"/>
              <a:buAutoNum type="alphaLcParenR" startAt="2"/>
            </a:pPr>
            <a:r>
              <a:rPr lang="fi-FI" sz="2200" dirty="0">
                <a:solidFill>
                  <a:schemeClr val="dk1"/>
                </a:solidFill>
                <a:latin typeface="Calibri"/>
                <a:cs typeface="Calibri"/>
              </a:rPr>
              <a:t>kastekäsityksessä</a:t>
            </a:r>
          </a:p>
          <a:p>
            <a:pPr marL="457200" inden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fi-FI" sz="2200" dirty="0">
                <a:solidFill>
                  <a:schemeClr val="dk1"/>
                </a:solidFill>
                <a:latin typeface="Calibri"/>
                <a:cs typeface="Calibri"/>
              </a:rPr>
              <a:t>Yleensä vapaakirkoissa kastetaan vain tietoisen uskonratkaisun tehneitä ihmisiä eli käytössä on aikuiskaste.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0D9FB9D2-523A-4BA2-8093-68CFF9B40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dirty="0"/>
              <a:t>11. Vapaakristillisyys, karismaattisuus ja evankelikaalisuus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9AE44006-596A-4C06-B0A6-1ECD5CC50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01FB1B-E8C8-4B5E-B1C1-0BFDAE84AB66}" type="slidenum">
              <a:rPr lang="fi-FI" smtClean="0"/>
              <a:pPr>
                <a:defRPr/>
              </a:pPr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600332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58658D3-4005-4B80-B91F-E1ABE6C658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8937171" cy="1126218"/>
          </a:xfrm>
        </p:spPr>
        <p:txBody>
          <a:bodyPr/>
          <a:lstStyle/>
          <a:p>
            <a:pPr>
              <a:defRPr/>
            </a:pPr>
            <a:r>
              <a:rPr lang="fi-FI" sz="4200" dirty="0">
                <a:latin typeface="+mn-lt"/>
              </a:rPr>
              <a:t>2. Mitkä ovat tyypillisiä piirteitä vapaakristillisten kirkkojen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9260068-43AB-42A7-8BF6-E4EBCF88A0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+mj-lt"/>
              <a:buAutoNum type="alphaLcParenR" startAt="3"/>
            </a:pPr>
            <a:r>
              <a:rPr lang="fi-FI" sz="2200" dirty="0">
                <a:solidFill>
                  <a:schemeClr val="dk1"/>
                </a:solidFill>
                <a:latin typeface="Calibri"/>
                <a:cs typeface="Calibri"/>
              </a:rPr>
              <a:t>seurakunnan johtamisessa</a:t>
            </a:r>
          </a:p>
          <a:p>
            <a:pPr marL="457200" inden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fi-FI" sz="2200" dirty="0">
                <a:solidFill>
                  <a:schemeClr val="dk1"/>
                </a:solidFill>
                <a:latin typeface="Calibri"/>
                <a:cs typeface="Calibri"/>
              </a:rPr>
              <a:t>Vapaakirkoilla ei ole moniportaista hallintoa, vaan paikallisseurakunnat valitsevat keskuudestaan vastuunkantajat ja päättävät itsenäisesti asioistaan. Piispan virkaa ei yleensä ole.</a:t>
            </a:r>
          </a:p>
          <a:p>
            <a:pPr marL="0" indent="0">
              <a:buNone/>
            </a:pPr>
            <a:endParaRPr lang="fi-FI" dirty="0"/>
          </a:p>
          <a:p>
            <a:pPr marL="457200" indent="-45720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+mj-lt"/>
              <a:buAutoNum type="alphaLcParenR" startAt="4"/>
            </a:pPr>
            <a:r>
              <a:rPr lang="fi-FI" sz="2200" dirty="0">
                <a:solidFill>
                  <a:schemeClr val="dk1"/>
                </a:solidFill>
                <a:latin typeface="Calibri"/>
                <a:cs typeface="Calibri"/>
              </a:rPr>
              <a:t>Jumalanpalveluksessa?</a:t>
            </a:r>
          </a:p>
          <a:p>
            <a:pPr marL="457200" inden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fi-FI" sz="2200" dirty="0">
                <a:solidFill>
                  <a:schemeClr val="dk1"/>
                </a:solidFill>
                <a:latin typeface="Calibri"/>
                <a:cs typeface="Calibri"/>
              </a:rPr>
              <a:t>Laulut, rukoukset ja todistuspuheenvuorot vuorottelevat, ja tilaisuuden rakenne on vapaamuotoinen. 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0D9FB9D2-523A-4BA2-8093-68CFF9B40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dirty="0"/>
              <a:t>11. Vapaakristillisyys, karismaattisuus ja evankelikaalisuus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9AE44006-596A-4C06-B0A6-1ECD5CC50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01FB1B-E8C8-4B5E-B1C1-0BFDAE84AB66}" type="slidenum">
              <a:rPr lang="fi-FI" smtClean="0"/>
              <a:pPr>
                <a:defRPr/>
              </a:pPr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489341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6B5A3A6-C0DA-4E27-AC08-CE14D63A5E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122229" cy="1281113"/>
          </a:xfrm>
        </p:spPr>
        <p:txBody>
          <a:bodyPr/>
          <a:lstStyle/>
          <a:p>
            <a:r>
              <a:rPr lang="fi-FI" sz="4200" dirty="0">
                <a:latin typeface="+mn-lt"/>
              </a:rPr>
              <a:t>3. Mitä tarkoitetaan armolahjoilla eli karismoilla?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8802D02-ED10-4F41-90F3-7A26637852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fi-FI" sz="2200" dirty="0">
                <a:solidFill>
                  <a:schemeClr val="dk1"/>
                </a:solidFill>
                <a:latin typeface="Calibri"/>
                <a:cs typeface="Calibri"/>
              </a:rPr>
              <a:t>Karismat ovat pyhän Hengen lahjoittamia erityisiä ilmiöitä, joista puhutaan Uudessa testamentissa Paavalin kirjeissä. </a:t>
            </a:r>
          </a:p>
          <a:p>
            <a:pPr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fi-FI" sz="2200" dirty="0">
                <a:solidFill>
                  <a:schemeClr val="dk1"/>
                </a:solidFill>
                <a:latin typeface="Calibri"/>
                <a:cs typeface="Calibri"/>
              </a:rPr>
              <a:t>Armolahjoja ovat esimerkiksi kielilläpuhuminen, profetointi, ihmeiden tekeminen, sairaiden parantaminen, opettaminen, johtaminen ja anteliaisuus. </a:t>
            </a:r>
          </a:p>
          <a:p>
            <a:pPr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fi-FI" sz="2200" dirty="0">
                <a:solidFill>
                  <a:schemeClr val="dk1"/>
                </a:solidFill>
                <a:latin typeface="Calibri"/>
                <a:cs typeface="Calibri"/>
              </a:rPr>
              <a:t>Armolahjoja korostetaan karismaattisessa kristillisyydessä, jota edustaa esimerkiksi helluntaiherätys. 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1B5FA030-8C50-48B7-8F93-8EB2925B3E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dirty="0"/>
              <a:t>11. Vapaakristillisyys, karismaattisuus ja evankelikaalisuus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F027B0EE-05F5-44BF-8AEA-D661797F3F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01FB1B-E8C8-4B5E-B1C1-0BFDAE84AB66}" type="slidenum">
              <a:rPr lang="fi-FI" smtClean="0"/>
              <a:pPr>
                <a:defRPr/>
              </a:pPr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300678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C9FFA07-18A8-49BB-A18A-3D94DF9483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8969829" cy="875846"/>
          </a:xfrm>
        </p:spPr>
        <p:txBody>
          <a:bodyPr/>
          <a:lstStyle/>
          <a:p>
            <a:r>
              <a:rPr lang="fi-FI" sz="4200" dirty="0">
                <a:latin typeface="+mn-lt"/>
              </a:rPr>
              <a:t>4. Esittele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8FD2A01-272D-46AB-A937-7C649282A2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AutoNum type="alphaLcParenR"/>
            </a:pPr>
            <a:r>
              <a:rPr lang="fi-FI" sz="2200" dirty="0">
                <a:solidFill>
                  <a:schemeClr val="dk1"/>
                </a:solidFill>
                <a:latin typeface="Calibri"/>
                <a:cs typeface="Calibri"/>
              </a:rPr>
              <a:t>karismaattinen kristillisyys</a:t>
            </a:r>
          </a:p>
          <a:p>
            <a:pPr marL="457200" inden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fi-FI" sz="2200" dirty="0">
                <a:solidFill>
                  <a:schemeClr val="dk1"/>
                </a:solidFill>
                <a:latin typeface="Calibri"/>
                <a:cs typeface="Calibri"/>
              </a:rPr>
              <a:t>Karismaattinen kristillisyys korostaa armolahjoja. Se ei ole erillinen kirkkokunta, vaan karismaattista kristillisyyttä esiintyy niin vapaakirkkojen kuin myös perinteisten kirkkojen piirissä.</a:t>
            </a:r>
          </a:p>
          <a:p>
            <a:pPr marL="457200" inden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lang="fi-FI" sz="2200" dirty="0">
              <a:solidFill>
                <a:schemeClr val="dk1"/>
              </a:solidFill>
              <a:latin typeface="Calibri"/>
              <a:cs typeface="Calibri"/>
            </a:endParaRPr>
          </a:p>
          <a:p>
            <a:pPr marL="457200" indent="-45720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+mj-lt"/>
              <a:buAutoNum type="alphaLcParenR" startAt="2"/>
            </a:pPr>
            <a:r>
              <a:rPr lang="fi-FI" sz="2200" dirty="0">
                <a:solidFill>
                  <a:schemeClr val="dk1"/>
                </a:solidFill>
                <a:latin typeface="Calibri"/>
                <a:cs typeface="Calibri"/>
              </a:rPr>
              <a:t>evankelikaalisuus</a:t>
            </a:r>
          </a:p>
          <a:p>
            <a:pPr marL="457200" inden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fi-FI" sz="2200" dirty="0">
                <a:solidFill>
                  <a:schemeClr val="dk1"/>
                </a:solidFill>
                <a:latin typeface="Calibri"/>
                <a:cs typeface="Calibri"/>
              </a:rPr>
              <a:t>Evankelikaalisuus on kristinuskon sisällä vaikuttava virtaus, jota esiintyy erityisesti protestanttisten kirkkojen piirissä, mutta </a:t>
            </a:r>
            <a:r>
              <a:rPr lang="fi-FI" sz="2200" dirty="0" err="1">
                <a:solidFill>
                  <a:schemeClr val="dk1"/>
                </a:solidFill>
                <a:latin typeface="Calibri"/>
                <a:cs typeface="Calibri"/>
              </a:rPr>
              <a:t>evankelikaalit</a:t>
            </a:r>
            <a:r>
              <a:rPr lang="fi-FI" sz="2200" dirty="0">
                <a:solidFill>
                  <a:schemeClr val="dk1"/>
                </a:solidFill>
                <a:latin typeface="Calibri"/>
                <a:cs typeface="Calibri"/>
              </a:rPr>
              <a:t> eivät halua sitoutua mihinkään tarkasti määriteltyyn kirkkoon.</a:t>
            </a:r>
          </a:p>
          <a:p>
            <a:pPr marL="457200" inden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lang="fi-FI" sz="2200" dirty="0">
              <a:solidFill>
                <a:schemeClr val="dk1"/>
              </a:solidFill>
              <a:latin typeface="Calibri"/>
              <a:cs typeface="Calibri"/>
            </a:endParaRPr>
          </a:p>
          <a:p>
            <a:pPr marL="457200" inden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fi-FI" sz="2200" dirty="0" err="1">
                <a:solidFill>
                  <a:schemeClr val="dk1"/>
                </a:solidFill>
                <a:latin typeface="Calibri"/>
                <a:cs typeface="Calibri"/>
              </a:rPr>
              <a:t>Evankelikaalisuudessa</a:t>
            </a:r>
            <a:r>
              <a:rPr lang="fi-FI" sz="2200" dirty="0">
                <a:solidFill>
                  <a:schemeClr val="dk1"/>
                </a:solidFill>
                <a:latin typeface="Calibri"/>
                <a:cs typeface="Calibri"/>
              </a:rPr>
              <a:t> korostetaan Raamattua uskon ja elämän ainoana ohjenuorana sekä henkilökohtaista uudestisyntymistä. Jokaisen kristityn tulee omalta osaltaan osallistua evankeliumin levittämiseen, koska maailmanlopun koetaan olevan lähellä. Evankelikaalisuus on tyypillistä esimerkiksi Yhdysvalloissa.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380A1532-2B9B-4D1A-A6BF-D75A04CC9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dirty="0"/>
              <a:t>11. Vapaakristillisyys, karismaattisuus ja evankelikaalisuus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4CAEBFDB-823B-45CE-BE8A-D19BBDE36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01FB1B-E8C8-4B5E-B1C1-0BFDAE84AB66}" type="slidenum">
              <a:rPr lang="fi-FI" smtClean="0"/>
              <a:pPr>
                <a:defRPr/>
              </a:pPr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938624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C51FF70-F720-47D1-AC52-ED32830032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+mj-lt"/>
              <a:buAutoNum type="alphaLcParenR" startAt="3"/>
            </a:pPr>
            <a:r>
              <a:rPr lang="fi-FI" sz="2200" dirty="0">
                <a:solidFill>
                  <a:schemeClr val="dk1"/>
                </a:solidFill>
                <a:latin typeface="Calibri"/>
                <a:cs typeface="Calibri"/>
              </a:rPr>
              <a:t>uuskarismaattisuus</a:t>
            </a:r>
          </a:p>
          <a:p>
            <a:pPr marL="457200" inden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fi-FI" sz="2200" dirty="0">
                <a:solidFill>
                  <a:schemeClr val="dk1"/>
                </a:solidFill>
                <a:latin typeface="Calibri"/>
                <a:cs typeface="Calibri"/>
              </a:rPr>
              <a:t>Uuskarismaattisilla ryhmillä tarkoitetaan karismaattisten piirien sisältä nousseita uusia kristillisiä ryhmiä, jotka ovat usein pieniä noin 20–50 jäsenen vapaamuotoisia verkostoja.</a:t>
            </a:r>
          </a:p>
          <a:p>
            <a:pPr marL="457200" inden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lang="fi-FI" sz="2200" dirty="0">
              <a:solidFill>
                <a:schemeClr val="dk1"/>
              </a:solidFill>
              <a:latin typeface="Calibri"/>
              <a:cs typeface="Calibri"/>
            </a:endParaRPr>
          </a:p>
          <a:p>
            <a:pPr marL="457200" inden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fi-FI" sz="2200" dirty="0">
                <a:solidFill>
                  <a:schemeClr val="dk1"/>
                </a:solidFill>
                <a:latin typeface="Calibri"/>
                <a:cs typeface="Calibri"/>
              </a:rPr>
              <a:t>Uuskarismaattisuus korostaa tietoista uskonnollista kääntymystä ja Pyhän Hengen vaikutusta arkielämässä. Raamattua pidetään kirjaimellisesti totena, ja uskon oletetaan näkyvän teoissa ja moraalisesti nuhteettomassa elämäntavassa. </a:t>
            </a:r>
          </a:p>
          <a:p>
            <a:endParaRPr lang="fi-FI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D8D2A337-57BE-4477-AFB7-0B8478506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dirty="0"/>
              <a:t>11. Vapaakristillisyys, karismaattisuus ja evankelikaalisuus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C63ED00E-AC7F-48A8-881F-42D8FDBD88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01FB1B-E8C8-4B5E-B1C1-0BFDAE84AB66}" type="slidenum">
              <a:rPr lang="fi-FI" smtClean="0"/>
              <a:pPr>
                <a:defRPr/>
              </a:pPr>
              <a:t>7</a:t>
            </a:fld>
            <a:endParaRPr lang="fi-FI"/>
          </a:p>
        </p:txBody>
      </p:sp>
      <p:sp>
        <p:nvSpPr>
          <p:cNvPr id="6" name="Otsikko 1">
            <a:extLst>
              <a:ext uri="{FF2B5EF4-FFF2-40B4-BE49-F238E27FC236}">
                <a16:creationId xmlns:a16="http://schemas.microsoft.com/office/drawing/2014/main" id="{202365E9-33AD-42A6-82D1-8C1B4916BB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8969829" cy="875846"/>
          </a:xfrm>
        </p:spPr>
        <p:txBody>
          <a:bodyPr/>
          <a:lstStyle/>
          <a:p>
            <a:r>
              <a:rPr lang="fi-FI" sz="4200" dirty="0">
                <a:latin typeface="+mn-lt"/>
              </a:rPr>
              <a:t>4. Esittele</a:t>
            </a:r>
          </a:p>
        </p:txBody>
      </p:sp>
    </p:spTree>
    <p:extLst>
      <p:ext uri="{BB962C8B-B14F-4D97-AF65-F5344CB8AC3E}">
        <p14:creationId xmlns:p14="http://schemas.microsoft.com/office/powerpoint/2010/main" val="6465334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0557A72-01EE-49E2-8FFE-A000BCADF3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349343" cy="1325563"/>
          </a:xfrm>
        </p:spPr>
        <p:txBody>
          <a:bodyPr/>
          <a:lstStyle/>
          <a:p>
            <a:r>
              <a:rPr lang="fi-FI" sz="4200" dirty="0">
                <a:latin typeface="+mn-lt"/>
              </a:rPr>
              <a:t>5. Valitse jokin armolahja ja etsi siitä lisätietoa.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C7207A5-EF0B-49A5-B19E-73E3DC4001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59429"/>
            <a:ext cx="10515600" cy="4217534"/>
          </a:xfrm>
        </p:spPr>
        <p:txBody>
          <a:bodyPr/>
          <a:lstStyle/>
          <a:p>
            <a:pPr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fi-FI" sz="2200" dirty="0">
                <a:solidFill>
                  <a:schemeClr val="dk1"/>
                </a:solidFill>
                <a:latin typeface="Calibri"/>
                <a:cs typeface="Calibri"/>
              </a:rPr>
              <a:t>Esimerkkinä kielilläpuhuminen eli </a:t>
            </a:r>
            <a:r>
              <a:rPr lang="fi-FI" sz="2200" dirty="0" err="1">
                <a:solidFill>
                  <a:schemeClr val="dk1"/>
                </a:solidFill>
                <a:latin typeface="Calibri"/>
                <a:cs typeface="Calibri"/>
              </a:rPr>
              <a:t>glossolia</a:t>
            </a:r>
            <a:endParaRPr lang="fi-FI" sz="2200" dirty="0">
              <a:solidFill>
                <a:schemeClr val="dk1"/>
              </a:solidFill>
              <a:latin typeface="Calibri"/>
              <a:cs typeface="Calibri"/>
            </a:endParaRPr>
          </a:p>
          <a:p>
            <a:pPr lvl="1"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̶"/>
            </a:pPr>
            <a:r>
              <a:rPr lang="fi-FI" sz="2200" dirty="0">
                <a:solidFill>
                  <a:schemeClr val="dk1"/>
                </a:solidFill>
                <a:latin typeface="Calibri"/>
                <a:cs typeface="Calibri"/>
              </a:rPr>
              <a:t>Uskotaan, että Pyhä Henki antaa erityisen kyvyn puhua kieltä, joka ei ole yleensä mikään yksi selkeä maailmassa puhuttava kieli vaan esimerkiksi pelkkiä tavuja.</a:t>
            </a:r>
          </a:p>
          <a:p>
            <a:pPr lvl="1"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̶"/>
            </a:pPr>
            <a:r>
              <a:rPr lang="fi-FI" sz="2200" dirty="0">
                <a:solidFill>
                  <a:schemeClr val="dk1"/>
                </a:solidFill>
                <a:latin typeface="Calibri"/>
                <a:cs typeface="Calibri"/>
              </a:rPr>
              <a:t>Pelkkää kielilläpuhumista pidetään merkityksettömänä, jos kukaan ei tulkitse puhetta ymmärrettävälle kielelle.</a:t>
            </a:r>
          </a:p>
          <a:p>
            <a:pPr lvl="1"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̶"/>
            </a:pPr>
            <a:r>
              <a:rPr lang="fi-FI" sz="2200" dirty="0">
                <a:solidFill>
                  <a:schemeClr val="dk1"/>
                </a:solidFill>
                <a:latin typeface="Calibri"/>
                <a:cs typeface="Calibri"/>
              </a:rPr>
              <a:t>Kielilläpuhuminen voi olla merkityksellistä itse puhujalle, mutta se voi myös välittää profetian seurakunnalle.</a:t>
            </a:r>
          </a:p>
          <a:p>
            <a:pPr lvl="1"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̶"/>
            </a:pPr>
            <a:r>
              <a:rPr lang="fi-FI" sz="2200" dirty="0">
                <a:solidFill>
                  <a:schemeClr val="dk1"/>
                </a:solidFill>
                <a:latin typeface="Calibri"/>
                <a:cs typeface="Calibri"/>
              </a:rPr>
              <a:t>Helluntailaisuudessa ja karismaattisten liikkeiden piirissä rukoillaan erityistä Apostolien teoissa kuvatun kaltaista henkikastetta, jonka merkkinä on kielilläpuhuminen.</a:t>
            </a:r>
          </a:p>
          <a:p>
            <a:pPr lvl="1"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̶"/>
            </a:pPr>
            <a:r>
              <a:rPr lang="fi-FI" sz="2200" dirty="0">
                <a:solidFill>
                  <a:schemeClr val="dk1"/>
                </a:solidFill>
                <a:latin typeface="Calibri"/>
                <a:cs typeface="Calibri"/>
              </a:rPr>
              <a:t>Kielilläpuhumista on tutkittu tieteellisesti eri tieteenaloilla.</a:t>
            </a:r>
          </a:p>
          <a:p>
            <a:pPr lvl="1"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̶"/>
            </a:pPr>
            <a:r>
              <a:rPr lang="fi-FI" sz="2200" dirty="0">
                <a:solidFill>
                  <a:schemeClr val="dk1"/>
                </a:solidFill>
                <a:latin typeface="Calibri"/>
                <a:cs typeface="Calibri"/>
              </a:rPr>
              <a:t>Ilmiö tunnetaan myös joidenkin muiden uskontojen, kuten varhaiskantaisten uskontojen ja hindulaisuuden, piirissä. </a:t>
            </a:r>
          </a:p>
          <a:p>
            <a:pPr lvl="1"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̶"/>
            </a:pPr>
            <a:endParaRPr lang="fi-FI" sz="2200" dirty="0">
              <a:solidFill>
                <a:schemeClr val="dk1"/>
              </a:solidFill>
              <a:latin typeface="Calibri"/>
              <a:cs typeface="Calibri"/>
            </a:endParaRP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0E54678D-6613-4472-8AC3-8F2EBA4F4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dirty="0"/>
              <a:t>11. Vapaakristillisyys, karismaattisuus ja evankelikaalisuus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54E90AD8-9722-4C11-9FD3-3F348232AD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01FB1B-E8C8-4B5E-B1C1-0BFDAE84AB66}" type="slidenum">
              <a:rPr lang="fi-FI" smtClean="0"/>
              <a:pPr>
                <a:defRPr/>
              </a:pPr>
              <a:t>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899990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4A9E5E7-356B-40FC-BF7C-ED1022E4F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686800" cy="1325563"/>
          </a:xfrm>
        </p:spPr>
        <p:txBody>
          <a:bodyPr/>
          <a:lstStyle/>
          <a:p>
            <a:r>
              <a:rPr lang="fi-FI" sz="4200" dirty="0">
                <a:latin typeface="+mn-lt"/>
              </a:rPr>
              <a:t>6. Miten vapaakristilliset kirkot eroavat niin sanotuista vanhoista perinteisistä kirkkokunnista?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EFCA642-97BC-4272-985A-A937C0F4AD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24743"/>
            <a:ext cx="10515600" cy="4152220"/>
          </a:xfrm>
        </p:spPr>
        <p:txBody>
          <a:bodyPr/>
          <a:lstStyle/>
          <a:p>
            <a:pPr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fi-FI" sz="2200" dirty="0">
                <a:solidFill>
                  <a:schemeClr val="dk1"/>
                </a:solidFill>
                <a:latin typeface="Calibri"/>
                <a:cs typeface="Calibri"/>
              </a:rPr>
              <a:t>Vapaakristillisissä kirkoissa käytetään aikuiskastetta. </a:t>
            </a:r>
          </a:p>
          <a:p>
            <a:pPr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fi-FI" sz="2200" dirty="0">
                <a:solidFill>
                  <a:schemeClr val="dk1"/>
                </a:solidFill>
                <a:latin typeface="Calibri"/>
                <a:cs typeface="Calibri"/>
              </a:rPr>
              <a:t>Vapaakristilliset kirkot eivät halua olla yhteistyössä valtion kanssa. </a:t>
            </a:r>
          </a:p>
          <a:p>
            <a:pPr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fi-FI" sz="2200" dirty="0">
                <a:solidFill>
                  <a:schemeClr val="dk1"/>
                </a:solidFill>
                <a:latin typeface="Calibri"/>
                <a:cs typeface="Calibri"/>
              </a:rPr>
              <a:t>Moniportainen hallintosysteemi ja esimerkiksi piispan virka puuttuvat. </a:t>
            </a:r>
          </a:p>
          <a:p>
            <a:pPr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fi-FI" sz="2200" dirty="0">
                <a:solidFill>
                  <a:schemeClr val="dk1"/>
                </a:solidFill>
                <a:latin typeface="Calibri"/>
                <a:cs typeface="Calibri"/>
              </a:rPr>
              <a:t>Jumalanpalvelukset ovat rakenteeltaan vapaamuotoisia ja luonteeltaan elämyksellisiä, eikä niihin sisälly esimerkiksi liturgisia vuorolauluja. </a:t>
            </a:r>
          </a:p>
          <a:p>
            <a:pPr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fi-FI" sz="2200" dirty="0">
                <a:solidFill>
                  <a:schemeClr val="dk1"/>
                </a:solidFill>
                <a:latin typeface="Calibri"/>
                <a:cs typeface="Calibri"/>
              </a:rPr>
              <a:t>Ehtoollista ei pidetä pelastusta välittävänä sakramenttina. </a:t>
            </a:r>
          </a:p>
          <a:p>
            <a:pPr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fi-FI" sz="2200" dirty="0">
                <a:solidFill>
                  <a:schemeClr val="dk1"/>
                </a:solidFill>
                <a:latin typeface="Calibri"/>
                <a:cs typeface="Calibri"/>
              </a:rPr>
              <a:t>Armolahjat ovat korostetussa asemassa.</a:t>
            </a:r>
          </a:p>
          <a:p>
            <a:pPr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fi-FI" sz="2200" dirty="0">
                <a:solidFill>
                  <a:schemeClr val="dk1"/>
                </a:solidFill>
                <a:latin typeface="Calibri"/>
                <a:cs typeface="Calibri"/>
              </a:rPr>
              <a:t>Henkilökohtainen uskoontulo ja siitä kertominen on tärkeää.</a:t>
            </a:r>
          </a:p>
          <a:p>
            <a:pPr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fi-FI" sz="2200" dirty="0">
                <a:solidFill>
                  <a:schemeClr val="dk1"/>
                </a:solidFill>
                <a:latin typeface="Calibri"/>
                <a:cs typeface="Calibri"/>
              </a:rPr>
              <a:t>Opillinen puoli ei ole keskeisessä asemassa. </a:t>
            </a:r>
          </a:p>
          <a:p>
            <a:pPr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fi-FI" sz="2200" dirty="0">
                <a:solidFill>
                  <a:schemeClr val="dk1"/>
                </a:solidFill>
                <a:latin typeface="Calibri"/>
                <a:cs typeface="Calibri"/>
              </a:rPr>
              <a:t>Raamatun asema on erittäin tärkeä. </a:t>
            </a:r>
          </a:p>
          <a:p>
            <a:endParaRPr lang="fi-FI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BE5F35DD-9AF0-4FCE-AFCC-E8525C12DD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dirty="0"/>
              <a:t>11. Vapaakristillisyys, karismaattisuus ja evankelikaalisuus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76598121-A824-47F7-B22C-3941CEDC9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01FB1B-E8C8-4B5E-B1C1-0BFDAE84AB66}" type="slidenum">
              <a:rPr lang="fi-FI" smtClean="0"/>
              <a:pPr>
                <a:defRPr/>
              </a:pPr>
              <a:t>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157434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840</Words>
  <Application>Microsoft Office PowerPoint</Application>
  <PresentationFormat>Laajakuva</PresentationFormat>
  <Paragraphs>94</Paragraphs>
  <Slides>12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Office-teema</vt:lpstr>
      <vt:lpstr>11. Vapaakristillisyys, karismaattisuus ja evankelikaalisuus</vt:lpstr>
      <vt:lpstr>1. Millainen on monien vapaakristillisten suuntausten historiallinen tausta?</vt:lpstr>
      <vt:lpstr>2. Mitkä ovat tyypillisiä piirteitä vapaakristillisten kirkkojen</vt:lpstr>
      <vt:lpstr>2. Mitkä ovat tyypillisiä piirteitä vapaakristillisten kirkkojen</vt:lpstr>
      <vt:lpstr>3. Mitä tarkoitetaan armolahjoilla eli karismoilla?</vt:lpstr>
      <vt:lpstr>4. Esittele</vt:lpstr>
      <vt:lpstr>4. Esittele</vt:lpstr>
      <vt:lpstr>5. Valitse jokin armolahja ja etsi siitä lisätietoa.</vt:lpstr>
      <vt:lpstr>6. Miten vapaakristilliset kirkot eroavat niin sanotuista vanhoista perinteisistä kirkkokunnista?</vt:lpstr>
      <vt:lpstr>7. Muotoile evankelikaalien neljä perusajatusta nuorille ymmärrettävällä kielellä. Tee näistä kadulla jaettava uskonnollinen lentolehtinen eli traktaatti. </vt:lpstr>
      <vt:lpstr>8. Etsi viisi uuskarismaattisen seurakunnan nimeä. Pohdi, mitä näiden seurakuntien nimet tarkoittavat ja mitä niillä halutaan korostaa. </vt:lpstr>
      <vt:lpstr>9. Ota selvää, millainen on tyypillinen vapaakristillinen todistuspuheenvuoro.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Diaesityksen otsikko, koko 48</dc:title>
  <dc:creator>Taina Vuokko</dc:creator>
  <cp:lastModifiedBy>Taina Vuokko</cp:lastModifiedBy>
  <cp:revision>9</cp:revision>
  <dcterms:created xsi:type="dcterms:W3CDTF">2021-06-01T16:07:13Z</dcterms:created>
  <dcterms:modified xsi:type="dcterms:W3CDTF">2021-10-21T07:47:38Z</dcterms:modified>
</cp:coreProperties>
</file>