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4" r:id="rId1"/>
  </p:sldMasterIdLst>
  <p:sldIdLst>
    <p:sldId id="256" r:id="rId2"/>
    <p:sldId id="275" r:id="rId3"/>
    <p:sldId id="284" r:id="rId4"/>
    <p:sldId id="282" r:id="rId5"/>
    <p:sldId id="285" r:id="rId6"/>
    <p:sldId id="288" r:id="rId7"/>
    <p:sldId id="286" r:id="rId8"/>
    <p:sldId id="287" r:id="rId9"/>
    <p:sldId id="281" r:id="rId10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117F"/>
    <a:srgbClr val="D411B6"/>
    <a:srgbClr val="D4119E"/>
    <a:srgbClr val="D411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491"/>
    <p:restoredTop sz="94697"/>
  </p:normalViewPr>
  <p:slideViewPr>
    <p:cSldViewPr snapToGrid="0" snapToObjects="1">
      <p:cViewPr varScale="1">
        <p:scale>
          <a:sx n="115" d="100"/>
          <a:sy n="115" d="100"/>
        </p:scale>
        <p:origin x="28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28AC034-93C2-9F46-9A3E-03E8885B70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FE304802-3138-264A-B740-979EE43329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8AD7AA1-3E48-864F-B31E-4E4E3B86E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00F2D-F1D0-864D-85B4-6ED5A54B5465}" type="datetimeFigureOut">
              <a:rPr lang="fi-FI" smtClean="0"/>
              <a:t>15.2.2022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39D9CAA-493E-BD4B-B4F2-C7E0D8B8E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E2F318D-4826-3A42-9B33-B892E2550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3A0CE-166B-194D-AF78-29FA983840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11442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AED95DC-08AC-474A-A0A5-C25DB5393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A95C645B-03C4-BB4E-86DE-5BE54899A5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D2C253E-FBC7-254B-91B9-5409DA7DC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00F2D-F1D0-864D-85B4-6ED5A54B5465}" type="datetimeFigureOut">
              <a:rPr lang="fi-FI" smtClean="0"/>
              <a:t>15.2.2022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4FCB9C5-8189-F845-A51E-D38CF3828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D907B10-84A7-4C4D-B0EC-20C7E2465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3A0CE-166B-194D-AF78-29FA983840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09194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BD58C3DC-0257-C240-86E8-E7C3E02FA4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09235381-7FFE-0F4D-B1CE-7F489B05AB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8CF82DE-2118-7441-ADD4-78FFA9AED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00F2D-F1D0-864D-85B4-6ED5A54B5465}" type="datetimeFigureOut">
              <a:rPr lang="fi-FI" smtClean="0"/>
              <a:t>15.2.2022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1A3E19E-46A1-3C46-9F00-8A6BC7895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51E51EF-D0DF-3B47-8C7A-490CF6F24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3A0CE-166B-194D-AF78-29FA983840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596191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868" y="2071262"/>
            <a:ext cx="11086228" cy="392988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8C510-0933-0342-9AFF-9978B941BD0F}" type="datetime3">
              <a:rPr lang="fi-FI" smtClean="0"/>
              <a:t>15/2/22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Presentation name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63700473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2ED9BDE-89CF-684E-9477-78972AF42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46D69D7-10E6-3A4B-9607-B9EBB90484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B46C727-4A27-6547-A3C0-CA4EE4813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00F2D-F1D0-864D-85B4-6ED5A54B5465}" type="datetimeFigureOut">
              <a:rPr lang="fi-FI" smtClean="0"/>
              <a:t>15.2.2022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369FD99-B9DA-5642-B332-5E78F2A37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14C52F0-049A-F443-A270-F8A0473D8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3A0CE-166B-194D-AF78-29FA983840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7525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29EFDC1-46B3-F648-B0FA-CA8EB2731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EF44081-D8BD-5047-B1E9-3D1099C5BA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289A861-1A47-CF44-96F5-EE2C6AB7A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00F2D-F1D0-864D-85B4-6ED5A54B5465}" type="datetimeFigureOut">
              <a:rPr lang="fi-FI" smtClean="0"/>
              <a:t>15.2.2022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B212792-90EB-1644-AA16-B14A18E65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ABC6AC2-64FD-234E-97EB-F252CA8F2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3A0CE-166B-194D-AF78-29FA983840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48952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37DC260-82DB-7740-BDD1-AC5AFB9DE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89A964F-32AE-3241-9467-6475D5E2D3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B5B4488-CD28-C04C-B162-36F5ABABD0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DBE3B194-90A3-D347-AF11-92AD5FCFB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00F2D-F1D0-864D-85B4-6ED5A54B5465}" type="datetimeFigureOut">
              <a:rPr lang="fi-FI" smtClean="0"/>
              <a:t>15.2.2022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81A88513-3F7C-484D-BFF4-9F1ABAE72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93499617-2FAA-F34C-85CF-591B29804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3A0CE-166B-194D-AF78-29FA983840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43994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CEACA46-379C-8843-8350-AB4211C24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B3A6BFE-B61F-0744-A5B1-04592F0694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B001192A-D5C4-6347-ABD4-1F48D09C29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BAAE31D4-9D92-A545-98F2-F089054859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C655C2E-FF6D-6849-96F3-1E1572FB64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B5F0DFF7-9AB0-0F47-BFC5-83287ADAB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00F2D-F1D0-864D-85B4-6ED5A54B5465}" type="datetimeFigureOut">
              <a:rPr lang="fi-FI" smtClean="0"/>
              <a:t>15.2.2022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7DA1E4C8-3906-494A-9013-378302E77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708C1867-69A4-B64A-BCBE-34DA686F9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3A0CE-166B-194D-AF78-29FA983840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7466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C29AE77-0319-5F45-B2BA-CE458B1D4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B626D60D-9F4F-9543-87FE-5B9BB94EC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00F2D-F1D0-864D-85B4-6ED5A54B5465}" type="datetimeFigureOut">
              <a:rPr lang="fi-FI" smtClean="0"/>
              <a:t>15.2.2022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76875043-02F8-814F-9A1A-23BD772DB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16F584C6-2FA4-274C-8C99-BD9C2B126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3A0CE-166B-194D-AF78-29FA983840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76780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4481F8B3-9A50-A547-83B1-3EADC74C3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00F2D-F1D0-864D-85B4-6ED5A54B5465}" type="datetimeFigureOut">
              <a:rPr lang="fi-FI" smtClean="0"/>
              <a:t>15.2.2022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D647ABF3-98AD-FB47-92D0-B7E53436D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4EFEF0A-F189-C040-A54C-58F2087B4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3A0CE-166B-194D-AF78-29FA983840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39261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0894DF4-E5A0-FC40-B61D-F88379390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8F4A732-4519-E04C-9693-D5EB546172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5287CE24-3C8F-254E-AEFA-48E3A90D0C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4143273C-1405-B04A-948E-35C2E2FF9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00F2D-F1D0-864D-85B4-6ED5A54B5465}" type="datetimeFigureOut">
              <a:rPr lang="fi-FI" smtClean="0"/>
              <a:t>15.2.2022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98A0942E-262A-5748-B259-08BF2F288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1F6F60A-1DCE-3E44-8F95-17732FEC8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3A0CE-166B-194D-AF78-29FA983840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28736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5DD0CD4-DCA7-084B-9900-B0A1D39DE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E93AC4B6-1EA0-394D-9BC6-FC41BFE068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7F2FEAAE-3090-6A47-A214-3241540656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7FF5212-76DF-9A43-838B-FDD115887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00F2D-F1D0-864D-85B4-6ED5A54B5465}" type="datetimeFigureOut">
              <a:rPr lang="fi-FI" smtClean="0"/>
              <a:t>15.2.2022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8611CF9-A720-F34A-8CF5-E75FC615D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7DD39D3-F744-5E4F-B504-D87CBD0C4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3A0CE-166B-194D-AF78-29FA983840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88291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FC87606D-4B12-E746-BA83-E6115AFBA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864C8FF-2F81-BF4D-BF84-63F6AD0606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A0C5F84-9111-B447-A959-A4ADE53A47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200F2D-F1D0-864D-85B4-6ED5A54B5465}" type="datetimeFigureOut">
              <a:rPr lang="fi-FI" smtClean="0"/>
              <a:t>15.2.2022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AEFDE95-AF17-BF4A-8E1F-019292108E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B2DBB84-A8C9-424B-82CC-7601D007FD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C3A0CE-166B-194D-AF78-29FA983840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66141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0622C57C-0310-CE4B-A73C-FAAC3A8263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2639" r="20917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AE847901-C4D9-524C-9D42-7BEB6E38FB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fi-FI" dirty="0">
                <a:solidFill>
                  <a:srgbClr val="FFFFFF"/>
                </a:solidFill>
                <a:effectLst/>
                <a:latin typeface="Helvetica" pitchFamily="2" charset="0"/>
              </a:rPr>
              <a:t>6 Juutalaisuuden kehitys ja pyhä kirjallisuus</a:t>
            </a:r>
            <a:br>
              <a:rPr lang="fi-FI" dirty="0">
                <a:solidFill>
                  <a:srgbClr val="FFFFFF"/>
                </a:solidFill>
                <a:effectLst/>
                <a:latin typeface="Helvetica" pitchFamily="2" charset="0"/>
              </a:rPr>
            </a:b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EA9A4763-3FFD-B04A-B593-B105858AB7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fi-FI" dirty="0">
                <a:solidFill>
                  <a:srgbClr val="FFFFFF"/>
                </a:solidFill>
              </a:rPr>
              <a:t>Sivut 58–67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16359B60-5EE8-6343-8FB2-73491998C56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096500" y="6310312"/>
            <a:ext cx="17145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5891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437E74AB-AC9B-7844-A56F-6F606114BE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3969" y="2575932"/>
            <a:ext cx="7768544" cy="3496658"/>
          </a:xfrm>
        </p:spPr>
        <p:txBody>
          <a:bodyPr>
            <a:normAutofit/>
          </a:bodyPr>
          <a:lstStyle/>
          <a:p>
            <a:pPr fontAlgn="base"/>
            <a:r>
              <a:rPr lang="fi-FI" sz="1800" dirty="0"/>
              <a:t>Mitkä ovat oleellisia tapahtumia juutalaisuuden historiassa? </a:t>
            </a:r>
          </a:p>
          <a:p>
            <a:pPr fontAlgn="base"/>
            <a:r>
              <a:rPr lang="fi-FI" sz="1800" dirty="0"/>
              <a:t>Kuka on juutalainen? </a:t>
            </a:r>
          </a:p>
          <a:p>
            <a:pPr fontAlgn="base"/>
            <a:r>
              <a:rPr lang="fi-FI" sz="1800" dirty="0"/>
              <a:t>Millainen on juutalaisuuden asema Lähi-idässä?  </a:t>
            </a:r>
          </a:p>
          <a:p>
            <a:pPr fontAlgn="base"/>
            <a:r>
              <a:rPr lang="fi-FI" sz="1800" dirty="0"/>
              <a:t>Mitkä ovat juutalaisuuden pyhät kirjat ja mitä ne sisältävät? </a:t>
            </a:r>
          </a:p>
          <a:p>
            <a:pPr fontAlgn="base"/>
            <a:r>
              <a:rPr lang="fi-FI" sz="1800" dirty="0"/>
              <a:t>Miten pyhiä tekstejä tulkitaan? </a:t>
            </a:r>
          </a:p>
          <a:p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23ED644E-0B77-EB40-B8B8-D1BCDD277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3969" y="1718860"/>
            <a:ext cx="9489831" cy="779013"/>
          </a:xfrm>
        </p:spPr>
        <p:txBody>
          <a:bodyPr>
            <a:normAutofit/>
          </a:bodyPr>
          <a:lstStyle/>
          <a:p>
            <a:r>
              <a:rPr lang="fi-FI" sz="3600" b="1" dirty="0">
                <a:solidFill>
                  <a:srgbClr val="D4117F"/>
                </a:solidFill>
              </a:rPr>
              <a:t>Johdattavat kysymykset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280437E-81CA-1A48-AC96-7E7152144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282418"/>
            <a:ext cx="3204029" cy="365125"/>
          </a:xfrm>
        </p:spPr>
        <p:txBody>
          <a:bodyPr/>
          <a:lstStyle/>
          <a:p>
            <a:endParaRPr lang="fi-FI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EC810606-240B-7742-8E82-F63CD0D8545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9722320" y="6350680"/>
            <a:ext cx="1714500" cy="228600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9599BD84-43FA-6244-A51C-7E14C0A8F15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073463" y="0"/>
            <a:ext cx="5118100" cy="1435100"/>
          </a:xfrm>
          <a:prstGeom prst="rect">
            <a:avLst/>
          </a:prstGeom>
          <a:solidFill>
            <a:srgbClr val="D4119E"/>
          </a:solidFill>
        </p:spPr>
      </p:pic>
    </p:spTree>
    <p:extLst>
      <p:ext uri="{BB962C8B-B14F-4D97-AF65-F5344CB8AC3E}">
        <p14:creationId xmlns:p14="http://schemas.microsoft.com/office/powerpoint/2010/main" val="982328050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23ED644E-0B77-EB40-B8B8-D1BCDD277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9844"/>
          </a:xfrm>
        </p:spPr>
        <p:txBody>
          <a:bodyPr>
            <a:normAutofit/>
          </a:bodyPr>
          <a:lstStyle/>
          <a:p>
            <a:pPr fontAlgn="base"/>
            <a:r>
              <a:rPr lang="fi-FI" sz="3600" b="1" dirty="0">
                <a:solidFill>
                  <a:srgbClr val="D4117F"/>
                </a:solidFill>
              </a:rPr>
              <a:t>Juutalaisuus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280437E-81CA-1A48-AC96-7E7152144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EC810606-240B-7742-8E82-F63CD0D8545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9722320" y="6350680"/>
            <a:ext cx="1714500" cy="228600"/>
          </a:xfrm>
          <a:prstGeom prst="rect">
            <a:avLst/>
          </a:prstGeom>
        </p:spPr>
      </p:pic>
      <p:sp>
        <p:nvSpPr>
          <p:cNvPr id="11" name="Sisällön paikkamerkki 10">
            <a:extLst>
              <a:ext uri="{FF2B5EF4-FFF2-40B4-BE49-F238E27FC236}">
                <a16:creationId xmlns:a16="http://schemas.microsoft.com/office/drawing/2014/main" id="{F4653F0B-31C0-4D4D-89CB-F2962A3FE3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264356"/>
            <a:ext cx="10990385" cy="4912607"/>
          </a:xfrm>
        </p:spPr>
        <p:txBody>
          <a:bodyPr>
            <a:normAutofit/>
          </a:bodyPr>
          <a:lstStyle/>
          <a:p>
            <a:pPr fontAlgn="base"/>
            <a:r>
              <a:rPr lang="fi-FI" sz="1800" dirty="0"/>
              <a:t> uskonto  </a:t>
            </a:r>
          </a:p>
          <a:p>
            <a:pPr fontAlgn="base"/>
            <a:r>
              <a:rPr lang="fi-FI" sz="1800" dirty="0"/>
              <a:t>yhteinen elämäntapa, perinteet, identiteetti </a:t>
            </a:r>
          </a:p>
          <a:p>
            <a:pPr fontAlgn="base"/>
            <a:r>
              <a:rPr lang="fi-FI" sz="1800" dirty="0"/>
              <a:t>noin 15 miljoonaa, Israelissa ja Yhdysvalloissa eniten </a:t>
            </a:r>
          </a:p>
          <a:p>
            <a:pPr fontAlgn="base"/>
            <a:r>
              <a:rPr lang="fi-FI" sz="1800" dirty="0"/>
              <a:t>Kuka on juutalainen? </a:t>
            </a:r>
          </a:p>
          <a:p>
            <a:pPr fontAlgn="base"/>
            <a:r>
              <a:rPr lang="fi-FI" sz="1800" dirty="0"/>
              <a:t>Erilaisia tulkintoja </a:t>
            </a:r>
          </a:p>
          <a:p>
            <a:pPr marL="457200" lvl="1" indent="0" fontAlgn="base">
              <a:buNone/>
            </a:pPr>
            <a:r>
              <a:rPr lang="fi-FI" sz="1800" dirty="0"/>
              <a:t>-&gt; juutalaisen äidin lapsi </a:t>
            </a:r>
          </a:p>
          <a:p>
            <a:pPr marL="457200" lvl="1" indent="0" fontAlgn="base">
              <a:buNone/>
            </a:pPr>
            <a:r>
              <a:rPr lang="fi-FI" sz="1800" dirty="0"/>
              <a:t>-&gt; periytyy myös isän kautta </a:t>
            </a:r>
          </a:p>
          <a:p>
            <a:pPr marL="457200" lvl="1" indent="0" fontAlgn="base">
              <a:buNone/>
            </a:pPr>
            <a:r>
              <a:rPr lang="fi-FI" sz="1800" dirty="0"/>
              <a:t>-&gt;juutalaisuuteen voi myös kääntyä  </a:t>
            </a:r>
          </a:p>
          <a:p>
            <a:pPr fontAlgn="base"/>
            <a:r>
              <a:rPr lang="fi-FI" sz="1800" dirty="0"/>
              <a:t>kantaisänä Abraham </a:t>
            </a:r>
          </a:p>
          <a:p>
            <a:pPr fontAlgn="base"/>
            <a:r>
              <a:rPr lang="fi-FI" sz="1800" dirty="0"/>
              <a:t>monia erilaisia perinteitä ja tapoja </a:t>
            </a:r>
          </a:p>
          <a:p>
            <a:pPr fontAlgn="base"/>
            <a:r>
              <a:rPr lang="fi-FI" sz="1800" dirty="0"/>
              <a:t>Maantieteellinen jako: </a:t>
            </a:r>
          </a:p>
          <a:p>
            <a:pPr marL="457200" lvl="1" indent="0" fontAlgn="base">
              <a:buNone/>
            </a:pPr>
            <a:r>
              <a:rPr lang="fi-FI" sz="1800" dirty="0"/>
              <a:t>-&gt; </a:t>
            </a:r>
            <a:r>
              <a:rPr lang="fi-FI" sz="1800" dirty="0" err="1"/>
              <a:t>askenasijuutalaiset</a:t>
            </a:r>
            <a:r>
              <a:rPr lang="fi-FI" sz="1800" dirty="0"/>
              <a:t>: lähtöisin Saksasta ja Itä-Euroopasta </a:t>
            </a:r>
          </a:p>
          <a:p>
            <a:pPr marL="457200" lvl="1" indent="0" fontAlgn="base">
              <a:buNone/>
            </a:pPr>
            <a:r>
              <a:rPr lang="fi-FI" sz="1800" dirty="0"/>
              <a:t>-&gt; </a:t>
            </a:r>
            <a:r>
              <a:rPr lang="fi-FI" sz="1800" dirty="0" err="1"/>
              <a:t>sefardijuutalaiset</a:t>
            </a:r>
            <a:r>
              <a:rPr lang="fi-FI" sz="1800" dirty="0"/>
              <a:t>: lähtöisin Espanjasta </a:t>
            </a:r>
          </a:p>
          <a:p>
            <a:endParaRPr lang="fi-FI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227E369B-E9C5-D84B-A8FE-BEB138B56D5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073900" y="0"/>
            <a:ext cx="5118100" cy="1435100"/>
          </a:xfrm>
          <a:prstGeom prst="rect">
            <a:avLst/>
          </a:prstGeom>
          <a:solidFill>
            <a:srgbClr val="D4119E"/>
          </a:solidFill>
        </p:spPr>
      </p:pic>
    </p:spTree>
    <p:extLst>
      <p:ext uri="{BB962C8B-B14F-4D97-AF65-F5344CB8AC3E}">
        <p14:creationId xmlns:p14="http://schemas.microsoft.com/office/powerpoint/2010/main" val="3736523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437E74AB-AC9B-7844-A56F-6F606114BE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2277" y="2019302"/>
            <a:ext cx="10115279" cy="4053288"/>
          </a:xfrm>
        </p:spPr>
        <p:txBody>
          <a:bodyPr>
            <a:normAutofit fontScale="77500" lnSpcReduction="20000"/>
          </a:bodyPr>
          <a:lstStyle/>
          <a:p>
            <a:pPr fontAlgn="base"/>
            <a:r>
              <a:rPr lang="fi-FI" sz="2300" dirty="0"/>
              <a:t>juutalainen, myyttinen historiakäsitys vs. historiantutkimuksen näkökulma </a:t>
            </a:r>
          </a:p>
          <a:p>
            <a:pPr fontAlgn="base"/>
            <a:r>
              <a:rPr lang="fi-FI" sz="2300" dirty="0"/>
              <a:t>Heprealainen raamattu: juutalaisten historiasta uskonnollisesta näkökulmasta </a:t>
            </a:r>
          </a:p>
          <a:p>
            <a:pPr fontAlgn="base"/>
            <a:r>
              <a:rPr lang="fi-FI" sz="2300" dirty="0"/>
              <a:t>juutalaisuus on etninen uskonto, ei perustajaa </a:t>
            </a:r>
          </a:p>
          <a:p>
            <a:pPr fontAlgn="base"/>
            <a:r>
              <a:rPr lang="fi-FI" sz="2300" dirty="0"/>
              <a:t>tärkeitä ajankohtia juutalaisuuden kehityksessä:</a:t>
            </a:r>
          </a:p>
          <a:p>
            <a:pPr lvl="1" fontAlgn="base">
              <a:buFont typeface="Courier New" panose="02070309020205020404" pitchFamily="49" charset="0"/>
              <a:buChar char="o"/>
            </a:pPr>
            <a:r>
              <a:rPr lang="fi-FI" sz="2300" dirty="0"/>
              <a:t>pakkosiirtolaisuus</a:t>
            </a:r>
          </a:p>
          <a:p>
            <a:pPr lvl="1" fontAlgn="base">
              <a:buFont typeface="Courier New" panose="02070309020205020404" pitchFamily="49" charset="0"/>
              <a:buChar char="o"/>
            </a:pPr>
            <a:r>
              <a:rPr lang="fi-FI" sz="2300" dirty="0"/>
              <a:t>Jerusalemin temppelin tuho</a:t>
            </a:r>
          </a:p>
          <a:p>
            <a:pPr lvl="1" fontAlgn="base">
              <a:buFont typeface="Courier New" panose="02070309020205020404" pitchFamily="49" charset="0"/>
              <a:buChar char="o"/>
            </a:pPr>
            <a:r>
              <a:rPr lang="fi-FI" sz="2300" dirty="0"/>
              <a:t>diaspora </a:t>
            </a:r>
          </a:p>
          <a:p>
            <a:pPr fontAlgn="base"/>
            <a:r>
              <a:rPr lang="fi-FI" sz="2300" dirty="0"/>
              <a:t>antiikin aikana ja keskiajalla juutalaiset elivät hajallaan ympäri Lähi-itää ja Eurooppaa </a:t>
            </a:r>
          </a:p>
          <a:p>
            <a:pPr fontAlgn="base"/>
            <a:r>
              <a:rPr lang="fi-FI" sz="2300" dirty="0"/>
              <a:t>ajoittaisia vainoja keskiajalla, juutalaiset karkotettiin monista eurooppalaisista kaupungeista </a:t>
            </a:r>
          </a:p>
          <a:p>
            <a:pPr fontAlgn="base"/>
            <a:r>
              <a:rPr lang="fi-FI" sz="2300" dirty="0"/>
              <a:t>1800-luvun kansallisuusaate: ajatus Israelin valtion perustamisesta </a:t>
            </a:r>
          </a:p>
          <a:p>
            <a:pPr fontAlgn="base"/>
            <a:r>
              <a:rPr lang="fi-FI" sz="2300" dirty="0"/>
              <a:t>holokausti ja keskitysleirit natsi-Saksassa: noin kuusi miljoonaa juutalaista tapetaan </a:t>
            </a:r>
          </a:p>
          <a:p>
            <a:pPr fontAlgn="base"/>
            <a:r>
              <a:rPr lang="fi-FI" sz="2300" dirty="0"/>
              <a:t>Israelin valtion perustaminen vuonna 1948 </a:t>
            </a:r>
          </a:p>
          <a:p>
            <a:pPr fontAlgn="base"/>
            <a:r>
              <a:rPr lang="fi-FI" sz="2300" dirty="0"/>
              <a:t>konflikteja Israelin, palestiinalaisten ja naapurivaltioiden välillä </a:t>
            </a:r>
          </a:p>
          <a:p>
            <a:pPr marL="0" indent="0" fontAlgn="base">
              <a:buNone/>
            </a:pPr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23ED644E-0B77-EB40-B8B8-D1BCDD277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2277" y="292101"/>
            <a:ext cx="5561186" cy="1435100"/>
          </a:xfrm>
        </p:spPr>
        <p:txBody>
          <a:bodyPr>
            <a:normAutofit/>
          </a:bodyPr>
          <a:lstStyle/>
          <a:p>
            <a:pPr fontAlgn="base"/>
            <a:r>
              <a:rPr lang="fi-FI" sz="3600" b="1" dirty="0">
                <a:solidFill>
                  <a:srgbClr val="D4117F"/>
                </a:solidFill>
              </a:rPr>
              <a:t>Juutalaisuuden kehitys ja pyhä kirjallisuus 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280437E-81CA-1A48-AC96-7E7152144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282418"/>
            <a:ext cx="3204029" cy="365125"/>
          </a:xfrm>
        </p:spPr>
        <p:txBody>
          <a:bodyPr/>
          <a:lstStyle/>
          <a:p>
            <a:endParaRPr lang="fi-FI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EC810606-240B-7742-8E82-F63CD0D8545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9722320" y="6350680"/>
            <a:ext cx="1714500" cy="228600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9599BD84-43FA-6244-A51C-7E14C0A8F15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073463" y="0"/>
            <a:ext cx="5118100" cy="143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764672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437E74AB-AC9B-7844-A56F-6F606114BE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2277" y="2019302"/>
            <a:ext cx="10115279" cy="4053288"/>
          </a:xfrm>
        </p:spPr>
        <p:txBody>
          <a:bodyPr>
            <a:normAutofit fontScale="85000" lnSpcReduction="20000"/>
          </a:bodyPr>
          <a:lstStyle/>
          <a:p>
            <a:pPr fontAlgn="base"/>
            <a:r>
              <a:rPr lang="fi-FI" sz="2100" dirty="0"/>
              <a:t>maailman luominen </a:t>
            </a:r>
          </a:p>
          <a:p>
            <a:pPr fontAlgn="base"/>
            <a:r>
              <a:rPr lang="fi-FI" sz="2100" dirty="0"/>
              <a:t>Jumala kutsuu kantaisä Abrahamin, ajatus luvatusta maasta </a:t>
            </a:r>
          </a:p>
          <a:p>
            <a:pPr fontAlgn="base"/>
            <a:r>
              <a:rPr lang="fi-FI" sz="2100" dirty="0"/>
              <a:t>Abraham, poikansa </a:t>
            </a:r>
            <a:r>
              <a:rPr lang="fi-FI" sz="2100" dirty="0" err="1"/>
              <a:t>Iisak</a:t>
            </a:r>
            <a:r>
              <a:rPr lang="fi-FI" sz="2100" dirty="0"/>
              <a:t> ja tämän poika Jaakob uskonnollisesti merkittävässä asemassa </a:t>
            </a:r>
          </a:p>
          <a:p>
            <a:pPr fontAlgn="base"/>
            <a:r>
              <a:rPr lang="fi-FI" sz="2100" dirty="0"/>
              <a:t>juutalainen kansa Egyptin orjuudessa </a:t>
            </a:r>
          </a:p>
          <a:p>
            <a:pPr fontAlgn="base"/>
            <a:r>
              <a:rPr lang="fi-FI" sz="2100" dirty="0"/>
              <a:t>pako Egyptistä Mooseksen johdolla </a:t>
            </a:r>
          </a:p>
          <a:p>
            <a:pPr fontAlgn="base"/>
            <a:r>
              <a:rPr lang="fi-FI" sz="2100" dirty="0"/>
              <a:t>liitto Jumalan kanssa, Tooran saaminen Siinain erämaassa </a:t>
            </a:r>
          </a:p>
          <a:p>
            <a:pPr fontAlgn="base"/>
            <a:r>
              <a:rPr lang="fi-FI" sz="2100" dirty="0"/>
              <a:t>paluu luvattuun maahan </a:t>
            </a:r>
          </a:p>
          <a:p>
            <a:pPr fontAlgn="base"/>
            <a:r>
              <a:rPr lang="fi-FI" sz="2100" dirty="0"/>
              <a:t>temppeli Jerusalemiin </a:t>
            </a:r>
          </a:p>
          <a:p>
            <a:pPr fontAlgn="base"/>
            <a:r>
              <a:rPr lang="fi-FI" sz="2100" dirty="0"/>
              <a:t>temppelin tuhoutuminen ja kansan lähtö pakkosiirtolaisuuteen Babyloniaan </a:t>
            </a:r>
          </a:p>
          <a:p>
            <a:pPr fontAlgn="base"/>
            <a:r>
              <a:rPr lang="fi-FI" sz="2100" dirty="0"/>
              <a:t>paluu takaisin ja uuden temppelin rakentaminen </a:t>
            </a:r>
          </a:p>
          <a:p>
            <a:pPr fontAlgn="base"/>
            <a:r>
              <a:rPr lang="fi-FI" sz="2100" dirty="0" err="1"/>
              <a:t>makkabilaiskapina</a:t>
            </a:r>
            <a:r>
              <a:rPr lang="fi-FI" sz="2100" dirty="0"/>
              <a:t> </a:t>
            </a:r>
          </a:p>
          <a:p>
            <a:pPr fontAlgn="base"/>
            <a:r>
              <a:rPr lang="fi-FI" sz="2100" dirty="0"/>
              <a:t>diaspora </a:t>
            </a:r>
          </a:p>
          <a:p>
            <a:pPr marL="0" indent="0" fontAlgn="base">
              <a:buNone/>
            </a:pPr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23ED644E-0B77-EB40-B8B8-D1BCDD277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2277" y="292101"/>
            <a:ext cx="5561186" cy="1435100"/>
          </a:xfrm>
        </p:spPr>
        <p:txBody>
          <a:bodyPr>
            <a:normAutofit/>
          </a:bodyPr>
          <a:lstStyle/>
          <a:p>
            <a:pPr fontAlgn="base"/>
            <a:r>
              <a:rPr lang="fi-FI" sz="3600" b="1" dirty="0">
                <a:solidFill>
                  <a:srgbClr val="D4117F"/>
                </a:solidFill>
              </a:rPr>
              <a:t>Heprealaisen Raamatun käsitys 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280437E-81CA-1A48-AC96-7E7152144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282418"/>
            <a:ext cx="3204029" cy="365125"/>
          </a:xfrm>
        </p:spPr>
        <p:txBody>
          <a:bodyPr/>
          <a:lstStyle/>
          <a:p>
            <a:endParaRPr lang="fi-FI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EC810606-240B-7742-8E82-F63CD0D8545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9722320" y="6350680"/>
            <a:ext cx="1714500" cy="228600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9599BD84-43FA-6244-A51C-7E14C0A8F15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073463" y="0"/>
            <a:ext cx="5118100" cy="143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96933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437E74AB-AC9B-7844-A56F-6F606114BE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2277" y="2019302"/>
            <a:ext cx="10115279" cy="4053288"/>
          </a:xfrm>
        </p:spPr>
        <p:txBody>
          <a:bodyPr>
            <a:normAutofit/>
          </a:bodyPr>
          <a:lstStyle/>
          <a:p>
            <a:pPr fontAlgn="base"/>
            <a:endParaRPr lang="fi-FI" sz="2100" dirty="0"/>
          </a:p>
          <a:p>
            <a:pPr marL="0" indent="0" fontAlgn="base">
              <a:buNone/>
            </a:pPr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23ED644E-0B77-EB40-B8B8-D1BCDD277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757" y="292101"/>
            <a:ext cx="5118100" cy="1152249"/>
          </a:xfrm>
        </p:spPr>
        <p:txBody>
          <a:bodyPr>
            <a:normAutofit/>
          </a:bodyPr>
          <a:lstStyle/>
          <a:p>
            <a:pPr fontAlgn="base"/>
            <a:r>
              <a:rPr lang="fi-FI" sz="3600" b="1" dirty="0">
                <a:solidFill>
                  <a:srgbClr val="D4117F"/>
                </a:solidFill>
              </a:rPr>
              <a:t>Juutalaisten levinneisyys 500 </a:t>
            </a:r>
            <a:r>
              <a:rPr lang="fi-FI" sz="3600" b="1" dirty="0" err="1">
                <a:solidFill>
                  <a:srgbClr val="D4117F"/>
                </a:solidFill>
              </a:rPr>
              <a:t>eKr</a:t>
            </a:r>
            <a:r>
              <a:rPr lang="fi-FI" sz="3600" b="1" dirty="0">
                <a:solidFill>
                  <a:srgbClr val="D4117F"/>
                </a:solidFill>
              </a:rPr>
              <a:t>–100jKr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280437E-81CA-1A48-AC96-7E7152144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282418"/>
            <a:ext cx="3204029" cy="365125"/>
          </a:xfrm>
        </p:spPr>
        <p:txBody>
          <a:bodyPr/>
          <a:lstStyle/>
          <a:p>
            <a:endParaRPr lang="fi-FI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EC810606-240B-7742-8E82-F63CD0D8545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9722320" y="6350680"/>
            <a:ext cx="1714500" cy="228600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9599BD84-43FA-6244-A51C-7E14C0A8F15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073463" y="0"/>
            <a:ext cx="5118100" cy="1435100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FE81E439-2E33-254B-9A3C-F8A6E4E142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995" y="1524001"/>
            <a:ext cx="9330029" cy="5123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271449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437E74AB-AC9B-7844-A56F-6F606114BE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2277" y="1727201"/>
            <a:ext cx="7586567" cy="4345389"/>
          </a:xfrm>
        </p:spPr>
        <p:txBody>
          <a:bodyPr>
            <a:normAutofit/>
          </a:bodyPr>
          <a:lstStyle/>
          <a:p>
            <a:pPr fontAlgn="base"/>
            <a:r>
              <a:rPr lang="fi-FI" sz="1800" dirty="0"/>
              <a:t>juutalaisiin kohdistui ennakkoluuloja ja vainoja jo antiikin aikana </a:t>
            </a:r>
          </a:p>
          <a:p>
            <a:pPr fontAlgn="base"/>
            <a:r>
              <a:rPr lang="fi-FI" sz="1800" dirty="0"/>
              <a:t>kristityt levittivät juutalaisista erilaisia huhuja keskiajalla </a:t>
            </a:r>
          </a:p>
          <a:p>
            <a:pPr fontAlgn="base"/>
            <a:r>
              <a:rPr lang="fi-FI" sz="1800" dirty="0"/>
              <a:t>Euroopassa juutalaisten oikeuksia rajoitettiin, esim. maanomistaminen ei ollut mahdollista </a:t>
            </a:r>
          </a:p>
          <a:p>
            <a:pPr fontAlgn="base"/>
            <a:r>
              <a:rPr lang="fi-FI" sz="1800" dirty="0"/>
              <a:t>kansallissosialistit rajoittivat juutalaisten oikeuksia merkittävästi </a:t>
            </a:r>
          </a:p>
          <a:p>
            <a:pPr fontAlgn="base"/>
            <a:r>
              <a:rPr lang="fi-FI" sz="1800" dirty="0"/>
              <a:t>lopulta Natsi-Saksassa perustettiin tuhoamisleirejä, joissa kuoli arviolta 6 miljoonaa juutalaista </a:t>
            </a:r>
          </a:p>
          <a:p>
            <a:pPr fontAlgn="base"/>
            <a:r>
              <a:rPr lang="fi-FI" sz="1800" dirty="0"/>
              <a:t>holokausti vaikutti syvästi juutalaisiin, kysyttiin esim. Miksi Jumala salli kärsimyksen? </a:t>
            </a:r>
          </a:p>
          <a:p>
            <a:pPr fontAlgn="base"/>
            <a:r>
              <a:rPr lang="fi-FI" sz="1800" dirty="0"/>
              <a:t>nykyisin holokausti merkittävä juutalaisten identiteetille  </a:t>
            </a:r>
          </a:p>
          <a:p>
            <a:pPr marL="0" indent="0" fontAlgn="base">
              <a:buNone/>
            </a:pPr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23ED644E-0B77-EB40-B8B8-D1BCDD277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2277" y="292101"/>
            <a:ext cx="5561186" cy="1435100"/>
          </a:xfrm>
        </p:spPr>
        <p:txBody>
          <a:bodyPr>
            <a:normAutofit/>
          </a:bodyPr>
          <a:lstStyle/>
          <a:p>
            <a:pPr fontAlgn="base"/>
            <a:r>
              <a:rPr lang="fi-FI" sz="3600" b="1" dirty="0">
                <a:solidFill>
                  <a:srgbClr val="D4117F"/>
                </a:solidFill>
              </a:rPr>
              <a:t>Juutalaisvainot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280437E-81CA-1A48-AC96-7E7152144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282418"/>
            <a:ext cx="3204029" cy="365125"/>
          </a:xfrm>
        </p:spPr>
        <p:txBody>
          <a:bodyPr/>
          <a:lstStyle/>
          <a:p>
            <a:endParaRPr lang="fi-FI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EC810606-240B-7742-8E82-F63CD0D8545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9722320" y="6350680"/>
            <a:ext cx="1714500" cy="228600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9599BD84-43FA-6244-A51C-7E14C0A8F15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073463" y="0"/>
            <a:ext cx="5118100" cy="143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579000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23ED644E-0B77-EB40-B8B8-D1BCDD277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/>
            <a:r>
              <a:rPr lang="fi-FI" sz="3600" b="1" dirty="0">
                <a:solidFill>
                  <a:srgbClr val="D4117F"/>
                </a:solidFill>
              </a:rPr>
              <a:t>Juutalaisten pyhä kirjallisuus </a:t>
            </a:r>
            <a:r>
              <a:rPr lang="fi-FI" sz="3600" dirty="0"/>
              <a:t/>
            </a:r>
            <a:br>
              <a:rPr lang="fi-FI" sz="3600" dirty="0"/>
            </a:br>
            <a:endParaRPr lang="fi-FI" sz="3600" b="1" dirty="0">
              <a:solidFill>
                <a:srgbClr val="D4117F"/>
              </a:solidFill>
            </a:endParaRPr>
          </a:p>
        </p:txBody>
      </p:sp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437E74AB-AC9B-7844-A56F-6F606114BE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851400" cy="4351338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fi-FI" dirty="0"/>
              <a:t> </a:t>
            </a:r>
            <a:r>
              <a:rPr lang="fi-FI" sz="2400" dirty="0"/>
              <a:t>Heprealainen raamattu eli </a:t>
            </a:r>
            <a:r>
              <a:rPr lang="fi-FI" sz="2400" dirty="0" err="1"/>
              <a:t>Tanak</a:t>
            </a:r>
            <a:r>
              <a:rPr lang="fi-FI" sz="2400" dirty="0"/>
              <a:t> </a:t>
            </a:r>
          </a:p>
          <a:p>
            <a:pPr marL="0" indent="0" fontAlgn="base">
              <a:buNone/>
            </a:pPr>
            <a:endParaRPr lang="fi-FI" sz="2400" dirty="0"/>
          </a:p>
          <a:p>
            <a:pPr fontAlgn="base"/>
            <a:r>
              <a:rPr lang="fi-FI" sz="1800" dirty="0"/>
              <a:t>pitkä suullisen perinteen aika </a:t>
            </a:r>
          </a:p>
          <a:p>
            <a:pPr fontAlgn="base"/>
            <a:r>
              <a:rPr lang="fi-FI" sz="1800" dirty="0"/>
              <a:t>koottu kirjalliseen muotoon n. 1000–150 eKr. </a:t>
            </a:r>
          </a:p>
          <a:p>
            <a:pPr fontAlgn="base"/>
            <a:r>
              <a:rPr lang="fi-FI" sz="1800" dirty="0"/>
              <a:t>Sisältö: </a:t>
            </a:r>
          </a:p>
          <a:p>
            <a:pPr lvl="1" fontAlgn="base">
              <a:buFont typeface="Courier New" panose="02070309020205020404" pitchFamily="49" charset="0"/>
              <a:buChar char="o"/>
            </a:pPr>
            <a:r>
              <a:rPr lang="fi-FI" sz="1800" dirty="0"/>
              <a:t>Toora eli viisi Mooseksen kirjaa </a:t>
            </a:r>
          </a:p>
          <a:p>
            <a:pPr lvl="1" fontAlgn="base">
              <a:buFont typeface="Courier New" panose="02070309020205020404" pitchFamily="49" charset="0"/>
              <a:buChar char="o"/>
            </a:pPr>
            <a:r>
              <a:rPr lang="fi-FI" sz="1800" dirty="0"/>
              <a:t>Profeetat  </a:t>
            </a:r>
          </a:p>
          <a:p>
            <a:pPr lvl="1" fontAlgn="base">
              <a:buFont typeface="Courier New" panose="02070309020205020404" pitchFamily="49" charset="0"/>
              <a:buChar char="o"/>
            </a:pPr>
            <a:r>
              <a:rPr lang="fi-FI" sz="1800" dirty="0"/>
              <a:t>Kirjoitukset </a:t>
            </a:r>
          </a:p>
          <a:p>
            <a:pPr marL="0" indent="0" fontAlgn="base">
              <a:buNone/>
            </a:pP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BF50D36-C95E-3840-AD2E-4769CFBF87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3066" y="1825625"/>
            <a:ext cx="5020733" cy="4351338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fi-FI" sz="2400" dirty="0"/>
              <a:t>Talmud</a:t>
            </a:r>
            <a:r>
              <a:rPr lang="fi-FI" dirty="0"/>
              <a:t> </a:t>
            </a:r>
          </a:p>
          <a:p>
            <a:pPr marL="0" indent="0" fontAlgn="base">
              <a:buNone/>
            </a:pPr>
            <a:r>
              <a:rPr lang="fi-FI" dirty="0"/>
              <a:t> </a:t>
            </a:r>
          </a:p>
          <a:p>
            <a:pPr fontAlgn="base"/>
            <a:r>
              <a:rPr lang="fi-FI" sz="1800" dirty="0"/>
              <a:t>20-osainen Tooran selitysteos </a:t>
            </a:r>
          </a:p>
          <a:p>
            <a:pPr fontAlgn="base"/>
            <a:r>
              <a:rPr lang="fi-FI" sz="1800" dirty="0"/>
              <a:t>peräisin 200–500-luvulta jKr. </a:t>
            </a:r>
          </a:p>
          <a:p>
            <a:pPr fontAlgn="base"/>
            <a:r>
              <a:rPr lang="fi-FI" sz="1800" dirty="0"/>
              <a:t>Sisältö: </a:t>
            </a:r>
          </a:p>
          <a:p>
            <a:pPr lvl="1" fontAlgn="base">
              <a:buFont typeface="Courier New" panose="02070309020205020404" pitchFamily="49" charset="0"/>
              <a:buChar char="o"/>
            </a:pPr>
            <a:r>
              <a:rPr lang="fi-FI" sz="1800" dirty="0" err="1"/>
              <a:t>Mišna</a:t>
            </a:r>
            <a:r>
              <a:rPr lang="fi-FI" sz="1800" dirty="0"/>
              <a:t>, taustalla juutalaisen lain suullinen tulkinta </a:t>
            </a:r>
          </a:p>
          <a:p>
            <a:pPr lvl="1" fontAlgn="base">
              <a:buFont typeface="Courier New" panose="02070309020205020404" pitchFamily="49" charset="0"/>
              <a:buChar char="o"/>
            </a:pPr>
            <a:r>
              <a:rPr lang="fi-FI" sz="1800" dirty="0" err="1"/>
              <a:t>Gemara</a:t>
            </a:r>
            <a:r>
              <a:rPr lang="fi-FI" sz="1800" dirty="0"/>
              <a:t>, selittää </a:t>
            </a:r>
            <a:r>
              <a:rPr lang="fi-FI" sz="1800" dirty="0" err="1"/>
              <a:t>Mišnaa</a:t>
            </a:r>
            <a:r>
              <a:rPr lang="fi-FI" sz="1800" dirty="0"/>
              <a:t>, koostuu keskusteluista </a:t>
            </a:r>
          </a:p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280437E-81CA-1A48-AC96-7E7152144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EC810606-240B-7742-8E82-F63CD0D8545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9722320" y="6350680"/>
            <a:ext cx="1714500" cy="228600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9599BD84-43FA-6244-A51C-7E14C0A8F15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073463" y="0"/>
            <a:ext cx="5118100" cy="143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9403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23ED644E-0B77-EB40-B8B8-D1BCDD277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600" b="1" dirty="0">
                <a:solidFill>
                  <a:srgbClr val="D4117F"/>
                </a:solidFill>
              </a:rPr>
              <a:t>Keskeiset käsitteet</a:t>
            </a:r>
          </a:p>
        </p:txBody>
      </p:sp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437E74AB-AC9B-7844-A56F-6F606114BEF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fi-FI" sz="1800" dirty="0"/>
              <a:t>etninen uskonto </a:t>
            </a:r>
          </a:p>
          <a:p>
            <a:pPr fontAlgn="base"/>
            <a:r>
              <a:rPr lang="fi-FI" sz="1800" dirty="0"/>
              <a:t>pakkosiirtolaisuus </a:t>
            </a:r>
          </a:p>
          <a:p>
            <a:pPr fontAlgn="base"/>
            <a:r>
              <a:rPr lang="fi-FI" sz="1800" dirty="0"/>
              <a:t>antisemitismi </a:t>
            </a:r>
          </a:p>
          <a:p>
            <a:pPr fontAlgn="base"/>
            <a:r>
              <a:rPr lang="fi-FI" sz="1800" dirty="0"/>
              <a:t>holokausti</a:t>
            </a:r>
          </a:p>
          <a:p>
            <a:pPr fontAlgn="base"/>
            <a:r>
              <a:rPr lang="fi-FI" sz="1800" dirty="0"/>
              <a:t>diaspora </a:t>
            </a:r>
          </a:p>
          <a:p>
            <a:pPr fontAlgn="base"/>
            <a:r>
              <a:rPr lang="fi-FI" sz="1800" dirty="0"/>
              <a:t>kantaisä</a:t>
            </a:r>
          </a:p>
          <a:p>
            <a:r>
              <a:rPr lang="fi-FI" sz="1800" dirty="0" err="1"/>
              <a:t>sefardijuutalaiset</a:t>
            </a:r>
            <a:endParaRPr lang="fi-FI" sz="1800" dirty="0"/>
          </a:p>
          <a:p>
            <a:r>
              <a:rPr lang="fi-FI" sz="1800" dirty="0" err="1"/>
              <a:t>aškenasijuutalaiset</a:t>
            </a:r>
            <a:endParaRPr lang="fi-FI" sz="1800" dirty="0"/>
          </a:p>
          <a:p>
            <a:r>
              <a:rPr lang="fi-FI" sz="1800" dirty="0"/>
              <a:t>rabbi</a:t>
            </a:r>
          </a:p>
          <a:p>
            <a:endParaRPr lang="fi-FI" sz="1800" dirty="0"/>
          </a:p>
          <a:p>
            <a:pPr fontAlgn="base"/>
            <a:endParaRPr lang="fi-FI" sz="1800" dirty="0"/>
          </a:p>
          <a:p>
            <a:pPr fontAlgn="base"/>
            <a:endParaRPr lang="fi-FI" sz="1800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8E0E495-0102-E24D-B75A-AC8C7DFC20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68800" y="1825625"/>
            <a:ext cx="6985000" cy="4351338"/>
          </a:xfrm>
        </p:spPr>
        <p:txBody>
          <a:bodyPr>
            <a:normAutofit/>
          </a:bodyPr>
          <a:lstStyle/>
          <a:p>
            <a:pPr fontAlgn="base"/>
            <a:r>
              <a:rPr lang="fi-FI" sz="1800" dirty="0"/>
              <a:t>Heprealainen raamattu</a:t>
            </a:r>
          </a:p>
          <a:p>
            <a:pPr fontAlgn="base"/>
            <a:r>
              <a:rPr lang="fi-FI" sz="1800" dirty="0"/>
              <a:t>Kirjoitukset</a:t>
            </a:r>
          </a:p>
          <a:p>
            <a:pPr fontAlgn="base"/>
            <a:r>
              <a:rPr lang="fi-FI" sz="1800" dirty="0" err="1"/>
              <a:t>Tanak</a:t>
            </a:r>
            <a:endParaRPr lang="fi-FI" sz="1800" dirty="0"/>
          </a:p>
          <a:p>
            <a:pPr fontAlgn="base"/>
            <a:r>
              <a:rPr lang="fi-FI" sz="1800" dirty="0" err="1"/>
              <a:t>Mišna</a:t>
            </a:r>
            <a:endParaRPr lang="fi-FI" sz="1800" dirty="0"/>
          </a:p>
          <a:p>
            <a:r>
              <a:rPr lang="fi-FI" sz="1800" dirty="0"/>
              <a:t>Profeetat</a:t>
            </a:r>
          </a:p>
          <a:p>
            <a:r>
              <a:rPr lang="fi-FI" sz="1800" dirty="0"/>
              <a:t>Toora</a:t>
            </a:r>
          </a:p>
          <a:p>
            <a:r>
              <a:rPr lang="fi-FI" sz="1800" dirty="0"/>
              <a:t>Talmud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280437E-81CA-1A48-AC96-7E7152144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EC810606-240B-7742-8E82-F63CD0D8545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9722320" y="6350680"/>
            <a:ext cx="1714500" cy="228600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9599BD84-43FA-6244-A51C-7E14C0A8F15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073463" y="0"/>
            <a:ext cx="5118100" cy="143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2034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472</Words>
  <Application>Microsoft Office PowerPoint</Application>
  <PresentationFormat>Laajakuva</PresentationFormat>
  <Paragraphs>92</Paragraphs>
  <Slides>9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Courier New</vt:lpstr>
      <vt:lpstr>Helvetica</vt:lpstr>
      <vt:lpstr>Office-teema</vt:lpstr>
      <vt:lpstr>6 Juutalaisuuden kehitys ja pyhä kirjallisuus </vt:lpstr>
      <vt:lpstr>Johdattavat kysymykset</vt:lpstr>
      <vt:lpstr>Juutalaisuus</vt:lpstr>
      <vt:lpstr>Juutalaisuuden kehitys ja pyhä kirjallisuus </vt:lpstr>
      <vt:lpstr>Heprealaisen Raamatun käsitys </vt:lpstr>
      <vt:lpstr>Juutalaisten levinneisyys 500 eKr–100jKr</vt:lpstr>
      <vt:lpstr>Juutalaisvainot</vt:lpstr>
      <vt:lpstr>Juutalaisten pyhä kirjallisuus  </vt:lpstr>
      <vt:lpstr>Keskeiset käsitteet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 Juutalaisuuden kehitys ja pyhä kirjallisuus</dc:title>
  <dc:creator>Taina Nyström</dc:creator>
  <cp:lastModifiedBy>Marja Valkama</cp:lastModifiedBy>
  <cp:revision>8</cp:revision>
  <dcterms:created xsi:type="dcterms:W3CDTF">2020-12-18T16:05:32Z</dcterms:created>
  <dcterms:modified xsi:type="dcterms:W3CDTF">2022-02-15T08:46:30Z</dcterms:modified>
</cp:coreProperties>
</file>