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5" r:id="rId3"/>
    <p:sldId id="278" r:id="rId4"/>
    <p:sldId id="279" r:id="rId5"/>
    <p:sldId id="284" r:id="rId6"/>
    <p:sldId id="283" r:id="rId7"/>
    <p:sldId id="280" r:id="rId8"/>
    <p:sldId id="282" r:id="rId9"/>
    <p:sldId id="281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86"/>
    <p:restoredTop sz="94694"/>
  </p:normalViewPr>
  <p:slideViewPr>
    <p:cSldViewPr snapToGrid="0" snapToObjects="1">
      <p:cViewPr varScale="1">
        <p:scale>
          <a:sx n="69" d="100"/>
          <a:sy n="69" d="100"/>
        </p:scale>
        <p:origin x="7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BDED50C3-F180-B24F-B883-06DD2190D5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CB0F878-7D6F-B546-B019-A82AEBE825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DF315-7791-ED40-9A67-90501AEB3F9C}" type="datetime1">
              <a:rPr lang="fi-FI" smtClean="0"/>
              <a:t>28.2.2022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AC95283-80BC-4E4D-B250-B12DF0EB45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29F6DE5-FAF8-CA46-9512-D1983ED1A4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28AB6-0EBE-3346-BF7B-EF5F0D9491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872933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4FFFE-0C79-3A43-9A8E-F141682CC205}" type="datetime1">
              <a:rPr lang="fi-FI" smtClean="0"/>
              <a:t>28.2.2022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E1411-A580-084C-BAE7-B0C9E1B43E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842682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EB2308-946F-CE4A-B38C-BC258FA6C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9C41B58-D312-A34E-BF36-416D24304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A348FB-1D00-D948-A675-7A5880EA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8111-905F-1843-A8DA-2718FEAA2B78}" type="datetime3">
              <a:rPr lang="fi-FI" smtClean="0"/>
              <a:t>28/2/22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3DBFC57-0FFB-7B4E-8AB9-933643CE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9EC6D2-A995-1649-8C37-AA3E116D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080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617A20-51E3-C943-B634-BFE52EC74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14954E4-3029-A942-8413-D6CB78372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008D1D5-5814-124A-B716-606616228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06C-1E59-7147-9E29-8C5B19CB9799}" type="datetime3">
              <a:rPr lang="fi-FI" smtClean="0"/>
              <a:t>28/2/22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11974A-0D51-2644-971B-6F52B6CF0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EA923A-EE0E-2C4C-B24D-E2AA2D1B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63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0B55D86-6FE3-9544-B335-D2882F7D9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9CE56C0-16DD-B14C-B157-DCC69BE17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E3B947-71CA-0744-9BF5-5838F114C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8DB0-775C-E842-BE7C-64F86AAD935A}" type="datetime3">
              <a:rPr lang="fi-FI" smtClean="0"/>
              <a:t>28/2/22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FAA11A-59BC-4941-82C7-CD0E36CF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767263-0B8E-224A-9373-05D7B130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265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68" y="2071262"/>
            <a:ext cx="11086228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C510-0933-0342-9AFF-9978B941BD0F}" type="datetime3">
              <a:rPr lang="fi-FI" smtClean="0"/>
              <a:t>28/2/22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497490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C1D6B1-D6A9-4344-801A-077FE36C5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9DA0BF-5522-7145-8C2B-275F1B969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F5A4DE-1841-4447-8285-A1822FD5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BEE8-1161-0F4D-8F20-030C94CC1434}" type="datetime3">
              <a:rPr lang="fi-FI" smtClean="0"/>
              <a:t>28/2/22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27323-1931-5B4F-B2D6-9B842BF97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33B0B8-C30B-C043-927E-C174DF12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87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B91356-4B15-D146-8B5E-11EAC305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81CB916-436C-094D-A982-372173B7C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6E57DF-1D3E-CF4B-8B52-94FA4BB45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A439-F3B8-014D-80D0-817540C620D6}" type="datetime3">
              <a:rPr lang="fi-FI" smtClean="0"/>
              <a:t>28/2/22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C00DC8-4A92-1943-BE28-B138A65DD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DCDD90-0EF6-EF49-A5AB-51BAA637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F869F6-8622-DC4C-839C-16B8734B3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3B41D2-4FDC-164E-A06F-3C4D36FED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44420CB-879D-604A-BC48-83CCD5B77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6AFEB8C-D811-2840-B082-7DCA23C43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D91C-839A-4D43-9FA5-CF35531526A4}" type="datetime3">
              <a:rPr lang="fi-FI" smtClean="0"/>
              <a:t>28/2/22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A6DF2C4-1615-7944-804B-C72EA08D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05DB1BD-1042-D347-84D7-1B4D0109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414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9B9AE2-202E-B24B-B41F-6A016ADE4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54150D8-08AF-7944-BD2D-10E30DC8C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66F67B-F6D0-0B44-B0DE-B067A30EB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02D6A51-916A-3F4F-B072-40AA31780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48D48BC-BF89-154E-9D43-16062096DA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D59A202-99B1-264D-860C-A04A0FE02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0E21-E546-524F-BA43-E182F1B84742}" type="datetime3">
              <a:rPr lang="fi-FI" smtClean="0"/>
              <a:t>28/2/22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B0EB02E-B47C-AF4D-8F99-6AAF742C2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5815219-8386-144B-AB5C-AA1BA73DE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815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85AC5F-F1E5-2F4C-A43B-F3BAFA6F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FCDF0EA-4B59-0645-AD3B-8DE9295F6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C1F9-55B8-6441-BAAB-088C07EEA7A1}" type="datetime3">
              <a:rPr lang="fi-FI" smtClean="0"/>
              <a:t>28/2/22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D6C21AB-E6FD-E244-BF34-F64FDF280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43579D9-2726-954B-BA6B-30CCC113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627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C204AD7-454D-6A43-B59A-836395FBB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E450-49E3-2F4F-B9CB-E82E8BC60BFD}" type="datetime3">
              <a:rPr lang="fi-FI" smtClean="0"/>
              <a:t>28/2/22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E30670D-B452-2F4E-B007-1E2E2D84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1F055-BD1B-1A40-86F8-0189F0C8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409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961681-681A-EE46-A6A2-ABCACAB71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78F26-39BB-7143-8206-7405104F2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FC72B81-F624-3140-BF43-91A1AE302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F00943A-4C4B-C74A-9062-EA9506DF8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DA9C-DEC0-C245-8655-8DF51B490D24}" type="datetime3">
              <a:rPr lang="fi-FI" smtClean="0"/>
              <a:t>28/2/22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0BDAFC2-6566-FF4A-9889-0AE10A26A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CA3C08D-ABB7-B042-A111-E6953A1F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77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F5C043-41CF-164A-BCFC-43CA2A3B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016E339-AC47-3145-A83C-3C56534C0F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BEC429F-F8FF-0F45-83E0-CA743EDAF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23A578A-9365-E443-B32B-1FB98EAC5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E991-61D9-4B4D-81B7-D0166CD719DA}" type="datetime3">
              <a:rPr lang="fi-FI" smtClean="0"/>
              <a:t>28/2/22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92B256F-5995-294E-88A5-D6DC7E116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8272590-3D51-5144-954C-B1119D811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450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2731AC8-6658-DD4A-98AD-DB23D81E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16A25B8-8D12-334F-BD04-AB10DF4DE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532D3F-B4D4-1E48-B3B5-3B7C5144D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7F718-D983-3143-80D8-880699555EA5}" type="datetime3">
              <a:rPr lang="fi-FI" smtClean="0"/>
              <a:t>28/2/22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DFA764-B2F8-134F-86C3-C554CDC07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Presentation name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B53653-40FD-CE4F-AF41-6CEC4C789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522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622C57C-0310-CE4B-A73C-FAAC3A826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512" r="2004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E847901-C4D9-524C-9D42-7BEB6E38F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  <a:effectLst/>
                <a:latin typeface="Helvetica" pitchFamily="2" charset="0"/>
              </a:rPr>
              <a:t>4 Maailman uskontotilanne</a:t>
            </a:r>
            <a:br>
              <a:rPr lang="fi-FI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9A4763-3FFD-B04A-B593-B105858AB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Sivut 38–47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6359B60-5EE8-6343-8FB2-73491998C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6310312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8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063" y="2575932"/>
            <a:ext cx="6251450" cy="3496658"/>
          </a:xfrm>
        </p:spPr>
        <p:txBody>
          <a:bodyPr>
            <a:normAutofit/>
          </a:bodyPr>
          <a:lstStyle/>
          <a:p>
            <a:pPr fontAlgn="base"/>
            <a:r>
              <a:rPr lang="fi-FI" sz="1900" dirty="0"/>
              <a:t>Miten uskontoja voidaan ryhmitellä niiden synnyn perusteella? </a:t>
            </a:r>
          </a:p>
          <a:p>
            <a:pPr fontAlgn="base"/>
            <a:r>
              <a:rPr lang="fi-FI" sz="1900" dirty="0"/>
              <a:t>Miten uskontoja voidaan jaotella jumalakäsityksen perusteella? </a:t>
            </a:r>
          </a:p>
          <a:p>
            <a:pPr fontAlgn="base"/>
            <a:r>
              <a:rPr lang="fi-FI" sz="1900" dirty="0"/>
              <a:t>Mitä maailmanuskontojen kannattajamääristä ja levinneisyydestä tiedetään? </a:t>
            </a:r>
          </a:p>
          <a:p>
            <a:pPr fontAlgn="base"/>
            <a:r>
              <a:rPr lang="fi-FI" sz="1900" dirty="0"/>
              <a:t>Mitä uskontojen sisäinen moninaisuus tarkoittaa? </a:t>
            </a: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063" y="1718860"/>
            <a:ext cx="7972737" cy="77901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accent2"/>
                </a:solidFill>
              </a:rPr>
              <a:t>Johdattavat kysymykset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6288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b="1" dirty="0">
                <a:solidFill>
                  <a:schemeClr val="accent2"/>
                </a:solidFill>
              </a:rPr>
              <a:t>Uskontojen luokittelutapoja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err="1"/>
              <a:t>Leviämispyrkimysten</a:t>
            </a:r>
            <a:r>
              <a:rPr lang="en-US" sz="1800" b="1" dirty="0"/>
              <a:t> </a:t>
            </a:r>
            <a:r>
              <a:rPr lang="en-US" sz="1800" b="1" dirty="0" err="1"/>
              <a:t>perusteella</a:t>
            </a:r>
            <a:endParaRPr lang="en-US" sz="1800" b="1" dirty="0"/>
          </a:p>
          <a:p>
            <a:pPr lvl="1"/>
            <a:r>
              <a:rPr lang="en-US" sz="1800" dirty="0" err="1"/>
              <a:t>yleismaailmalliset</a:t>
            </a:r>
            <a:endParaRPr lang="en-US" sz="1800" dirty="0"/>
          </a:p>
          <a:p>
            <a:pPr lvl="1"/>
            <a:r>
              <a:rPr lang="en-US" sz="1800" dirty="0" err="1"/>
              <a:t>etniset</a:t>
            </a:r>
            <a:endParaRPr lang="en-US" sz="1800" dirty="0"/>
          </a:p>
          <a:p>
            <a:pPr lvl="1"/>
            <a:r>
              <a:rPr lang="en-US" sz="1800" dirty="0" err="1"/>
              <a:t>kosmopoliittiset</a:t>
            </a:r>
            <a:endParaRPr lang="en-US" sz="1800" dirty="0"/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sz="1800" b="1" dirty="0" err="1"/>
              <a:t>Syntyprosessin</a:t>
            </a:r>
            <a:r>
              <a:rPr lang="en-US" sz="1800" b="1" dirty="0"/>
              <a:t> </a:t>
            </a:r>
            <a:r>
              <a:rPr lang="en-US" sz="1800" b="1" dirty="0" err="1"/>
              <a:t>perusteella</a:t>
            </a:r>
            <a:endParaRPr lang="en-US" sz="1800" b="1" dirty="0"/>
          </a:p>
          <a:p>
            <a:pPr lvl="1"/>
            <a:r>
              <a:rPr lang="en-US" sz="1800" dirty="0" err="1"/>
              <a:t>etniset</a:t>
            </a:r>
            <a:endParaRPr lang="en-US" sz="1800" dirty="0"/>
          </a:p>
          <a:p>
            <a:pPr lvl="1"/>
            <a:r>
              <a:rPr lang="en-US" sz="1800" dirty="0" err="1"/>
              <a:t>perustetut</a:t>
            </a: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err="1"/>
              <a:t>Opinlähteiden</a:t>
            </a:r>
            <a:r>
              <a:rPr lang="en-US" sz="1800" b="1" dirty="0"/>
              <a:t> </a:t>
            </a:r>
            <a:r>
              <a:rPr lang="en-US" sz="1800" b="1" dirty="0" err="1"/>
              <a:t>perusteella</a:t>
            </a:r>
            <a:endParaRPr lang="en-US" sz="1800" b="1" dirty="0"/>
          </a:p>
          <a:p>
            <a:pPr lvl="1"/>
            <a:r>
              <a:rPr lang="en-US" sz="1800" dirty="0" err="1"/>
              <a:t>kirjauskonnot</a:t>
            </a:r>
            <a:endParaRPr lang="en-US" sz="1800" dirty="0"/>
          </a:p>
          <a:p>
            <a:pPr lvl="1"/>
            <a:r>
              <a:rPr lang="en-US" sz="1800" dirty="0" err="1"/>
              <a:t>kirjoituksettomat</a:t>
            </a:r>
            <a:r>
              <a:rPr lang="en-US" sz="1800" dirty="0"/>
              <a:t> </a:t>
            </a:r>
            <a:r>
              <a:rPr lang="en-US" sz="1800" dirty="0" err="1"/>
              <a:t>uskonnot</a:t>
            </a:r>
            <a:endParaRPr lang="en-US" sz="18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F77CBB8-688D-9E4E-86DA-DEA6191DB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3400" y="1825625"/>
            <a:ext cx="37211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/>
              <a:t>Jumalakäsityksen</a:t>
            </a:r>
            <a:r>
              <a:rPr lang="en-US" sz="1800" b="1" dirty="0"/>
              <a:t> </a:t>
            </a:r>
            <a:r>
              <a:rPr lang="en-US" sz="1800" b="1" dirty="0" err="1"/>
              <a:t>perusteella</a:t>
            </a:r>
            <a:endParaRPr lang="en-US" sz="1800" b="1" dirty="0"/>
          </a:p>
          <a:p>
            <a:pPr lvl="1"/>
            <a:r>
              <a:rPr lang="en-US" sz="1800" dirty="0" err="1"/>
              <a:t>monoteistiset</a:t>
            </a:r>
            <a:endParaRPr lang="en-US" sz="1800" dirty="0"/>
          </a:p>
          <a:p>
            <a:pPr lvl="1"/>
            <a:r>
              <a:rPr lang="en-US" sz="1800" dirty="0" err="1"/>
              <a:t>polyteistiset</a:t>
            </a:r>
            <a:endParaRPr lang="en-US" sz="1800" dirty="0"/>
          </a:p>
          <a:p>
            <a:pPr lvl="1"/>
            <a:r>
              <a:rPr lang="en-US" sz="1800" dirty="0" err="1"/>
              <a:t>panteistiset</a:t>
            </a:r>
            <a:endParaRPr lang="en-US" sz="1800" dirty="0"/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sz="1800" b="1" dirty="0" err="1"/>
              <a:t>Syntyalueen</a:t>
            </a:r>
            <a:r>
              <a:rPr lang="en-US" sz="1800" b="1" dirty="0"/>
              <a:t> </a:t>
            </a:r>
            <a:r>
              <a:rPr lang="en-US" sz="1800" b="1" dirty="0" err="1"/>
              <a:t>perusteella</a:t>
            </a:r>
            <a:endParaRPr lang="en-US" sz="1800" b="1" dirty="0"/>
          </a:p>
          <a:p>
            <a:pPr lvl="1"/>
            <a:r>
              <a:rPr lang="en-US" sz="1800" dirty="0" err="1"/>
              <a:t>Intian</a:t>
            </a:r>
            <a:r>
              <a:rPr lang="en-US" sz="1800" dirty="0"/>
              <a:t> </a:t>
            </a:r>
            <a:r>
              <a:rPr lang="en-US" sz="1800" dirty="0" err="1"/>
              <a:t>niemimaa</a:t>
            </a:r>
            <a:endParaRPr lang="en-US" sz="1800" dirty="0"/>
          </a:p>
          <a:p>
            <a:pPr lvl="1"/>
            <a:r>
              <a:rPr lang="en-US" sz="1800" dirty="0" err="1"/>
              <a:t>Kaukoitä</a:t>
            </a:r>
            <a:r>
              <a:rPr lang="en-US" sz="1800" dirty="0"/>
              <a:t> </a:t>
            </a:r>
          </a:p>
          <a:p>
            <a:pPr lvl="1"/>
            <a:r>
              <a:rPr lang="en-US" sz="1800" dirty="0" err="1"/>
              <a:t>Lähi-itä</a:t>
            </a:r>
            <a:endParaRPr lang="en-US" sz="1800" dirty="0"/>
          </a:p>
          <a:p>
            <a:pPr lvl="1"/>
            <a:r>
              <a:rPr lang="en-US" sz="1800" dirty="0" err="1"/>
              <a:t>muut</a:t>
            </a:r>
            <a:endParaRPr lang="en-US" sz="1800" dirty="0"/>
          </a:p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8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12" y="365125"/>
            <a:ext cx="6652773" cy="1069975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accent2"/>
                </a:solidFill>
              </a:rPr>
              <a:t>Maailmanuskontojen syntyalueet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E0754DCB-5BF6-1A40-8332-846C97228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812" y="1542196"/>
            <a:ext cx="8987488" cy="5037083"/>
          </a:xfr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D42587A9-0DE2-2945-8C9B-CB3F9C92F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2138" y="553929"/>
            <a:ext cx="6691325" cy="5554795"/>
          </a:xfrm>
        </p:spPr>
      </p:pic>
    </p:spTree>
    <p:extLst>
      <p:ext uri="{BB962C8B-B14F-4D97-AF65-F5344CB8AC3E}">
        <p14:creationId xmlns:p14="http://schemas.microsoft.com/office/powerpoint/2010/main" val="180285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AA68816-98BA-4E49-A353-671910C52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55" y="1435100"/>
            <a:ext cx="8520165" cy="537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058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1F3E58E-30EB-244A-928E-5102FEA24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1" y="1435100"/>
            <a:ext cx="9076470" cy="521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729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1" y="2019302"/>
            <a:ext cx="7981512" cy="4053288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uskonnollisuus yleisesti moninaistumassa </a:t>
            </a:r>
          </a:p>
          <a:p>
            <a:pPr fontAlgn="base"/>
            <a:r>
              <a:rPr lang="fi-FI" sz="1800" dirty="0"/>
              <a:t>uskonnon sisäinen moninaisuus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dirty="0"/>
              <a:t>muodot ja tulkinnat vaihtelevat uskonnon sisällä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dirty="0"/>
              <a:t>sisäisen moninaisuuden ymmärtäminen osa uskontojen lukutaitoa </a:t>
            </a:r>
          </a:p>
          <a:p>
            <a:pPr fontAlgn="base"/>
            <a:r>
              <a:rPr lang="fi-FI" sz="1800" dirty="0"/>
              <a:t>uskonnon sisäistä moninaisuutta esimerkiksi: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dirty="0"/>
              <a:t>ihmisten vaihteleva sitoutuminen uskonnolliseen yhteisöön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dirty="0"/>
              <a:t>eri suuntaukset saman uskonnon sisällä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dirty="0"/>
              <a:t>suhtautuminen oppiin </a:t>
            </a:r>
          </a:p>
          <a:p>
            <a:pPr marL="0" indent="0" fontAlgn="base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1" y="292101"/>
            <a:ext cx="6857562" cy="1435100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accent2"/>
                </a:solidFill>
              </a:rPr>
              <a:t>Uskontojen sisäinen moninaisuus 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712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133" y="1828800"/>
            <a:ext cx="7634380" cy="4243790"/>
          </a:xfrm>
        </p:spPr>
        <p:txBody>
          <a:bodyPr>
            <a:normAutofit/>
          </a:bodyPr>
          <a:lstStyle/>
          <a:p>
            <a:r>
              <a:rPr lang="fi-FI" sz="1800" dirty="0"/>
              <a:t>yleismaailmallinen uskonto</a:t>
            </a:r>
          </a:p>
          <a:p>
            <a:r>
              <a:rPr lang="fi-FI" sz="1800" dirty="0"/>
              <a:t>etninen uskonto</a:t>
            </a:r>
          </a:p>
          <a:p>
            <a:r>
              <a:rPr lang="fi-FI" sz="1800" dirty="0"/>
              <a:t>perustettu uskonto</a:t>
            </a:r>
          </a:p>
          <a:p>
            <a:r>
              <a:rPr lang="fi-FI" sz="1800" dirty="0"/>
              <a:t>kosmopoliittinen uskonto</a:t>
            </a:r>
          </a:p>
          <a:p>
            <a:r>
              <a:rPr lang="fi-FI" sz="1800" dirty="0"/>
              <a:t>Kirjauskonto</a:t>
            </a:r>
          </a:p>
          <a:p>
            <a:r>
              <a:rPr lang="fi-FI" sz="1800" dirty="0"/>
              <a:t>kirjoitukseton uskonto</a:t>
            </a:r>
          </a:p>
          <a:p>
            <a:r>
              <a:rPr lang="fi-FI" sz="1800" dirty="0"/>
              <a:t>Luonnonuskonto</a:t>
            </a:r>
          </a:p>
          <a:p>
            <a:r>
              <a:rPr lang="fi-FI" sz="1800" dirty="0"/>
              <a:t>historiallinen uskonto</a:t>
            </a:r>
          </a:p>
          <a:p>
            <a:r>
              <a:rPr lang="fi-FI" sz="1800" dirty="0"/>
              <a:t>Maailmanuskonto</a:t>
            </a:r>
          </a:p>
          <a:p>
            <a:r>
              <a:rPr lang="fi-FI" sz="1800" dirty="0"/>
              <a:t>uskonnon sisäinen moninaisuus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133" y="785411"/>
            <a:ext cx="4910667" cy="1239962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accent2"/>
                </a:solidFill>
              </a:rPr>
              <a:t>Keskeiset käsitteet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5504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41793</TotalTime>
  <Words>147</Words>
  <Application>Microsoft Office PowerPoint</Application>
  <PresentationFormat>Laajakuva</PresentationFormat>
  <Paragraphs>51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Helvetica</vt:lpstr>
      <vt:lpstr>Office-teema</vt:lpstr>
      <vt:lpstr>4 Maailman uskontotilanne </vt:lpstr>
      <vt:lpstr>Johdattavat kysymykset</vt:lpstr>
      <vt:lpstr>Uskontojen luokittelutapoja</vt:lpstr>
      <vt:lpstr>Maailmanuskontojen syntyalueet</vt:lpstr>
      <vt:lpstr>PowerPoint-esitys</vt:lpstr>
      <vt:lpstr>PowerPoint-esitys</vt:lpstr>
      <vt:lpstr>PowerPoint-esitys</vt:lpstr>
      <vt:lpstr>Uskontojen sisäinen moninaisuus </vt:lpstr>
      <vt:lpstr>Keskeiset käsitteet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Maailman uskontotilanne</dc:title>
  <dc:creator>Taina Nyström</dc:creator>
  <cp:lastModifiedBy>Marja Valkama</cp:lastModifiedBy>
  <cp:revision>14</cp:revision>
  <dcterms:created xsi:type="dcterms:W3CDTF">2020-11-18T16:50:28Z</dcterms:created>
  <dcterms:modified xsi:type="dcterms:W3CDTF">2022-02-28T12:06:00Z</dcterms:modified>
</cp:coreProperties>
</file>