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91" r:id="rId4"/>
    <p:sldId id="298" r:id="rId5"/>
    <p:sldId id="295" r:id="rId6"/>
    <p:sldId id="296" r:id="rId7"/>
    <p:sldId id="297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9"/>
    <p:restoredTop sz="94697"/>
  </p:normalViewPr>
  <p:slideViewPr>
    <p:cSldViewPr snapToGrid="0" snapToObjects="1">
      <p:cViewPr varScale="1">
        <p:scale>
          <a:sx n="115" d="100"/>
          <a:sy n="115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15/2/22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D46EB4A-3FAD-9041-BAFB-54B3807D7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19" r="203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>11 Islamin synty ja Koraani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110–117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Mitkä eri tekijät vaikuttivat islamin syntyyn? </a:t>
            </a:r>
          </a:p>
          <a:p>
            <a:pPr fontAlgn="base"/>
            <a:r>
              <a:rPr lang="fi-FI" sz="1800" dirty="0"/>
              <a:t>Miksi Muhammed on keskeisessä asemassa islamin uskossa? </a:t>
            </a:r>
          </a:p>
          <a:p>
            <a:pPr fontAlgn="base"/>
            <a:r>
              <a:rPr lang="fi-FI" sz="1800" dirty="0"/>
              <a:t>Miten Koraani syntyi? </a:t>
            </a:r>
          </a:p>
          <a:p>
            <a:pPr fontAlgn="base"/>
            <a:r>
              <a:rPr lang="fi-FI" sz="1800" dirty="0"/>
              <a:t>Mitä Koraani sisältää?  </a:t>
            </a:r>
          </a:p>
          <a:p>
            <a:pPr fontAlgn="base"/>
            <a:r>
              <a:rPr lang="fi-FI" sz="1800" dirty="0"/>
              <a:t>Miten Koraania käytetään ja tulkitaan?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46384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B0F0"/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300" y="1896533"/>
            <a:ext cx="6066367" cy="4176057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syntyi Muhammedin toiminnan seurauksena 600-luvulla Arabian niemimaalla </a:t>
            </a:r>
          </a:p>
          <a:p>
            <a:pPr fontAlgn="base"/>
            <a:r>
              <a:rPr lang="fi-FI" sz="1800" dirty="0"/>
              <a:t>Muhammed sai vaikutteita sen aikaisesta heimouskonnosta, juutalaisuudesta ja kristinuskosta  </a:t>
            </a:r>
          </a:p>
          <a:p>
            <a:pPr fontAlgn="base"/>
            <a:r>
              <a:rPr lang="fi-FI" sz="1800" dirty="0"/>
              <a:t>heimouskonnot polyteistisiä, Mekka uskonnollinen keskus, usko </a:t>
            </a:r>
            <a:r>
              <a:rPr lang="fi-FI" sz="1800" dirty="0" err="1"/>
              <a:t>jinneihin</a:t>
            </a:r>
            <a:r>
              <a:rPr lang="fi-FI" sz="1800" dirty="0"/>
              <a:t>, profeettoihin ja kohtaloon </a:t>
            </a:r>
          </a:p>
          <a:p>
            <a:pPr fontAlgn="base"/>
            <a:r>
              <a:rPr lang="fi-FI" sz="1800" dirty="0"/>
              <a:t>islam levisi arabien valloitusten ja kaupankäynnin myötä Lähi-itään, Pohjois-Afrikkaan ja Kauko-itään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982133"/>
            <a:ext cx="5468056" cy="914400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B0F0"/>
                </a:solidFill>
              </a:rPr>
              <a:t>Islamin synty ja leviäminen 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4993270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AFAE59D-E003-6643-8A27-5F2A2A85A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371" y="1435100"/>
            <a:ext cx="6825782" cy="5144180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1" y="785813"/>
            <a:ext cx="6474985" cy="514350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B0F0"/>
                </a:solidFill>
              </a:rPr>
              <a:t>Islamin leviäminen 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33298802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834" y="1636889"/>
            <a:ext cx="8290277" cy="4942391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fi-FI" sz="7200" dirty="0"/>
              <a:t>islamin perimätiedon perusteella Muhammedista kirjoitettu monia elämäkertoja  </a:t>
            </a:r>
          </a:p>
          <a:p>
            <a:pPr fontAlgn="base"/>
            <a:r>
              <a:rPr lang="fi-FI" sz="7200" dirty="0"/>
              <a:t>syntyi noin v. 570 </a:t>
            </a:r>
            <a:r>
              <a:rPr lang="fi-FI" sz="7200" dirty="0" err="1"/>
              <a:t>Quraishin</a:t>
            </a:r>
            <a:r>
              <a:rPr lang="fi-FI" sz="7200" dirty="0"/>
              <a:t> heimoon </a:t>
            </a:r>
          </a:p>
          <a:p>
            <a:pPr fontAlgn="base"/>
            <a:r>
              <a:rPr lang="fi-FI" sz="7200" dirty="0"/>
              <a:t>isoisänsä ja setänsä kasvattama </a:t>
            </a:r>
          </a:p>
          <a:p>
            <a:pPr fontAlgn="base"/>
            <a:r>
              <a:rPr lang="fi-FI" sz="7200" dirty="0"/>
              <a:t>naimisissa </a:t>
            </a:r>
            <a:r>
              <a:rPr lang="fi-FI" sz="7200" dirty="0" err="1"/>
              <a:t>Khadijan</a:t>
            </a:r>
            <a:r>
              <a:rPr lang="fi-FI" sz="7200" dirty="0"/>
              <a:t>, kauppiaan, kanssa </a:t>
            </a:r>
          </a:p>
          <a:p>
            <a:pPr fontAlgn="base"/>
            <a:r>
              <a:rPr lang="fi-FI" sz="7200" dirty="0"/>
              <a:t>sai ensimmäisen ilmestyksen 40-vuotiaana </a:t>
            </a:r>
          </a:p>
          <a:p>
            <a:pPr fontAlgn="base"/>
            <a:r>
              <a:rPr lang="fi-FI" sz="7200" dirty="0"/>
              <a:t>alkoi julistaa </a:t>
            </a:r>
            <a:r>
              <a:rPr lang="fi-FI" sz="7200" dirty="0" err="1"/>
              <a:t>monoteismia</a:t>
            </a:r>
            <a:r>
              <a:rPr lang="fi-FI" sz="7200" dirty="0"/>
              <a:t>, oikeudenmukaisuutta, jokaisen omaa vastuuta teoistaan </a:t>
            </a:r>
          </a:p>
          <a:p>
            <a:pPr fontAlgn="base"/>
            <a:r>
              <a:rPr lang="fi-FI" sz="7200" dirty="0"/>
              <a:t>sai kannattajia, mutta joutui pakenemaan kannattajiensa kanssa Mekasta Medinaan v. 622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7200" dirty="0" err="1"/>
              <a:t>hijra</a:t>
            </a:r>
            <a:r>
              <a:rPr lang="fi-FI" sz="7200" dirty="0"/>
              <a:t>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7200" dirty="0"/>
              <a:t>islamilainen ajanlasku alkaa tästä vuodesta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7200" dirty="0"/>
              <a:t>ensimmäinen islamilainen yhteisö eli </a:t>
            </a:r>
            <a:r>
              <a:rPr lang="fi-FI" sz="7200" dirty="0" err="1"/>
              <a:t>umma</a:t>
            </a:r>
            <a:r>
              <a:rPr lang="fi-FI" sz="7200" dirty="0"/>
              <a:t>  </a:t>
            </a:r>
          </a:p>
          <a:p>
            <a:pPr fontAlgn="base"/>
            <a:r>
              <a:rPr lang="fi-FI" sz="7200" dirty="0"/>
              <a:t>Medinassa Muhammed uskonnollinen ja yhteiskunnallinen johtaja </a:t>
            </a:r>
          </a:p>
          <a:p>
            <a:pPr fontAlgn="base"/>
            <a:r>
              <a:rPr lang="fi-FI" sz="7200" dirty="0"/>
              <a:t>kävi monia taisteluita tavoitteenaan valloittaa Arabian niemimaa ja levittää islamin uskoa </a:t>
            </a:r>
          </a:p>
          <a:p>
            <a:pPr fontAlgn="base"/>
            <a:r>
              <a:rPr lang="fi-FI" sz="7200" dirty="0"/>
              <a:t>valloitti </a:t>
            </a:r>
            <a:r>
              <a:rPr lang="fi-FI" sz="7200" dirty="0" err="1"/>
              <a:t>Mekan</a:t>
            </a:r>
            <a:r>
              <a:rPr lang="fi-FI" sz="7200" dirty="0"/>
              <a:t> 630 </a:t>
            </a:r>
          </a:p>
          <a:p>
            <a:pPr fontAlgn="base"/>
            <a:r>
              <a:rPr lang="fi-FI" sz="7200" dirty="0"/>
              <a:t>kuoli 632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834" y="1435099"/>
            <a:ext cx="5468056" cy="461433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B0F0"/>
                </a:solidFill>
              </a:rPr>
              <a:t>Muhammedin elämä 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/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4831178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133600"/>
            <a:ext cx="8421511" cy="4445680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koottu Muhammedin saamat ilmestykset arabiaksi </a:t>
            </a:r>
          </a:p>
          <a:p>
            <a:pPr fontAlgn="base"/>
            <a:r>
              <a:rPr lang="fi-FI" sz="1800" dirty="0"/>
              <a:t>sisältää 114 suuraa </a:t>
            </a:r>
          </a:p>
          <a:p>
            <a:pPr fontAlgn="base"/>
            <a:r>
              <a:rPr lang="fi-FI" sz="1800" dirty="0"/>
              <a:t>tekstit kertovat esim. Jumalasta, maailman luomisesta, profeetoista </a:t>
            </a:r>
          </a:p>
          <a:p>
            <a:pPr fontAlgn="base"/>
            <a:r>
              <a:rPr lang="fi-FI" sz="1800" dirty="0"/>
              <a:t>suurin osa teksteistä proosaa tai runoutta </a:t>
            </a:r>
          </a:p>
          <a:p>
            <a:pPr fontAlgn="base"/>
            <a:r>
              <a:rPr lang="fi-FI" sz="1800" dirty="0"/>
              <a:t>Koraania tulkitaan esim. selitysteosten avulla </a:t>
            </a:r>
          </a:p>
          <a:p>
            <a:pPr fontAlgn="base"/>
            <a:r>
              <a:rPr lang="fi-FI" sz="1800" dirty="0"/>
              <a:t>perinteiset tulkintatavat, hyödynnetään esim. </a:t>
            </a:r>
            <a:r>
              <a:rPr lang="fi-FI" sz="1800" dirty="0" err="1"/>
              <a:t>Hadith</a:t>
            </a:r>
            <a:r>
              <a:rPr lang="fi-FI" sz="1800" dirty="0"/>
              <a:t>-kirjallisuutta ja kielitiedettä </a:t>
            </a:r>
          </a:p>
          <a:p>
            <a:pPr fontAlgn="base"/>
            <a:r>
              <a:rPr lang="fi-FI" sz="1800" dirty="0"/>
              <a:t>modernit tulkintatavat, esim. käytännöllinen ja luonnontieteellinen tulkinta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834" y="1151467"/>
            <a:ext cx="5468056" cy="1229959"/>
          </a:xfrm>
        </p:spPr>
        <p:txBody>
          <a:bodyPr>
            <a:noAutofit/>
          </a:bodyPr>
          <a:lstStyle/>
          <a:p>
            <a:pPr fontAlgn="base"/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/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BF42F1E-299C-6848-86A4-FA5DD202CAC1}"/>
              </a:ext>
            </a:extLst>
          </p:cNvPr>
          <p:cNvSpPr txBox="1"/>
          <p:nvPr/>
        </p:nvSpPr>
        <p:spPr>
          <a:xfrm>
            <a:off x="1117600" y="615064"/>
            <a:ext cx="559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00B0F0"/>
                </a:solidFill>
                <a:latin typeface="+mj-lt"/>
              </a:rPr>
              <a:t>Koraani ja sen tulkintatavat islamissa </a:t>
            </a:r>
            <a:endParaRPr lang="fi-FI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02035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834" y="1913531"/>
            <a:ext cx="8290277" cy="4665749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lukeminen hartaudenharjoittamista </a:t>
            </a:r>
          </a:p>
          <a:p>
            <a:pPr fontAlgn="base"/>
            <a:r>
              <a:rPr lang="fi-FI" sz="1800" dirty="0"/>
              <a:t>rukoillessa kotona ja moskeijassa </a:t>
            </a:r>
          </a:p>
          <a:p>
            <a:pPr fontAlgn="base"/>
            <a:r>
              <a:rPr lang="fi-FI" sz="1800" dirty="0"/>
              <a:t>resitointikilpailut </a:t>
            </a:r>
          </a:p>
          <a:p>
            <a:pPr fontAlgn="base"/>
            <a:r>
              <a:rPr lang="fi-FI" sz="1800" dirty="0"/>
              <a:t>luetaan siirtymäriiteissä </a:t>
            </a:r>
          </a:p>
          <a:p>
            <a:pPr fontAlgn="base"/>
            <a:r>
              <a:rPr lang="fi-FI" sz="1800" dirty="0"/>
              <a:t>säkeitä kirjoitetaan amuletteihin ja tauluihin </a:t>
            </a:r>
          </a:p>
          <a:p>
            <a:pPr marL="0" indent="0" fontAlgn="base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834" y="1151468"/>
            <a:ext cx="5468056" cy="406400"/>
          </a:xfrm>
        </p:spPr>
        <p:txBody>
          <a:bodyPr>
            <a:noAutofit/>
          </a:bodyPr>
          <a:lstStyle/>
          <a:p>
            <a:pPr fontAlgn="base"/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/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BF42F1E-299C-6848-86A4-FA5DD202CAC1}"/>
              </a:ext>
            </a:extLst>
          </p:cNvPr>
          <p:cNvSpPr txBox="1"/>
          <p:nvPr/>
        </p:nvSpPr>
        <p:spPr>
          <a:xfrm>
            <a:off x="1248834" y="673037"/>
            <a:ext cx="559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3600" b="1" dirty="0">
                <a:solidFill>
                  <a:srgbClr val="00B0F0"/>
                </a:solidFill>
                <a:latin typeface="+mj-lt"/>
              </a:rPr>
              <a:t>Koraanin käyttötapoja </a:t>
            </a:r>
          </a:p>
        </p:txBody>
      </p:sp>
    </p:spTree>
    <p:extLst>
      <p:ext uri="{BB962C8B-B14F-4D97-AF65-F5344CB8AC3E}">
        <p14:creationId xmlns:p14="http://schemas.microsoft.com/office/powerpoint/2010/main" val="11850875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546577"/>
            <a:ext cx="5689164" cy="4526013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 err="1"/>
              <a:t>jinni</a:t>
            </a:r>
            <a:endParaRPr lang="fi-FI" sz="1800" dirty="0"/>
          </a:p>
          <a:p>
            <a:pPr fontAlgn="base"/>
            <a:r>
              <a:rPr lang="fi-FI" sz="1800" dirty="0" err="1"/>
              <a:t>hijra</a:t>
            </a:r>
            <a:endParaRPr lang="fi-FI" sz="1800" dirty="0"/>
          </a:p>
          <a:p>
            <a:pPr fontAlgn="base"/>
            <a:r>
              <a:rPr lang="fi-FI" sz="1800" dirty="0" err="1"/>
              <a:t>umma</a:t>
            </a:r>
            <a:endParaRPr lang="fi-FI" sz="1800" dirty="0"/>
          </a:p>
          <a:p>
            <a:pPr fontAlgn="base"/>
            <a:r>
              <a:rPr lang="fi-FI" sz="1800" dirty="0"/>
              <a:t>Koraani</a:t>
            </a:r>
          </a:p>
          <a:p>
            <a:pPr fontAlgn="base"/>
            <a:r>
              <a:rPr lang="fi-FI" sz="1800" dirty="0"/>
              <a:t>suura</a:t>
            </a:r>
          </a:p>
          <a:p>
            <a:pPr fontAlgn="base"/>
            <a:r>
              <a:rPr lang="fi-FI" sz="1800" dirty="0"/>
              <a:t>resitointi</a:t>
            </a:r>
          </a:p>
          <a:p>
            <a:pPr fontAlgn="base"/>
            <a:r>
              <a:rPr lang="fi-FI" sz="1800" dirty="0"/>
              <a:t>profeetta Muhammed 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B0F0"/>
                </a:solidFill>
              </a:rPr>
              <a:t>Keskeiset käsitteet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8202792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317</Words>
  <Application>Microsoft Office PowerPoint</Application>
  <PresentationFormat>Laajakuva</PresentationFormat>
  <Paragraphs>53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Helvetica</vt:lpstr>
      <vt:lpstr>Office-teema</vt:lpstr>
      <vt:lpstr>11 Islamin synty ja Koraani </vt:lpstr>
      <vt:lpstr>Johdattavat kysymykset</vt:lpstr>
      <vt:lpstr>Islamin synty ja leviäminen  </vt:lpstr>
      <vt:lpstr>Islamin leviäminen  </vt:lpstr>
      <vt:lpstr>Muhammedin elämä   </vt:lpstr>
      <vt:lpstr>   </vt:lpstr>
      <vt:lpstr>   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Islamin synty ja Koraani</dc:title>
  <dc:creator>Taina Nyström</dc:creator>
  <cp:lastModifiedBy>Marja Valkama</cp:lastModifiedBy>
  <cp:revision>9</cp:revision>
  <dcterms:created xsi:type="dcterms:W3CDTF">2020-12-21T15:15:55Z</dcterms:created>
  <dcterms:modified xsi:type="dcterms:W3CDTF">2022-02-15T08:53:00Z</dcterms:modified>
</cp:coreProperties>
</file>