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88" r:id="rId5"/>
    <p:sldId id="290" r:id="rId6"/>
    <p:sldId id="295" r:id="rId7"/>
    <p:sldId id="292" r:id="rId8"/>
    <p:sldId id="294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15/2/22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26AB3D-9920-5C49-9ED3-E219A213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92" r="209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10 Raamatun synty, sisältö ja tulkintatavat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98–107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Miten Raamattu on syntynyt? </a:t>
            </a:r>
          </a:p>
          <a:p>
            <a:pPr fontAlgn="base"/>
            <a:r>
              <a:rPr lang="fi-FI" sz="1800" dirty="0"/>
              <a:t>Mitä Vanha testamentti ja Uusi testamentti sisältävät? </a:t>
            </a:r>
          </a:p>
          <a:p>
            <a:pPr fontAlgn="base"/>
            <a:r>
              <a:rPr lang="fi-FI" sz="1800" dirty="0"/>
              <a:t>Mikä on Raamatun merkitys yksilölle ja yhteisölle? </a:t>
            </a:r>
          </a:p>
          <a:p>
            <a:pPr fontAlgn="base"/>
            <a:r>
              <a:rPr lang="fi-FI" sz="1800" dirty="0"/>
              <a:t>Miten eri tavoin Raamattua tutkitaan ja tulkitaan?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243" y="1636889"/>
            <a:ext cx="7747270" cy="4435701"/>
          </a:xfrm>
        </p:spPr>
        <p:txBody>
          <a:bodyPr>
            <a:normAutofit/>
          </a:bodyPr>
          <a:lstStyle/>
          <a:p>
            <a:r>
              <a:rPr lang="en-US" sz="1800" dirty="0" err="1"/>
              <a:t>syntynyt</a:t>
            </a:r>
            <a:r>
              <a:rPr lang="en-US" sz="1800" dirty="0"/>
              <a:t> </a:t>
            </a:r>
            <a:r>
              <a:rPr lang="en-US" sz="1800" dirty="0" err="1"/>
              <a:t>noin</a:t>
            </a:r>
            <a:r>
              <a:rPr lang="en-US" sz="1800" dirty="0"/>
              <a:t> 1000 </a:t>
            </a:r>
            <a:r>
              <a:rPr lang="en-US" sz="1800" dirty="0" err="1"/>
              <a:t>vuoden</a:t>
            </a:r>
            <a:r>
              <a:rPr lang="en-US" sz="1800" dirty="0"/>
              <a:t> </a:t>
            </a:r>
            <a:r>
              <a:rPr lang="en-US" sz="1800" dirty="0" err="1"/>
              <a:t>kuluessa</a:t>
            </a:r>
            <a:r>
              <a:rPr lang="en-US" sz="1800" dirty="0"/>
              <a:t>, </a:t>
            </a:r>
            <a:r>
              <a:rPr lang="en-US" sz="1800" dirty="0" err="1"/>
              <a:t>kaanon</a:t>
            </a:r>
            <a:r>
              <a:rPr lang="en-US" sz="1800" dirty="0"/>
              <a:t> </a:t>
            </a:r>
            <a:r>
              <a:rPr lang="en-US" sz="1800" dirty="0" err="1"/>
              <a:t>valmis</a:t>
            </a:r>
            <a:r>
              <a:rPr lang="en-US" sz="1800" dirty="0"/>
              <a:t> 300-luvulla </a:t>
            </a:r>
            <a:r>
              <a:rPr lang="en-US" sz="1800" dirty="0" err="1"/>
              <a:t>jKr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sisältää</a:t>
            </a:r>
            <a:r>
              <a:rPr lang="en-US" sz="1800" dirty="0"/>
              <a:t>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kirjoittajien</a:t>
            </a:r>
            <a:r>
              <a:rPr lang="en-US" sz="1800" dirty="0"/>
              <a:t>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aikoina</a:t>
            </a:r>
            <a:r>
              <a:rPr lang="en-US" sz="1800" dirty="0"/>
              <a:t> </a:t>
            </a:r>
            <a:r>
              <a:rPr lang="en-US" sz="1800" dirty="0" err="1"/>
              <a:t>kirjoittamia</a:t>
            </a:r>
            <a:r>
              <a:rPr lang="en-US" sz="1800" dirty="0"/>
              <a:t> </a:t>
            </a:r>
            <a:r>
              <a:rPr lang="en-US" sz="1800" dirty="0" err="1"/>
              <a:t>hyvin</a:t>
            </a:r>
            <a:r>
              <a:rPr lang="en-US" sz="1800" dirty="0"/>
              <a:t> </a:t>
            </a:r>
            <a:r>
              <a:rPr lang="en-US" sz="1800" dirty="0" err="1"/>
              <a:t>erilaisia</a:t>
            </a:r>
            <a:r>
              <a:rPr lang="en-US" sz="1800" dirty="0"/>
              <a:t> </a:t>
            </a:r>
            <a:r>
              <a:rPr lang="en-US" sz="1800" dirty="0" err="1"/>
              <a:t>kirjoja</a:t>
            </a:r>
            <a:endParaRPr lang="en-US" sz="1800" dirty="0"/>
          </a:p>
          <a:p>
            <a:r>
              <a:rPr lang="en-US" sz="1800" dirty="0" err="1"/>
              <a:t>kirjoja</a:t>
            </a:r>
            <a:r>
              <a:rPr lang="en-US" sz="1800" dirty="0"/>
              <a:t> </a:t>
            </a:r>
            <a:r>
              <a:rPr lang="en-US" sz="1800" dirty="0" err="1"/>
              <a:t>yhteensä</a:t>
            </a:r>
            <a:r>
              <a:rPr lang="en-US" sz="1800" dirty="0"/>
              <a:t> 66</a:t>
            </a:r>
          </a:p>
          <a:p>
            <a:r>
              <a:rPr lang="en-US" sz="1800" dirty="0" err="1"/>
              <a:t>Vanha</a:t>
            </a:r>
            <a:r>
              <a:rPr lang="en-US" sz="1800" dirty="0"/>
              <a:t> </a:t>
            </a:r>
            <a:r>
              <a:rPr lang="en-US" sz="1800" dirty="0" err="1"/>
              <a:t>testamentti</a:t>
            </a:r>
            <a:r>
              <a:rPr lang="en-US" sz="1800" dirty="0"/>
              <a:t> 39, </a:t>
            </a:r>
            <a:r>
              <a:rPr lang="en-US" sz="1800" dirty="0" err="1"/>
              <a:t>Uusi</a:t>
            </a:r>
            <a:r>
              <a:rPr lang="en-US" sz="1800" dirty="0"/>
              <a:t> </a:t>
            </a:r>
            <a:r>
              <a:rPr lang="en-US" sz="1800" dirty="0" err="1"/>
              <a:t>testamentti</a:t>
            </a:r>
            <a:r>
              <a:rPr lang="en-US" sz="1800" dirty="0"/>
              <a:t> 27 </a:t>
            </a:r>
            <a:r>
              <a:rPr lang="en-US" sz="1800" dirty="0" err="1"/>
              <a:t>kirjaa</a:t>
            </a:r>
            <a:endParaRPr lang="en-US" sz="1800" dirty="0"/>
          </a:p>
          <a:p>
            <a:r>
              <a:rPr lang="en-US" sz="1800" dirty="0" err="1"/>
              <a:t>sisältää</a:t>
            </a:r>
            <a:r>
              <a:rPr lang="en-US" sz="1800" dirty="0"/>
              <a:t>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kirjallisuuden</a:t>
            </a:r>
            <a:r>
              <a:rPr lang="en-US" sz="1800" dirty="0"/>
              <a:t> </a:t>
            </a:r>
            <a:r>
              <a:rPr lang="en-US" sz="1800" dirty="0" err="1"/>
              <a:t>lajeja</a:t>
            </a:r>
            <a:r>
              <a:rPr lang="en-US" sz="1800" dirty="0"/>
              <a:t> mm.: </a:t>
            </a:r>
            <a:r>
              <a:rPr lang="en-US" sz="1800" dirty="0" err="1"/>
              <a:t>proosaa</a:t>
            </a:r>
            <a:r>
              <a:rPr lang="en-US" sz="1800" dirty="0"/>
              <a:t>, </a:t>
            </a:r>
            <a:r>
              <a:rPr lang="en-US" sz="1800" dirty="0" err="1"/>
              <a:t>runoutta</a:t>
            </a:r>
            <a:r>
              <a:rPr lang="en-US" sz="1800" dirty="0"/>
              <a:t>, </a:t>
            </a:r>
            <a:r>
              <a:rPr lang="en-US" sz="1800" dirty="0" err="1"/>
              <a:t>mietelmiä</a:t>
            </a:r>
            <a:r>
              <a:rPr lang="en-US" sz="1800" dirty="0"/>
              <a:t>, </a:t>
            </a:r>
            <a:r>
              <a:rPr lang="en-US" sz="1800" dirty="0" err="1"/>
              <a:t>pakinaa</a:t>
            </a:r>
            <a:r>
              <a:rPr lang="en-US" sz="1800" dirty="0"/>
              <a:t>, </a:t>
            </a:r>
            <a:r>
              <a:rPr lang="en-US" sz="1800" dirty="0" err="1"/>
              <a:t>ilmestyskirjallisuutta</a:t>
            </a:r>
            <a:endParaRPr lang="en-US" sz="1800" dirty="0"/>
          </a:p>
          <a:p>
            <a:r>
              <a:rPr lang="en-US" sz="1800" dirty="0" err="1"/>
              <a:t>Vanhan</a:t>
            </a:r>
            <a:r>
              <a:rPr lang="en-US" sz="1800" dirty="0"/>
              <a:t> </a:t>
            </a:r>
            <a:r>
              <a:rPr lang="en-US" sz="1800" dirty="0" err="1"/>
              <a:t>testamentin</a:t>
            </a:r>
            <a:r>
              <a:rPr lang="en-US" sz="1800" dirty="0"/>
              <a:t> </a:t>
            </a:r>
            <a:r>
              <a:rPr lang="en-US" sz="1800" dirty="0" err="1"/>
              <a:t>alkukieli</a:t>
            </a:r>
            <a:r>
              <a:rPr lang="en-US" sz="1800" dirty="0"/>
              <a:t> </a:t>
            </a:r>
            <a:r>
              <a:rPr lang="en-US" sz="1800" dirty="0" err="1"/>
              <a:t>heprea</a:t>
            </a:r>
            <a:r>
              <a:rPr lang="en-US" sz="1800" dirty="0"/>
              <a:t> ja </a:t>
            </a:r>
            <a:r>
              <a:rPr lang="en-US" sz="1800" dirty="0" err="1"/>
              <a:t>aramea</a:t>
            </a:r>
            <a:r>
              <a:rPr lang="en-US" sz="1800" dirty="0"/>
              <a:t>, </a:t>
            </a:r>
            <a:r>
              <a:rPr lang="en-US" sz="1800" dirty="0" err="1"/>
              <a:t>Uuden</a:t>
            </a:r>
            <a:r>
              <a:rPr lang="en-US" sz="1800" dirty="0"/>
              <a:t> </a:t>
            </a:r>
            <a:r>
              <a:rPr lang="en-US" sz="1800" dirty="0" err="1"/>
              <a:t>testamentin</a:t>
            </a:r>
            <a:r>
              <a:rPr lang="en-US" sz="1800" dirty="0"/>
              <a:t> </a:t>
            </a:r>
            <a:r>
              <a:rPr lang="en-US" sz="1800" dirty="0" err="1"/>
              <a:t>kreikka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485423"/>
            <a:ext cx="4617157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Raamattu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121" y="1896533"/>
            <a:ext cx="4632679" cy="4176057"/>
          </a:xfrm>
        </p:spPr>
        <p:txBody>
          <a:bodyPr>
            <a:normAutofit/>
          </a:bodyPr>
          <a:lstStyle/>
          <a:p>
            <a:r>
              <a:rPr lang="en-US" sz="1800" dirty="0" err="1"/>
              <a:t>historiakirjat</a:t>
            </a:r>
            <a:endParaRPr lang="en-US" sz="1800" dirty="0"/>
          </a:p>
          <a:p>
            <a:r>
              <a:rPr lang="en-US" sz="1800" dirty="0" err="1"/>
              <a:t>runo</a:t>
            </a:r>
            <a:r>
              <a:rPr lang="en-US" sz="1800" dirty="0"/>
              <a:t>- ja </a:t>
            </a:r>
            <a:r>
              <a:rPr lang="en-US" sz="1800" dirty="0" err="1"/>
              <a:t>mietekirjat</a:t>
            </a:r>
            <a:endParaRPr lang="en-US" sz="1800" dirty="0"/>
          </a:p>
          <a:p>
            <a:r>
              <a:rPr lang="en-US" sz="1800" dirty="0" err="1"/>
              <a:t>profeettakirjat</a:t>
            </a:r>
            <a:endParaRPr lang="en-US" sz="1800" dirty="0"/>
          </a:p>
          <a:p>
            <a:r>
              <a:rPr lang="en-US" sz="1800" dirty="0" err="1"/>
              <a:t>ilmestyskirja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122" y="485423"/>
            <a:ext cx="5118100" cy="133208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Vanha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testamentin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kirjat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1575796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377" y="2133600"/>
            <a:ext cx="7781135" cy="3938990"/>
          </a:xfrm>
        </p:spPr>
        <p:txBody>
          <a:bodyPr>
            <a:normAutofit/>
          </a:bodyPr>
          <a:lstStyle/>
          <a:p>
            <a:r>
              <a:rPr lang="en-US" sz="1800" dirty="0" err="1"/>
              <a:t>evankeliumit</a:t>
            </a:r>
            <a:endParaRPr lang="en-US" sz="1800" dirty="0"/>
          </a:p>
          <a:p>
            <a:r>
              <a:rPr lang="en-US" sz="1800" dirty="0" err="1"/>
              <a:t>historiakirja</a:t>
            </a:r>
            <a:endParaRPr lang="en-US" sz="1800" dirty="0"/>
          </a:p>
          <a:p>
            <a:r>
              <a:rPr lang="en-US" sz="1800" dirty="0" err="1"/>
              <a:t>kirjeet</a:t>
            </a:r>
            <a:endParaRPr lang="en-US" sz="1800" dirty="0"/>
          </a:p>
          <a:p>
            <a:r>
              <a:rPr lang="en-US" sz="1800" dirty="0" err="1"/>
              <a:t>ilmestyskirja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78" y="880532"/>
            <a:ext cx="5118100" cy="125306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Uuden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testamentin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kirjat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685199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237F13B-AE14-5049-AA04-B10A82E71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15" y="1462611"/>
            <a:ext cx="9084897" cy="4888069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6300004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55" y="1828800"/>
            <a:ext cx="5825067" cy="4243790"/>
          </a:xfrm>
        </p:spPr>
        <p:txBody>
          <a:bodyPr>
            <a:normAutofit/>
          </a:bodyPr>
          <a:lstStyle/>
          <a:p>
            <a:r>
              <a:rPr lang="en-US" sz="1900" dirty="0" err="1"/>
              <a:t>fundamentalistinen</a:t>
            </a:r>
            <a:r>
              <a:rPr lang="en-US" sz="1900" dirty="0"/>
              <a:t> tapa: </a:t>
            </a:r>
            <a:r>
              <a:rPr lang="en-US" sz="1900" dirty="0" err="1"/>
              <a:t>Raamattu</a:t>
            </a:r>
            <a:r>
              <a:rPr lang="en-US" sz="1900" dirty="0"/>
              <a:t> on </a:t>
            </a:r>
            <a:r>
              <a:rPr lang="en-US" sz="1900" dirty="0" err="1"/>
              <a:t>erehtymätöntä</a:t>
            </a:r>
            <a:r>
              <a:rPr lang="en-US" sz="1900" dirty="0"/>
              <a:t> </a:t>
            </a: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sanaa</a:t>
            </a:r>
            <a:endParaRPr lang="en-US" sz="1900" dirty="0"/>
          </a:p>
          <a:p>
            <a:r>
              <a:rPr lang="en-US" sz="1900" dirty="0" err="1"/>
              <a:t>pelastushistoriallinen</a:t>
            </a:r>
            <a:r>
              <a:rPr lang="en-US" sz="1900" dirty="0"/>
              <a:t> tapa: </a:t>
            </a:r>
            <a:r>
              <a:rPr lang="en-US" sz="1900" dirty="0" err="1"/>
              <a:t>olennaista</a:t>
            </a:r>
            <a:r>
              <a:rPr lang="en-US" sz="1900" dirty="0"/>
              <a:t> </a:t>
            </a:r>
            <a:r>
              <a:rPr lang="en-US" sz="1900" dirty="0" err="1"/>
              <a:t>Raamatun</a:t>
            </a:r>
            <a:r>
              <a:rPr lang="en-US" sz="1900" dirty="0"/>
              <a:t> </a:t>
            </a:r>
            <a:r>
              <a:rPr lang="en-US" sz="1900" dirty="0" err="1"/>
              <a:t>teksteissä</a:t>
            </a:r>
            <a:r>
              <a:rPr lang="en-US" sz="1900" dirty="0"/>
              <a:t> on </a:t>
            </a: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sanoma</a:t>
            </a:r>
            <a:r>
              <a:rPr lang="en-US" sz="1900" dirty="0"/>
              <a:t> </a:t>
            </a:r>
            <a:r>
              <a:rPr lang="en-US" sz="1900" dirty="0" err="1"/>
              <a:t>ihmisen</a:t>
            </a:r>
            <a:r>
              <a:rPr lang="en-US" sz="1900" dirty="0"/>
              <a:t> </a:t>
            </a:r>
            <a:r>
              <a:rPr lang="en-US" sz="1900" dirty="0" err="1"/>
              <a:t>pelastumisesta</a:t>
            </a:r>
            <a:endParaRPr lang="en-US" sz="1900" dirty="0"/>
          </a:p>
          <a:p>
            <a:r>
              <a:rPr lang="en-US" sz="1900" dirty="0" err="1"/>
              <a:t>eksistentiaalinen</a:t>
            </a:r>
            <a:r>
              <a:rPr lang="en-US" sz="1900" dirty="0"/>
              <a:t> tapa: </a:t>
            </a:r>
            <a:r>
              <a:rPr lang="en-US" sz="1900" dirty="0" err="1"/>
              <a:t>mikä</a:t>
            </a:r>
            <a:r>
              <a:rPr lang="en-US" sz="1900" dirty="0"/>
              <a:t> on </a:t>
            </a:r>
            <a:r>
              <a:rPr lang="en-US" sz="1900" dirty="0" err="1"/>
              <a:t>Raamatun</a:t>
            </a:r>
            <a:r>
              <a:rPr lang="en-US" sz="1900" dirty="0"/>
              <a:t> </a:t>
            </a:r>
            <a:r>
              <a:rPr lang="en-US" sz="1900" dirty="0" err="1"/>
              <a:t>merkitys</a:t>
            </a:r>
            <a:r>
              <a:rPr lang="en-US" sz="1900" dirty="0"/>
              <a:t> </a:t>
            </a:r>
            <a:r>
              <a:rPr lang="en-US" sz="1900" dirty="0" err="1"/>
              <a:t>minun</a:t>
            </a:r>
            <a:r>
              <a:rPr lang="en-US" sz="1900" dirty="0"/>
              <a:t> </a:t>
            </a:r>
            <a:r>
              <a:rPr lang="en-US" sz="1900" dirty="0" err="1"/>
              <a:t>elämälleni</a:t>
            </a:r>
            <a:r>
              <a:rPr lang="en-US" sz="1900" dirty="0"/>
              <a:t> </a:t>
            </a:r>
            <a:r>
              <a:rPr lang="en-US" sz="1900" dirty="0" err="1"/>
              <a:t>tässä</a:t>
            </a:r>
            <a:r>
              <a:rPr lang="en-US" sz="1900" dirty="0"/>
              <a:t> ja </a:t>
            </a:r>
            <a:r>
              <a:rPr lang="en-US" sz="1900" dirty="0" err="1"/>
              <a:t>nyt</a:t>
            </a:r>
            <a:r>
              <a:rPr lang="en-US" sz="1900" dirty="0"/>
              <a:t>?</a:t>
            </a:r>
          </a:p>
          <a:p>
            <a:r>
              <a:rPr lang="en-US" sz="1900" dirty="0" err="1"/>
              <a:t>vapautuksen</a:t>
            </a:r>
            <a:r>
              <a:rPr lang="en-US" sz="1900" dirty="0"/>
              <a:t> </a:t>
            </a:r>
            <a:r>
              <a:rPr lang="en-US" sz="1900" dirty="0" err="1"/>
              <a:t>teologinen</a:t>
            </a:r>
            <a:r>
              <a:rPr lang="en-US" sz="1900" dirty="0"/>
              <a:t> tapa: </a:t>
            </a:r>
            <a:r>
              <a:rPr lang="en-US" sz="1900" dirty="0" err="1"/>
              <a:t>miten</a:t>
            </a:r>
            <a:r>
              <a:rPr lang="en-US" sz="1900" dirty="0"/>
              <a:t> </a:t>
            </a:r>
            <a:r>
              <a:rPr lang="en-US" sz="1900" dirty="0" err="1"/>
              <a:t>Raamattu</a:t>
            </a:r>
            <a:r>
              <a:rPr lang="en-US" sz="1900" dirty="0"/>
              <a:t> </a:t>
            </a:r>
            <a:r>
              <a:rPr lang="en-US" sz="1900" dirty="0" err="1"/>
              <a:t>voi</a:t>
            </a:r>
            <a:r>
              <a:rPr lang="en-US" sz="1900" dirty="0"/>
              <a:t> </a:t>
            </a:r>
            <a:r>
              <a:rPr lang="en-US" sz="1900" dirty="0" err="1"/>
              <a:t>muuttaa</a:t>
            </a:r>
            <a:r>
              <a:rPr lang="en-US" sz="1900" dirty="0"/>
              <a:t> </a:t>
            </a:r>
            <a:r>
              <a:rPr lang="en-US" sz="1900" dirty="0" err="1"/>
              <a:t>maailmaa</a:t>
            </a:r>
            <a:r>
              <a:rPr lang="en-US" sz="1900" dirty="0"/>
              <a:t> </a:t>
            </a:r>
            <a:r>
              <a:rPr lang="en-US" sz="1900" dirty="0" err="1"/>
              <a:t>paremmaksi</a:t>
            </a:r>
            <a:r>
              <a:rPr lang="en-US" sz="1900" dirty="0"/>
              <a:t>?</a:t>
            </a:r>
          </a:p>
          <a:p>
            <a:pPr marL="0" indent="0">
              <a:buNone/>
            </a:pPr>
            <a:r>
              <a:rPr lang="en-US" sz="1900" dirty="0"/>
              <a:t/>
            </a:r>
            <a:br>
              <a:rPr lang="en-US" sz="1900" dirty="0"/>
            </a:b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156" y="1241778"/>
            <a:ext cx="5118100" cy="587022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Raamatun tulkintamalleja</a:t>
            </a:r>
            <a:r>
              <a:rPr lang="en-US" sz="3600" b="1" dirty="0">
                <a:solidFill>
                  <a:srgbClr val="984807"/>
                </a:solidFill>
              </a:rPr>
              <a:t/>
            </a:r>
            <a:br>
              <a:rPr lang="en-US" sz="3600" b="1" dirty="0">
                <a:solidFill>
                  <a:srgbClr val="984807"/>
                </a:solidFill>
              </a:rPr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2538190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077" y="2201333"/>
            <a:ext cx="6201833" cy="3871257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Tekstikritiikki: Mikä tekstimuoto on vanhin ja alkuperäisin? </a:t>
            </a:r>
          </a:p>
          <a:p>
            <a:pPr fontAlgn="base"/>
            <a:r>
              <a:rPr lang="fi-FI" sz="1800" dirty="0" err="1"/>
              <a:t>Redaktiokritiikki</a:t>
            </a:r>
            <a:r>
              <a:rPr lang="fi-FI" sz="1800" dirty="0"/>
              <a:t>: Miten tietty Raamatun kirja on muodostunut ja rakennettu? </a:t>
            </a:r>
          </a:p>
          <a:p>
            <a:pPr fontAlgn="base"/>
            <a:r>
              <a:rPr lang="fi-FI" sz="1800" dirty="0"/>
              <a:t>Kirjallisuuskritiikki: Onko tekstien toimittaja tehnyt muutoksia pohjatekstiin? </a:t>
            </a:r>
          </a:p>
          <a:p>
            <a:pPr fontAlgn="base"/>
            <a:r>
              <a:rPr lang="fi-FI" sz="1800" dirty="0"/>
              <a:t>Poikkitieteellinen tutkimus: hyödynnetään monien tieteenalojen asiantuntemusta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78" y="785409"/>
            <a:ext cx="5118100" cy="1325613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Raamatun tieteellisiä tutkimustapoja 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7450911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kaanon</a:t>
            </a:r>
          </a:p>
          <a:p>
            <a:pPr fontAlgn="base"/>
            <a:r>
              <a:rPr lang="fi-FI" sz="1800" dirty="0"/>
              <a:t>apokryfiset kirjat</a:t>
            </a:r>
          </a:p>
          <a:p>
            <a:pPr fontAlgn="base"/>
            <a:r>
              <a:rPr lang="fi-FI" sz="1800" dirty="0"/>
              <a:t>alkukertomukset</a:t>
            </a:r>
          </a:p>
          <a:p>
            <a:pPr fontAlgn="base"/>
            <a:r>
              <a:rPr lang="fi-FI" sz="1800" dirty="0" err="1"/>
              <a:t>synoptinen</a:t>
            </a:r>
            <a:endParaRPr lang="fi-FI" sz="1800" dirty="0"/>
          </a:p>
          <a:p>
            <a:pPr fontAlgn="base"/>
            <a:r>
              <a:rPr lang="fi-FI" sz="1800" dirty="0"/>
              <a:t>apokalyptiikka</a:t>
            </a:r>
          </a:p>
          <a:p>
            <a:pPr fontAlgn="base"/>
            <a:r>
              <a:rPr lang="fi-FI" sz="1800" dirty="0"/>
              <a:t>tekstikritiikki</a:t>
            </a:r>
          </a:p>
          <a:p>
            <a:pPr fontAlgn="base"/>
            <a:r>
              <a:rPr lang="fi-FI" sz="1800" dirty="0" err="1"/>
              <a:t>redaktiokritiikki</a:t>
            </a:r>
            <a:endParaRPr lang="fi-FI" sz="1800" dirty="0"/>
          </a:p>
          <a:p>
            <a:pPr fontAlgn="base"/>
            <a:r>
              <a:rPr lang="fi-FI" sz="1800" dirty="0"/>
              <a:t>kirjallisuuskritiikki</a:t>
            </a:r>
          </a:p>
          <a:p>
            <a:pPr fontAlgn="base"/>
            <a:r>
              <a:rPr lang="fi-FI" sz="1800" dirty="0"/>
              <a:t>fundamentalismi</a:t>
            </a:r>
          </a:p>
          <a:p>
            <a:pPr fontAlgn="base"/>
            <a:r>
              <a:rPr lang="fi-FI" sz="1800" dirty="0"/>
              <a:t>pelastushistoriallinen tulkinta</a:t>
            </a:r>
          </a:p>
          <a:p>
            <a:pPr fontAlgn="base"/>
            <a:r>
              <a:rPr lang="fi-FI" sz="1800" dirty="0"/>
              <a:t>eksistentialistinen tulkinta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228</Words>
  <Application>Microsoft Office PowerPoint</Application>
  <PresentationFormat>Laajakuva</PresentationFormat>
  <Paragraphs>47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Office-teema</vt:lpstr>
      <vt:lpstr>10 Raamatun synty, sisältö ja tulkintatavat </vt:lpstr>
      <vt:lpstr>Johdattavat kysymykset</vt:lpstr>
      <vt:lpstr>Raamattu</vt:lpstr>
      <vt:lpstr>Vanha testamentin kirjat</vt:lpstr>
      <vt:lpstr>Uuden testamentin kirjat</vt:lpstr>
      <vt:lpstr>PowerPoint-esitys</vt:lpstr>
      <vt:lpstr>Raamatun tulkintamalleja </vt:lpstr>
      <vt:lpstr>Raamatun tieteellisiä tutkimustapoja 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Kristinuskon synty ja opilliset piirteet</dc:title>
  <dc:creator>Taina Nyström</dc:creator>
  <cp:lastModifiedBy>Marja Valkama</cp:lastModifiedBy>
  <cp:revision>9</cp:revision>
  <dcterms:created xsi:type="dcterms:W3CDTF">2020-12-21T11:54:15Z</dcterms:created>
  <dcterms:modified xsi:type="dcterms:W3CDTF">2022-02-15T08:53:35Z</dcterms:modified>
</cp:coreProperties>
</file>