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5" r:id="rId3"/>
    <p:sldId id="270" r:id="rId4"/>
    <p:sldId id="267" r:id="rId5"/>
    <p:sldId id="273" r:id="rId6"/>
    <p:sldId id="272" r:id="rId7"/>
    <p:sldId id="269" r:id="rId8"/>
    <p:sldId id="259" r:id="rId9"/>
    <p:sldId id="261" r:id="rId10"/>
    <p:sldId id="277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64"/>
    <p:restoredTop sz="94694"/>
  </p:normalViewPr>
  <p:slideViewPr>
    <p:cSldViewPr snapToGrid="0" snapToObjects="1">
      <p:cViewPr varScale="1">
        <p:scale>
          <a:sx n="118" d="100"/>
          <a:sy n="118" d="100"/>
        </p:scale>
        <p:origin x="1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BDED50C3-F180-B24F-B883-06DD2190D5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CB0F878-7D6F-B546-B019-A82AEBE825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DF315-7791-ED40-9A67-90501AEB3F9C}" type="datetime1">
              <a:rPr lang="fi-FI" smtClean="0"/>
              <a:t>25.2.2022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AC95283-80BC-4E4D-B250-B12DF0EB45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29F6DE5-FAF8-CA46-9512-D1983ED1A4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28AB6-0EBE-3346-BF7B-EF5F0D9491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872933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4FFFE-0C79-3A43-9A8E-F141682CC205}" type="datetime1">
              <a:rPr lang="fi-FI" smtClean="0"/>
              <a:t>25.2.2022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E1411-A580-084C-BAE7-B0C9E1B43E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842682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EB2308-946F-CE4A-B38C-BC258FA6C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9C41B58-D312-A34E-BF36-416D24304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A348FB-1D00-D948-A675-7A5880EAA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18111-905F-1843-A8DA-2718FEAA2B78}" type="datetime3">
              <a:rPr lang="fi-FI" smtClean="0"/>
              <a:t>25/2/22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3DBFC57-0FFB-7B4E-8AB9-933643CE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9EC6D2-A995-1649-8C37-AA3E116D3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080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617A20-51E3-C943-B634-BFE52EC74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14954E4-3029-A942-8413-D6CB783726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008D1D5-5814-124A-B716-606616228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06C-1E59-7147-9E29-8C5B19CB9799}" type="datetime3">
              <a:rPr lang="fi-FI" smtClean="0"/>
              <a:t>25/2/22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111974A-0D51-2644-971B-6F52B6CF0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EA923A-EE0E-2C4C-B24D-E2AA2D1B5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63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0B55D86-6FE3-9544-B335-D2882F7D93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9CE56C0-16DD-B14C-B157-DCC69BE17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CE3B947-71CA-0744-9BF5-5838F114C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8DB0-775C-E842-BE7C-64F86AAD935A}" type="datetime3">
              <a:rPr lang="fi-FI" smtClean="0"/>
              <a:t>25/2/22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FAA11A-59BC-4941-82C7-CD0E36CF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D767263-0B8E-224A-9373-05D7B1305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5265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68" y="2071262"/>
            <a:ext cx="11086228" cy="39298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C510-0933-0342-9AFF-9978B941BD0F}" type="datetime3">
              <a:rPr lang="fi-FI" smtClean="0"/>
              <a:t>25/2/22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497490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C1D6B1-D6A9-4344-801A-077FE36C5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9DA0BF-5522-7145-8C2B-275F1B969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2F5A4DE-1841-4447-8285-A1822FD5A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BEE8-1161-0F4D-8F20-030C94CC1434}" type="datetime3">
              <a:rPr lang="fi-FI" smtClean="0"/>
              <a:t>25/2/22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27323-1931-5B4F-B2D6-9B842BF97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233B0B8-C30B-C043-927E-C174DF12C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87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B91356-4B15-D146-8B5E-11EAC305B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81CB916-436C-094D-A982-372173B7C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6E57DF-1D3E-CF4B-8B52-94FA4BB45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A439-F3B8-014D-80D0-817540C620D6}" type="datetime3">
              <a:rPr lang="fi-FI" smtClean="0"/>
              <a:t>25/2/22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C00DC8-4A92-1943-BE28-B138A65DD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DCDD90-0EF6-EF49-A5AB-51BAA6372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F869F6-8622-DC4C-839C-16B8734B3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3B41D2-4FDC-164E-A06F-3C4D36FED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44420CB-879D-604A-BC48-83CCD5B77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6AFEB8C-D811-2840-B082-7DCA23C43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D91C-839A-4D43-9FA5-CF35531526A4}" type="datetime3">
              <a:rPr lang="fi-FI" smtClean="0"/>
              <a:t>25/2/22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A6DF2C4-1615-7944-804B-C72EA08D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05DB1BD-1042-D347-84D7-1B4D0109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414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9B9AE2-202E-B24B-B41F-6A016ADE4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54150D8-08AF-7944-BD2D-10E30DC8C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A66F67B-F6D0-0B44-B0DE-B067A30EB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02D6A51-916A-3F4F-B072-40AA31780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48D48BC-BF89-154E-9D43-16062096DA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D59A202-99B1-264D-860C-A04A0FE02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0E21-E546-524F-BA43-E182F1B84742}" type="datetime3">
              <a:rPr lang="fi-FI" smtClean="0"/>
              <a:t>25/2/22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B0EB02E-B47C-AF4D-8F99-6AAF742C2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5815219-8386-144B-AB5C-AA1BA73DE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815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85AC5F-F1E5-2F4C-A43B-F3BAFA6F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FCDF0EA-4B59-0645-AD3B-8DE9295F6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C1F9-55B8-6441-BAAB-088C07EEA7A1}" type="datetime3">
              <a:rPr lang="fi-FI" smtClean="0"/>
              <a:t>25/2/22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D6C21AB-E6FD-E244-BF34-F64FDF280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43579D9-2726-954B-BA6B-30CCC113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627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C204AD7-454D-6A43-B59A-836395FBB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E450-49E3-2F4F-B9CB-E82E8BC60BFD}" type="datetime3">
              <a:rPr lang="fi-FI" smtClean="0"/>
              <a:t>25/2/22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E30670D-B452-2F4E-B007-1E2E2D84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1F055-BD1B-1A40-86F8-0189F0C8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409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961681-681A-EE46-A6A2-ABCACAB71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78F26-39BB-7143-8206-7405104F2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FC72B81-F624-3140-BF43-91A1AE302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F00943A-4C4B-C74A-9062-EA9506DF8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DA9C-DEC0-C245-8655-8DF51B490D24}" type="datetime3">
              <a:rPr lang="fi-FI" smtClean="0"/>
              <a:t>25/2/22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0BDAFC2-6566-FF4A-9889-0AE10A26A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CA3C08D-ABB7-B042-A111-E6953A1FD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77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F5C043-41CF-164A-BCFC-43CA2A3B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016E339-AC47-3145-A83C-3C56534C0F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BEC429F-F8FF-0F45-83E0-CA743EDAF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23A578A-9365-E443-B32B-1FB98EAC5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E991-61D9-4B4D-81B7-D0166CD719DA}" type="datetime3">
              <a:rPr lang="fi-FI" smtClean="0"/>
              <a:t>25/2/22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92B256F-5995-294E-88A5-D6DC7E116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8272590-3D51-5144-954C-B1119D811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450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2731AC8-6658-DD4A-98AD-DB23D81E2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16A25B8-8D12-334F-BD04-AB10DF4DE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F532D3F-B4D4-1E48-B3B5-3B7C5144D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7F718-D983-3143-80D8-880699555EA5}" type="datetime3">
              <a:rPr lang="fi-FI" smtClean="0"/>
              <a:t>25/2/22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DFA764-B2F8-134F-86C3-C554CDC07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Presentation name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B53653-40FD-CE4F-AF41-6CEC4C789C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80A9F-8501-7A41-ACDB-FE5DC31A52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522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D5A9B87-7581-484D-9E69-13E986A54B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706" r="2084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E847901-C4D9-524C-9D42-7BEB6E38F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 sz="5600" dirty="0">
                <a:solidFill>
                  <a:srgbClr val="FFFFFF"/>
                </a:solidFill>
                <a:effectLst/>
                <a:latin typeface="Helvetica" pitchFamily="2" charset="0"/>
              </a:rPr>
              <a:t>1 Uskonnon ulottuvuudet ja</a:t>
            </a:r>
            <a:br>
              <a:rPr lang="fi-FI" sz="5600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r>
              <a:rPr lang="fi-FI" sz="5600" dirty="0">
                <a:solidFill>
                  <a:srgbClr val="FFFFFF"/>
                </a:solidFill>
                <a:effectLst/>
                <a:latin typeface="Helvetica" pitchFamily="2" charset="0"/>
              </a:rPr>
              <a:t>jumalakäsitykset</a:t>
            </a:r>
            <a:br>
              <a:rPr lang="fi-FI" sz="5600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endParaRPr lang="fi-FI" sz="5600" dirty="0">
              <a:solidFill>
                <a:srgbClr val="FFFFFF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9A4763-3FFD-B04A-B593-B105858AB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Sivut 10–17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6359B60-5EE8-6343-8FB2-73491998C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6310312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8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11ADAE1D-3DD4-3140-917F-2F50BB82C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734" y="1690688"/>
            <a:ext cx="4668494" cy="4310456"/>
          </a:xfrm>
        </p:spPr>
        <p:txBody>
          <a:bodyPr>
            <a:normAutofit/>
          </a:bodyPr>
          <a:lstStyle/>
          <a:p>
            <a:r>
              <a:rPr lang="fi-FI" sz="1800" dirty="0"/>
              <a:t>transsendenssi</a:t>
            </a:r>
          </a:p>
          <a:p>
            <a:r>
              <a:rPr lang="fi-FI" sz="1800" dirty="0"/>
              <a:t>eletty uskonto</a:t>
            </a:r>
          </a:p>
          <a:p>
            <a:r>
              <a:rPr lang="fi-FI" sz="1800" dirty="0"/>
              <a:t>pyhä</a:t>
            </a:r>
          </a:p>
          <a:p>
            <a:r>
              <a:rPr lang="fi-FI" sz="1800" dirty="0"/>
              <a:t>myytti</a:t>
            </a:r>
          </a:p>
          <a:p>
            <a:r>
              <a:rPr lang="fi-FI" sz="1800" dirty="0"/>
              <a:t>monoteismi</a:t>
            </a:r>
          </a:p>
          <a:p>
            <a:r>
              <a:rPr lang="fi-FI" sz="1800" dirty="0"/>
              <a:t>polyteismi</a:t>
            </a:r>
          </a:p>
          <a:p>
            <a:r>
              <a:rPr lang="fi-FI" sz="1800" dirty="0"/>
              <a:t>panteismi</a:t>
            </a:r>
          </a:p>
          <a:p>
            <a:r>
              <a:rPr lang="fi-FI" sz="1800" dirty="0"/>
              <a:t>siirtymäriitti</a:t>
            </a:r>
          </a:p>
          <a:p>
            <a:r>
              <a:rPr lang="fi-FI" sz="1800" dirty="0"/>
              <a:t>kalendaaririitti</a:t>
            </a:r>
          </a:p>
          <a:p>
            <a:r>
              <a:rPr lang="fi-FI" sz="1800" dirty="0"/>
              <a:t>kriisiriitti 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8E9A60C-3A3B-274B-8F47-DEDFAABC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734" y="365125"/>
            <a:ext cx="4505898" cy="132556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7030A0"/>
                </a:solidFill>
                <a:cs typeface="Arial" panose="020B0604020202020204" pitchFamily="34" charset="0"/>
              </a:rPr>
              <a:t>Keskeiset käsitteet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05F4ACC-2046-BD46-8295-C2BD37E79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661" y="36883"/>
            <a:ext cx="4174389" cy="1179265"/>
          </a:xfrm>
          <a:prstGeom prst="rect">
            <a:avLst/>
          </a:prstGeom>
          <a:noFill/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59236FB-8C6F-C944-A19B-96D2AA9A6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2594" y="6423201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815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063" y="3073706"/>
            <a:ext cx="6251450" cy="2998884"/>
          </a:xfrm>
        </p:spPr>
        <p:txBody>
          <a:bodyPr/>
          <a:lstStyle/>
          <a:p>
            <a:pPr fontAlgn="base"/>
            <a:r>
              <a:rPr lang="fi-FI" sz="1800" dirty="0"/>
              <a:t>Mitä uskonto on? </a:t>
            </a:r>
          </a:p>
          <a:p>
            <a:pPr fontAlgn="base"/>
            <a:r>
              <a:rPr lang="fi-FI" sz="1800" dirty="0"/>
              <a:t>Mitä </a:t>
            </a:r>
            <a:r>
              <a:rPr lang="fi-FI" sz="1800" b="1" dirty="0"/>
              <a:t>pyhä</a:t>
            </a:r>
            <a:r>
              <a:rPr lang="fi-FI" sz="1800" dirty="0"/>
              <a:t> ja pyhyys ovat? </a:t>
            </a:r>
          </a:p>
          <a:p>
            <a:pPr fontAlgn="base"/>
            <a:r>
              <a:rPr lang="fi-FI" sz="1800" dirty="0"/>
              <a:t>Millaisia </a:t>
            </a:r>
            <a:r>
              <a:rPr lang="fi-FI" sz="1800" b="1" dirty="0"/>
              <a:t>käsityksiä jumalista </a:t>
            </a:r>
            <a:r>
              <a:rPr lang="fi-FI" sz="1800" dirty="0"/>
              <a:t>uskonnoissa on? </a:t>
            </a:r>
          </a:p>
          <a:p>
            <a:pPr fontAlgn="base"/>
            <a:r>
              <a:rPr lang="fi-FI" sz="1800" dirty="0"/>
              <a:t>Millaisia </a:t>
            </a:r>
            <a:r>
              <a:rPr lang="fi-FI" sz="1800" b="1" dirty="0"/>
              <a:t>riittejä</a:t>
            </a:r>
            <a:r>
              <a:rPr lang="fi-FI" sz="1800" dirty="0"/>
              <a:t> uskonnoissa on? </a:t>
            </a: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062" y="1388125"/>
            <a:ext cx="7972737" cy="1401821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7030A0"/>
                </a:solidFill>
              </a:rPr>
              <a:t>Johdattavat kysymykset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9931BE8-5660-EF47-A515-2D96E007A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610" y="40068"/>
            <a:ext cx="4174389" cy="1179265"/>
          </a:xfrm>
          <a:prstGeom prst="rect">
            <a:avLst/>
          </a:prstGeom>
          <a:noFill/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9222618-02D1-2B4F-ABB0-16DC1852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6424612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628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8915CC-1C49-EA4C-9201-B4DAED6B9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15" y="1219333"/>
            <a:ext cx="3414311" cy="1325563"/>
          </a:xfrm>
        </p:spPr>
        <p:txBody>
          <a:bodyPr/>
          <a:lstStyle/>
          <a:p>
            <a:r>
              <a:rPr lang="fi-FI" sz="3600" b="1" dirty="0">
                <a:solidFill>
                  <a:srgbClr val="7030A0"/>
                </a:solidFill>
              </a:rPr>
              <a:t>Pyhän käsite 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EB13E8-7459-FD44-AA0C-51702A309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5815" y="2544896"/>
            <a:ext cx="6344798" cy="3497130"/>
          </a:xfrm>
        </p:spPr>
        <p:txBody>
          <a:bodyPr/>
          <a:lstStyle/>
          <a:p>
            <a:pPr fontAlgn="base"/>
            <a:r>
              <a:rPr lang="fi-FI" sz="1800" dirty="0"/>
              <a:t>olennainen uskonnon piirre </a:t>
            </a:r>
          </a:p>
          <a:p>
            <a:pPr fontAlgn="base"/>
            <a:r>
              <a:rPr lang="fi-FI" sz="1800" b="1" dirty="0"/>
              <a:t>pyhä eli sakraali </a:t>
            </a:r>
            <a:r>
              <a:rPr lang="fi-FI" sz="1800" dirty="0"/>
              <a:t>ja </a:t>
            </a:r>
            <a:r>
              <a:rPr lang="fi-FI" sz="1800" b="1" dirty="0"/>
              <a:t>maallinen eli profaani </a:t>
            </a:r>
            <a:r>
              <a:rPr lang="fi-FI" sz="1800" dirty="0"/>
              <a:t>erotetaan toisistaan </a:t>
            </a:r>
          </a:p>
          <a:p>
            <a:pPr fontAlgn="base"/>
            <a:r>
              <a:rPr lang="fi-FI" sz="1800" dirty="0" err="1"/>
              <a:t>sacrum</a:t>
            </a:r>
            <a:r>
              <a:rPr lang="fi-FI" sz="1800" dirty="0"/>
              <a:t> (pyhä) = erilleen asetettu, muusta joukosta irrotettu, jokin erityinen </a:t>
            </a:r>
          </a:p>
          <a:p>
            <a:pPr fontAlgn="base"/>
            <a:r>
              <a:rPr lang="fi-FI" sz="1800" dirty="0"/>
              <a:t>pyhyys uskonnollinen kokemus </a:t>
            </a:r>
          </a:p>
          <a:p>
            <a:pPr fontAlgn="base"/>
            <a:r>
              <a:rPr lang="fi-FI" sz="1800" dirty="0"/>
              <a:t>pyhän arvon voi saada esim. Ihminen, eläin, kirja, paikka, rakennus, esine, tapahtuma 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9C4B7C3-E627-6747-AF28-E205D8C13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610" y="40068"/>
            <a:ext cx="4174389" cy="1179265"/>
          </a:xfrm>
          <a:prstGeom prst="rect">
            <a:avLst/>
          </a:prstGeom>
          <a:noFill/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47FE3D7-4594-504A-82A6-80FC84F48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555" y="6424083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4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995FB85-FCA0-409F-A7FA-DC0BFD11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782" y="175491"/>
            <a:ext cx="6788817" cy="2440386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7030A0"/>
                </a:solidFill>
              </a:rPr>
              <a:t>Uskonnon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ulottuvuudet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E187B922-6F68-7441-BFCB-62BF384255B1}"/>
              </a:ext>
            </a:extLst>
          </p:cNvPr>
          <p:cNvSpPr/>
          <p:nvPr/>
        </p:nvSpPr>
        <p:spPr>
          <a:xfrm>
            <a:off x="230910" y="2080168"/>
            <a:ext cx="10096959" cy="4004841"/>
          </a:xfrm>
          <a:prstGeom prst="rect">
            <a:avLst/>
          </a:prstGeom>
        </p:spPr>
        <p:txBody>
          <a:bodyPr vert="horz" lIns="35714" tIns="35714" rIns="35714" bIns="35714" rtlCol="0">
            <a:normAutofit fontScale="92500" lnSpcReduction="20000"/>
          </a:bodyPr>
          <a:lstStyle/>
          <a:p>
            <a:pPr marL="2087650" lvl="4" indent="-342900">
              <a:lnSpc>
                <a:spcPct val="90000"/>
              </a:lnSpc>
              <a:spcAft>
                <a:spcPts val="595"/>
              </a:spcAft>
              <a:buFont typeface="+mj-lt"/>
              <a:buAutoNum type="alphaLcParenR"/>
            </a:pPr>
            <a:r>
              <a:rPr lang="en-US" b="1" spc="-40" dirty="0" err="1">
                <a:solidFill>
                  <a:schemeClr val="tx1">
                    <a:lumMod val="50000"/>
                  </a:schemeClr>
                </a:solidFill>
              </a:rPr>
              <a:t>tiedollinen</a:t>
            </a:r>
            <a:r>
              <a:rPr lang="en-US" b="1" spc="-4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spc="-40" dirty="0" err="1">
                <a:solidFill>
                  <a:schemeClr val="tx1">
                    <a:lumMod val="50000"/>
                  </a:schemeClr>
                </a:solidFill>
              </a:rPr>
              <a:t>ulottuvuus</a:t>
            </a:r>
            <a:endParaRPr lang="en-US" b="1" spc="-40" dirty="0">
              <a:solidFill>
                <a:schemeClr val="tx1">
                  <a:lumMod val="50000"/>
                </a:schemeClr>
              </a:solidFill>
            </a:endParaRPr>
          </a:p>
          <a:p>
            <a:pPr marL="1744750" lvl="4">
              <a:lnSpc>
                <a:spcPct val="90000"/>
              </a:lnSpc>
              <a:spcAft>
                <a:spcPts val="595"/>
              </a:spcAft>
            </a:pP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		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esim</a:t>
            </a: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uskonnon</a:t>
            </a: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opetukset</a:t>
            </a: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jumalasta</a:t>
            </a: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 ja 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pyhästä</a:t>
            </a:r>
            <a:endParaRPr lang="en-US" spc="-40" dirty="0">
              <a:solidFill>
                <a:schemeClr val="tx1">
                  <a:lumMod val="50000"/>
                </a:schemeClr>
              </a:solidFill>
            </a:endParaRPr>
          </a:p>
          <a:p>
            <a:pPr marL="1744750" lvl="4">
              <a:lnSpc>
                <a:spcPct val="90000"/>
              </a:lnSpc>
              <a:spcAft>
                <a:spcPts val="595"/>
              </a:spcAft>
            </a:pP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spc="-4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b="1" spc="-40" dirty="0">
                <a:solidFill>
                  <a:schemeClr val="tx1">
                    <a:lumMod val="50000"/>
                  </a:schemeClr>
                </a:solidFill>
              </a:rPr>
              <a:t>b) </a:t>
            </a:r>
            <a:r>
              <a:rPr lang="en-US" b="1" spc="-40" dirty="0" err="1">
                <a:solidFill>
                  <a:schemeClr val="tx1">
                    <a:lumMod val="50000"/>
                  </a:schemeClr>
                </a:solidFill>
              </a:rPr>
              <a:t>tunneulottuvuus</a:t>
            </a:r>
            <a:endParaRPr lang="en-US" b="1" spc="-40" dirty="0">
              <a:solidFill>
                <a:schemeClr val="tx1">
                  <a:lumMod val="50000"/>
                </a:schemeClr>
              </a:solidFill>
            </a:endParaRPr>
          </a:p>
          <a:p>
            <a:pPr marL="1744750" lvl="4">
              <a:lnSpc>
                <a:spcPct val="90000"/>
              </a:lnSpc>
              <a:spcAft>
                <a:spcPts val="595"/>
              </a:spcAft>
            </a:pP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		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esim</a:t>
            </a: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pyhyyden</a:t>
            </a: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pelon</a:t>
            </a: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 tai 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ilon</a:t>
            </a: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kokemukset</a:t>
            </a:r>
            <a:endParaRPr lang="en-US" spc="-40" dirty="0">
              <a:solidFill>
                <a:schemeClr val="tx1">
                  <a:lumMod val="50000"/>
                </a:schemeClr>
              </a:solidFill>
            </a:endParaRPr>
          </a:p>
          <a:p>
            <a:pPr marL="1744750" lvl="4">
              <a:lnSpc>
                <a:spcPct val="90000"/>
              </a:lnSpc>
              <a:spcAft>
                <a:spcPts val="595"/>
              </a:spcAft>
            </a:pP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spc="-4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spc="-4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b="1" spc="-40" dirty="0">
                <a:solidFill>
                  <a:schemeClr val="tx1">
                    <a:lumMod val="50000"/>
                  </a:schemeClr>
                </a:solidFill>
              </a:rPr>
              <a:t>c) </a:t>
            </a:r>
            <a:r>
              <a:rPr lang="en-US" b="1" spc="-40" dirty="0" err="1">
                <a:solidFill>
                  <a:schemeClr val="tx1">
                    <a:lumMod val="50000"/>
                  </a:schemeClr>
                </a:solidFill>
              </a:rPr>
              <a:t>sosiaalisuus</a:t>
            </a:r>
            <a:r>
              <a:rPr lang="en-US" b="1" spc="-4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spc="-40" dirty="0" err="1">
                <a:solidFill>
                  <a:schemeClr val="tx1">
                    <a:lumMod val="50000"/>
                  </a:schemeClr>
                </a:solidFill>
              </a:rPr>
              <a:t>eli</a:t>
            </a:r>
            <a:r>
              <a:rPr lang="en-US" b="1" spc="-4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spc="-40" dirty="0" err="1">
                <a:solidFill>
                  <a:schemeClr val="tx1">
                    <a:lumMod val="50000"/>
                  </a:schemeClr>
                </a:solidFill>
              </a:rPr>
              <a:t>yhteisöllisyys</a:t>
            </a:r>
            <a:endParaRPr lang="en-US" b="1" spc="-40" dirty="0">
              <a:solidFill>
                <a:schemeClr val="tx1">
                  <a:lumMod val="50000"/>
                </a:schemeClr>
              </a:solidFill>
            </a:endParaRPr>
          </a:p>
          <a:p>
            <a:pPr marL="1744750" lvl="4">
              <a:lnSpc>
                <a:spcPct val="90000"/>
              </a:lnSpc>
              <a:spcAft>
                <a:spcPts val="595"/>
              </a:spcAft>
            </a:pP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 		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esim</a:t>
            </a: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yhdessä</a:t>
            </a: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rukoilu</a:t>
            </a: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yhteisöön</a:t>
            </a: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kuuluminen</a:t>
            </a:r>
            <a:endParaRPr lang="en-US" spc="-40" dirty="0">
              <a:solidFill>
                <a:schemeClr val="tx1">
                  <a:lumMod val="50000"/>
                </a:schemeClr>
              </a:solidFill>
            </a:endParaRPr>
          </a:p>
          <a:p>
            <a:pPr marL="1744750" lvl="4">
              <a:lnSpc>
                <a:spcPct val="90000"/>
              </a:lnSpc>
              <a:spcAft>
                <a:spcPts val="595"/>
              </a:spcAft>
            </a:pP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spc="-4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spc="-4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b="1" spc="-40" dirty="0">
                <a:solidFill>
                  <a:schemeClr val="tx1">
                    <a:lumMod val="50000"/>
                  </a:schemeClr>
                </a:solidFill>
              </a:rPr>
              <a:t>d) </a:t>
            </a:r>
            <a:r>
              <a:rPr lang="en-US" b="1" spc="-40" dirty="0" err="1">
                <a:solidFill>
                  <a:schemeClr val="tx1">
                    <a:lumMod val="50000"/>
                  </a:schemeClr>
                </a:solidFill>
              </a:rPr>
              <a:t>toiminnallisuus</a:t>
            </a:r>
            <a:endParaRPr lang="en-US" b="1" spc="-40" dirty="0">
              <a:solidFill>
                <a:schemeClr val="tx1">
                  <a:lumMod val="50000"/>
                </a:schemeClr>
              </a:solidFill>
            </a:endParaRPr>
          </a:p>
          <a:p>
            <a:pPr marL="1744750" lvl="4">
              <a:lnSpc>
                <a:spcPct val="90000"/>
              </a:lnSpc>
              <a:spcAft>
                <a:spcPts val="595"/>
              </a:spcAft>
            </a:pP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		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esim</a:t>
            </a: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riitit</a:t>
            </a: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 ja 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rituaalit</a:t>
            </a:r>
            <a:endParaRPr lang="en-US" spc="-40" dirty="0">
              <a:solidFill>
                <a:schemeClr val="tx1">
                  <a:lumMod val="50000"/>
                </a:schemeClr>
              </a:solidFill>
            </a:endParaRPr>
          </a:p>
          <a:p>
            <a:pPr marL="1744750" lvl="4">
              <a:lnSpc>
                <a:spcPct val="90000"/>
              </a:lnSpc>
              <a:spcAft>
                <a:spcPts val="595"/>
              </a:spcAft>
            </a:pP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spc="-4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spc="-4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b="1" spc="-40" dirty="0">
                <a:solidFill>
                  <a:schemeClr val="tx1">
                    <a:lumMod val="50000"/>
                  </a:schemeClr>
                </a:solidFill>
              </a:rPr>
              <a:t>e) </a:t>
            </a:r>
            <a:r>
              <a:rPr lang="en-US" b="1" spc="-40" dirty="0" err="1">
                <a:solidFill>
                  <a:schemeClr val="tx1">
                    <a:lumMod val="50000"/>
                  </a:schemeClr>
                </a:solidFill>
              </a:rPr>
              <a:t>kulttuurinen</a:t>
            </a:r>
            <a:r>
              <a:rPr lang="en-US" b="1" spc="-4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spc="-40" dirty="0" err="1">
                <a:solidFill>
                  <a:schemeClr val="tx1">
                    <a:lumMod val="50000"/>
                  </a:schemeClr>
                </a:solidFill>
              </a:rPr>
              <a:t>ulottuvuus</a:t>
            </a:r>
            <a:r>
              <a:rPr lang="en-US" b="1" spc="-4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b="1" spc="-4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    	 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esim</a:t>
            </a: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taide</a:t>
            </a:r>
            <a:r>
              <a:rPr lang="en-US" spc="-40" dirty="0">
                <a:solidFill>
                  <a:schemeClr val="tx1">
                    <a:lumMod val="50000"/>
                  </a:schemeClr>
                </a:solidFill>
              </a:rPr>
              <a:t> ja </a:t>
            </a:r>
            <a:r>
              <a:rPr lang="en-US" spc="-40" dirty="0" err="1">
                <a:solidFill>
                  <a:schemeClr val="tx1">
                    <a:lumMod val="50000"/>
                  </a:schemeClr>
                </a:solidFill>
              </a:rPr>
              <a:t>arkkitehtuuri</a:t>
            </a:r>
            <a:endParaRPr lang="en-US" spc="-40" dirty="0">
              <a:solidFill>
                <a:schemeClr val="tx1">
                  <a:lumMod val="50000"/>
                </a:schemeClr>
              </a:solidFill>
            </a:endParaRPr>
          </a:p>
          <a:p>
            <a:pPr marL="2087650" lvl="4" indent="-342900">
              <a:lnSpc>
                <a:spcPct val="90000"/>
              </a:lnSpc>
              <a:spcAft>
                <a:spcPts val="595"/>
              </a:spcAft>
              <a:buAutoNum type="alphaLcParenR"/>
            </a:pPr>
            <a:endParaRPr lang="en-US" spc="-4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2E99E7F-54CE-FF4D-B969-F1D53801D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035" y="0"/>
            <a:ext cx="4174389" cy="1179265"/>
          </a:xfrm>
          <a:prstGeom prst="rect">
            <a:avLst/>
          </a:prstGeom>
          <a:noFill/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ABE8435-3225-F14E-BAEB-5BA5A543E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8085" y="6506418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0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1AD298-C130-D64B-B477-EC63E479C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2" y="1095022"/>
            <a:ext cx="3386667" cy="936978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7030A0"/>
                </a:solidFill>
              </a:rPr>
              <a:t>Myytit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CF6638-638A-FB43-8743-9321D6EE9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333" y="2381956"/>
            <a:ext cx="5969458" cy="3880732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vertauskuvallinen kertomus, joka vastaa elämän suuriin kysymyksiin </a:t>
            </a:r>
          </a:p>
          <a:p>
            <a:pPr fontAlgn="base"/>
            <a:r>
              <a:rPr lang="fi-FI" sz="1800" dirty="0"/>
              <a:t>heijastavat yhteisön arvoja ja toimivat esikuvina  </a:t>
            </a:r>
          </a:p>
          <a:p>
            <a:pPr fontAlgn="base"/>
            <a:r>
              <a:rPr lang="fi-FI" sz="1800" dirty="0"/>
              <a:t>selittävät esimerkiksi maailman synnyn, pahan alkuperän, sankarien merkityksen yhteisölle ja maailmanlopun tapahtumat </a:t>
            </a:r>
          </a:p>
          <a:p>
            <a:pPr fontAlgn="base"/>
            <a:r>
              <a:rPr lang="fi-FI" sz="1800" dirty="0"/>
              <a:t>kuuluvat usein laajempaan jumaltarustoon eli </a:t>
            </a:r>
            <a:r>
              <a:rPr lang="fi-FI" sz="1800" b="1" dirty="0"/>
              <a:t>mytologiaan</a:t>
            </a:r>
            <a:r>
              <a:rPr lang="fi-FI" sz="1800" dirty="0"/>
              <a:t> 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3A5B23D-EF99-0B44-8024-424A61BE2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035" y="0"/>
            <a:ext cx="4174389" cy="1179265"/>
          </a:xfrm>
          <a:prstGeom prst="rect">
            <a:avLst/>
          </a:prstGeom>
          <a:noFill/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6D5882B-CBBC-2C4F-AA2D-3D2B9EE9E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522" y="6441457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4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C033BD95-618E-1248-BC70-B3F9E715B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555" y="2335576"/>
            <a:ext cx="5483663" cy="3763183"/>
          </a:xfrm>
        </p:spPr>
        <p:txBody>
          <a:bodyPr/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tuonpuoleista ilmennetään </a:t>
            </a:r>
            <a:r>
              <a:rPr lang="fi-FI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vertauskuvin</a:t>
            </a: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 ja </a:t>
            </a:r>
            <a:r>
              <a:rPr lang="fi-FI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symbolein</a:t>
            </a: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symbolien lukutaito osa uskontojen tuntemista 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uskonnollinen kieli on usein kokemusten kuvaamista ja lähellä runoutta 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uskonnoilla oma käsitteistönsä, esim. synti, sovitus, pelastus, kadotus, armo, jälleensyntyminen, </a:t>
            </a:r>
            <a:r>
              <a:rPr lang="fi-FI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sielu, </a:t>
            </a:r>
            <a:r>
              <a:rPr lang="fi-FI" sz="18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moksa</a:t>
            </a:r>
            <a:r>
              <a:rPr lang="fi-FI" sz="1800" smtClean="0">
                <a:solidFill>
                  <a:srgbClr val="000000"/>
                </a:solidFill>
                <a:latin typeface="Calibri" panose="020F0502020204030204" pitchFamily="34" charset="0"/>
              </a:rPr>
              <a:t>, sielunvaellus</a:t>
            </a: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0E6FD33-C912-164B-B4DA-AD9F50F57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556" y="1558837"/>
            <a:ext cx="7570858" cy="608630"/>
          </a:xfrm>
        </p:spPr>
        <p:txBody>
          <a:bodyPr>
            <a:normAutofit fontScale="90000"/>
          </a:bodyPr>
          <a:lstStyle/>
          <a:p>
            <a:r>
              <a:rPr lang="fi-FI" sz="4000" b="1" dirty="0">
                <a:solidFill>
                  <a:srgbClr val="7030A0"/>
                </a:solidFill>
              </a:rPr>
              <a:t>Uskonnollinen kieli ja käsitteet </a:t>
            </a:r>
            <a:r>
              <a:rPr lang="fi-FI" dirty="0">
                <a:solidFill>
                  <a:srgbClr val="000000"/>
                </a:solidFill>
                <a:latin typeface="Segoe UI"/>
              </a:rPr>
              <a:t/>
            </a:r>
            <a:br>
              <a:rPr lang="fi-FI" dirty="0">
                <a:solidFill>
                  <a:srgbClr val="000000"/>
                </a:solidFill>
                <a:latin typeface="Segoe UI"/>
              </a:rPr>
            </a:b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2E9112A-283D-4F4E-B3AE-0F02E2DB3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219" y="0"/>
            <a:ext cx="4174389" cy="1179265"/>
          </a:xfrm>
          <a:prstGeom prst="rect">
            <a:avLst/>
          </a:prstGeom>
          <a:noFill/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B7AF29E-3B52-DF4C-9FE6-44E94DA98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1835" y="6492345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015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995FB85-FCA0-409F-A7FA-DC0BFD11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782" y="1285629"/>
            <a:ext cx="5717132" cy="857348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7030A0"/>
                </a:solidFill>
              </a:rPr>
              <a:t>Riitit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uskonnoissa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E187B922-6F68-7441-BFCB-62BF384255B1}"/>
              </a:ext>
            </a:extLst>
          </p:cNvPr>
          <p:cNvSpPr/>
          <p:nvPr/>
        </p:nvSpPr>
        <p:spPr>
          <a:xfrm>
            <a:off x="104172" y="2285869"/>
            <a:ext cx="9849896" cy="3715275"/>
          </a:xfrm>
          <a:prstGeom prst="rect">
            <a:avLst/>
          </a:prstGeom>
        </p:spPr>
        <p:txBody>
          <a:bodyPr vert="horz" lIns="35714" tIns="35714" rIns="35714" bIns="35714" rtlCol="0">
            <a:noAutofit/>
          </a:bodyPr>
          <a:lstStyle/>
          <a:p>
            <a:pPr marL="2087650" lvl="4" indent="-342900">
              <a:lnSpc>
                <a:spcPct val="90000"/>
              </a:lnSpc>
              <a:spcAft>
                <a:spcPts val="595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luovat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yhteisöllisyyttä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2087650" lvl="4" indent="-342900">
              <a:lnSpc>
                <a:spcPct val="90000"/>
              </a:lnSpc>
              <a:spcAft>
                <a:spcPts val="595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edustavat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uskonnon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toiminnallista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ulottuvuutta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marL="2087650" lvl="4" indent="-342900">
              <a:lnSpc>
                <a:spcPct val="90000"/>
              </a:lnSpc>
              <a:spcAft>
                <a:spcPts val="595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siirtävät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uskonnollisia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tapoja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sukupolvelta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toiselle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2087650" lvl="4" indent="-342900">
              <a:lnSpc>
                <a:spcPct val="90000"/>
              </a:lnSpc>
              <a:spcAft>
                <a:spcPts val="595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'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elettyä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uskontoa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’ </a:t>
            </a:r>
          </a:p>
          <a:p>
            <a:pPr marL="2087650" lvl="4" indent="-342900">
              <a:lnSpc>
                <a:spcPct val="90000"/>
              </a:lnSpc>
              <a:spcAft>
                <a:spcPts val="595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liittävät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uskonnon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ihmisen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elämänkaareen</a:t>
            </a:r>
            <a:endParaRPr lang="en-US" spc="-4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2E99E7F-54CE-FF4D-B969-F1D53801D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11" y="34918"/>
            <a:ext cx="4174389" cy="1179265"/>
          </a:xfrm>
          <a:prstGeom prst="rect">
            <a:avLst/>
          </a:prstGeom>
          <a:noFill/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207CB246-1441-E94F-B3B0-98F353989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150" y="6439294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9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592" y="1041768"/>
            <a:ext cx="9007207" cy="977162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7030A0"/>
                </a:solidFill>
              </a:rPr>
              <a:t>Riittien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lajeja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969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3969" b="1" dirty="0">
                <a:solidFill>
                  <a:schemeClr val="accent3">
                    <a:lumMod val="50000"/>
                  </a:schemeClr>
                </a:solidFill>
              </a:rPr>
            </a:br>
            <a:endParaRPr lang="en-US" sz="3969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592" y="2018930"/>
            <a:ext cx="8487130" cy="3797302"/>
          </a:xfrm>
        </p:spPr>
        <p:txBody>
          <a:bodyPr>
            <a:normAutofit/>
          </a:bodyPr>
          <a:lstStyle/>
          <a:p>
            <a:pPr marL="340225" indent="-340225">
              <a:buFont typeface="+mj-lt"/>
              <a:buAutoNum type="alphaLcParenR"/>
            </a:pPr>
            <a:r>
              <a:rPr lang="en-US" sz="1800" b="1" dirty="0"/>
              <a:t>      </a:t>
            </a:r>
            <a:r>
              <a:rPr lang="en-US" sz="1800" b="1" dirty="0" err="1"/>
              <a:t>siirtymäriitit</a:t>
            </a:r>
            <a:endParaRPr lang="en-US" sz="1800" b="1" dirty="0"/>
          </a:p>
          <a:p>
            <a:pPr lvl="2"/>
            <a:r>
              <a:rPr lang="en-US" sz="1800" dirty="0" err="1"/>
              <a:t>yksilö</a:t>
            </a:r>
            <a:r>
              <a:rPr lang="en-US" sz="1800" dirty="0"/>
              <a:t> </a:t>
            </a:r>
            <a:r>
              <a:rPr lang="en-US" sz="1800" dirty="0" err="1"/>
              <a:t>siirtyy</a:t>
            </a:r>
            <a:r>
              <a:rPr lang="en-US" sz="1800" dirty="0"/>
              <a:t> </a:t>
            </a:r>
            <a:r>
              <a:rPr lang="en-US" sz="1800" dirty="0" err="1"/>
              <a:t>asemasta</a:t>
            </a:r>
            <a:r>
              <a:rPr lang="en-US" sz="1800" dirty="0"/>
              <a:t> </a:t>
            </a:r>
            <a:r>
              <a:rPr lang="en-US" sz="1800" dirty="0" err="1"/>
              <a:t>toiseen</a:t>
            </a:r>
            <a:r>
              <a:rPr lang="en-US" sz="1800" dirty="0"/>
              <a:t> </a:t>
            </a:r>
          </a:p>
          <a:p>
            <a:pPr lvl="2"/>
            <a:r>
              <a:rPr lang="en-US" sz="1800" dirty="0" err="1"/>
              <a:t>esim</a:t>
            </a:r>
            <a:r>
              <a:rPr lang="en-US" sz="1800" dirty="0"/>
              <a:t>. </a:t>
            </a:r>
            <a:r>
              <a:rPr lang="en-US" sz="1800" dirty="0" err="1"/>
              <a:t>häät</a:t>
            </a:r>
            <a:r>
              <a:rPr lang="en-US" sz="1800" dirty="0"/>
              <a:t>, </a:t>
            </a:r>
            <a:r>
              <a:rPr lang="en-US" sz="1800" dirty="0" err="1"/>
              <a:t>munkkivihkimys</a:t>
            </a:r>
            <a:r>
              <a:rPr lang="en-US" sz="1800" dirty="0"/>
              <a:t> </a:t>
            </a:r>
          </a:p>
          <a:p>
            <a:pPr>
              <a:buFont typeface="+mj-lt"/>
              <a:buAutoNum type="alphaLcParenR"/>
            </a:pPr>
            <a:r>
              <a:rPr lang="en-US" sz="1800" b="1" dirty="0"/>
              <a:t>     </a:t>
            </a:r>
            <a:r>
              <a:rPr lang="en-US" sz="1800" b="1" dirty="0" err="1"/>
              <a:t>kriisiriitit</a:t>
            </a:r>
            <a:endParaRPr lang="en-US" sz="1800" b="1" dirty="0"/>
          </a:p>
          <a:p>
            <a:pPr lvl="2"/>
            <a:r>
              <a:rPr lang="en-US" sz="1800" dirty="0" err="1"/>
              <a:t>suoritetaan</a:t>
            </a:r>
            <a:r>
              <a:rPr lang="en-US" sz="1800" dirty="0"/>
              <a:t>, kun </a:t>
            </a:r>
            <a:r>
              <a:rPr lang="en-US" sz="1800" dirty="0" err="1"/>
              <a:t>yhteisöä</a:t>
            </a:r>
            <a:r>
              <a:rPr lang="en-US" sz="1800" dirty="0"/>
              <a:t> </a:t>
            </a:r>
            <a:r>
              <a:rPr lang="en-US" sz="1800" dirty="0" err="1"/>
              <a:t>kohtaa</a:t>
            </a:r>
            <a:r>
              <a:rPr lang="en-US" sz="1800" dirty="0"/>
              <a:t> </a:t>
            </a:r>
            <a:r>
              <a:rPr lang="en-US" sz="1800" dirty="0" err="1"/>
              <a:t>onnettomuus</a:t>
            </a:r>
            <a:r>
              <a:rPr lang="en-US" sz="1800" dirty="0"/>
              <a:t> tai </a:t>
            </a:r>
            <a:r>
              <a:rPr lang="en-US" sz="1800" dirty="0" err="1"/>
              <a:t>ongelma</a:t>
            </a:r>
            <a:r>
              <a:rPr lang="en-US" sz="1800" dirty="0"/>
              <a:t> </a:t>
            </a:r>
          </a:p>
          <a:p>
            <a:pPr lvl="2"/>
            <a:r>
              <a:rPr lang="en-US" sz="1800" dirty="0" err="1"/>
              <a:t>esim</a:t>
            </a:r>
            <a:r>
              <a:rPr lang="en-US" sz="1800" dirty="0"/>
              <a:t>. </a:t>
            </a:r>
            <a:r>
              <a:rPr lang="en-US" sz="1800" dirty="0" err="1"/>
              <a:t>hautajaiset</a:t>
            </a:r>
            <a:r>
              <a:rPr lang="en-US" sz="1800" dirty="0"/>
              <a:t> </a:t>
            </a:r>
          </a:p>
          <a:p>
            <a:pPr>
              <a:buFont typeface="+mj-lt"/>
              <a:buAutoNum type="alphaLcParenR"/>
            </a:pPr>
            <a:r>
              <a:rPr lang="en-US" sz="1800" b="1" dirty="0"/>
              <a:t>     </a:t>
            </a:r>
            <a:r>
              <a:rPr lang="en-US" sz="1800" b="1" dirty="0" err="1"/>
              <a:t>kalendaaririitit</a:t>
            </a:r>
            <a:endParaRPr lang="en-US" sz="1800" b="1" dirty="0"/>
          </a:p>
          <a:p>
            <a:pPr lvl="2"/>
            <a:r>
              <a:rPr lang="en-US" sz="1800" dirty="0"/>
              <a:t> </a:t>
            </a:r>
            <a:r>
              <a:rPr lang="en-US" sz="1800" dirty="0" err="1"/>
              <a:t>ajallisesti</a:t>
            </a:r>
            <a:r>
              <a:rPr lang="en-US" sz="1800" dirty="0"/>
              <a:t> </a:t>
            </a:r>
            <a:r>
              <a:rPr lang="en-US" sz="1800" dirty="0" err="1"/>
              <a:t>toistuvia</a:t>
            </a:r>
            <a:r>
              <a:rPr lang="en-US" sz="1800" dirty="0"/>
              <a:t> </a:t>
            </a:r>
            <a:r>
              <a:rPr lang="en-US" sz="1800" dirty="0" err="1"/>
              <a:t>uskonnollisia</a:t>
            </a:r>
            <a:r>
              <a:rPr lang="en-US" sz="1800" dirty="0"/>
              <a:t> </a:t>
            </a:r>
            <a:r>
              <a:rPr lang="en-US" sz="1800" dirty="0" err="1"/>
              <a:t>tapahtumia</a:t>
            </a:r>
            <a:r>
              <a:rPr lang="en-US" sz="1800" dirty="0"/>
              <a:t> </a:t>
            </a:r>
          </a:p>
          <a:p>
            <a:pPr lvl="2"/>
            <a:r>
              <a:rPr lang="en-US" sz="1800" dirty="0" err="1"/>
              <a:t>esim</a:t>
            </a:r>
            <a:r>
              <a:rPr lang="en-US" sz="1800" dirty="0"/>
              <a:t>. </a:t>
            </a:r>
            <a:r>
              <a:rPr lang="en-US" sz="1800" dirty="0" err="1"/>
              <a:t>vuosittaiset</a:t>
            </a:r>
            <a:r>
              <a:rPr lang="en-US" sz="1800" dirty="0"/>
              <a:t> </a:t>
            </a:r>
            <a:r>
              <a:rPr lang="en-US" sz="1800" dirty="0" err="1"/>
              <a:t>uskonnolliset</a:t>
            </a:r>
            <a:r>
              <a:rPr lang="en-US" sz="1800" dirty="0"/>
              <a:t> </a:t>
            </a:r>
            <a:r>
              <a:rPr lang="en-US" sz="1800" dirty="0" err="1"/>
              <a:t>juhlat</a:t>
            </a:r>
            <a:r>
              <a:rPr lang="en-US" sz="1800" dirty="0"/>
              <a:t> </a:t>
            </a:r>
            <a:r>
              <a:rPr lang="en-US" sz="1800" dirty="0" err="1"/>
              <a:t>kuten</a:t>
            </a:r>
            <a:r>
              <a:rPr lang="en-US" sz="1800" dirty="0"/>
              <a:t> </a:t>
            </a:r>
            <a:r>
              <a:rPr lang="en-US" sz="1800" dirty="0" err="1"/>
              <a:t>kristillinen</a:t>
            </a:r>
            <a:r>
              <a:rPr lang="en-US" sz="1800" dirty="0"/>
              <a:t> </a:t>
            </a:r>
            <a:r>
              <a:rPr lang="en-US" sz="1800" dirty="0" err="1"/>
              <a:t>joulu</a:t>
            </a:r>
            <a:r>
              <a:rPr lang="en-US" sz="1800" dirty="0"/>
              <a:t>, </a:t>
            </a:r>
            <a:endParaRPr lang="en-US" sz="1800" dirty="0" smtClean="0"/>
          </a:p>
          <a:p>
            <a:pPr marL="914400" lvl="2" indent="0">
              <a:buNone/>
            </a:pPr>
            <a:r>
              <a:rPr lang="en-US" sz="1800" dirty="0" err="1" smtClean="0"/>
              <a:t>islamilaisen</a:t>
            </a:r>
            <a:r>
              <a:rPr lang="en-US" sz="1800" dirty="0" smtClean="0"/>
              <a:t> </a:t>
            </a:r>
            <a:r>
              <a:rPr lang="en-US" sz="1800" dirty="0" err="1"/>
              <a:t>paastokuukauden</a:t>
            </a:r>
            <a:r>
              <a:rPr lang="en-US" sz="1800" dirty="0"/>
              <a:t> </a:t>
            </a:r>
            <a:r>
              <a:rPr lang="en-US" sz="1800" dirty="0" err="1"/>
              <a:t>päätösjuhla</a:t>
            </a:r>
            <a:endParaRPr lang="en-US" sz="1800" dirty="0"/>
          </a:p>
          <a:p>
            <a:pPr lvl="2"/>
            <a:endParaRPr lang="en-US" sz="992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6489BFD-928A-3344-810B-5A3208374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661" y="36883"/>
            <a:ext cx="4174389" cy="1179265"/>
          </a:xfrm>
          <a:prstGeom prst="rect">
            <a:avLst/>
          </a:prstGeom>
          <a:noFill/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525DEA9-6E47-284D-AA85-4CA07A607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6461" y="6390414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1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2436" y="274639"/>
            <a:ext cx="8487130" cy="1025351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7030A0"/>
                </a:solidFill>
              </a:rPr>
              <a:t>Uskontojen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jumalakäsitykset</a:t>
            </a:r>
            <a:r>
              <a:rPr lang="en-US" sz="3175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3175" b="1" dirty="0">
                <a:solidFill>
                  <a:schemeClr val="accent3">
                    <a:lumMod val="50000"/>
                  </a:schemeClr>
                </a:solidFill>
              </a:rPr>
            </a:br>
            <a:endParaRPr lang="en-US" sz="3175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322" y="1017125"/>
            <a:ext cx="4164980" cy="5109040"/>
          </a:xfrm>
        </p:spPr>
        <p:txBody>
          <a:bodyPr>
            <a:no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sz="1800" b="1" dirty="0" err="1"/>
              <a:t>Teismi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 err="1"/>
              <a:t>uskoa</a:t>
            </a:r>
            <a:r>
              <a:rPr lang="en-US" sz="1800" dirty="0"/>
              <a:t> </a:t>
            </a:r>
            <a:r>
              <a:rPr lang="en-US" sz="1800" dirty="0" err="1"/>
              <a:t>jonkinlaisen</a:t>
            </a:r>
            <a:r>
              <a:rPr lang="en-US" sz="1800" dirty="0"/>
              <a:t> </a:t>
            </a:r>
            <a:r>
              <a:rPr lang="en-US" sz="1800" dirty="0" err="1"/>
              <a:t>jumaluuden</a:t>
            </a:r>
            <a:r>
              <a:rPr lang="en-US" sz="1800" dirty="0"/>
              <a:t> </a:t>
            </a:r>
            <a:r>
              <a:rPr lang="en-US" sz="1800" dirty="0" err="1"/>
              <a:t>olemassaoloon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 </a:t>
            </a:r>
            <a:r>
              <a:rPr lang="en-US" sz="1800" dirty="0" err="1"/>
              <a:t>uskoa</a:t>
            </a:r>
            <a:r>
              <a:rPr lang="en-US" sz="1800" dirty="0"/>
              <a:t> </a:t>
            </a:r>
            <a:r>
              <a:rPr lang="en-US" sz="1800" dirty="0" err="1"/>
              <a:t>tuonpuoleisuuteen</a:t>
            </a:r>
            <a:endParaRPr lang="en-US" sz="1800" dirty="0"/>
          </a:p>
          <a:p>
            <a:pPr marL="0" indent="0">
              <a:lnSpc>
                <a:spcPct val="80000"/>
              </a:lnSpc>
              <a:buNone/>
            </a:pPr>
            <a:endParaRPr lang="en-US" sz="1800" dirty="0"/>
          </a:p>
          <a:p>
            <a:pPr marL="0" indent="0">
              <a:lnSpc>
                <a:spcPct val="50000"/>
              </a:lnSpc>
              <a:buNone/>
            </a:pPr>
            <a:r>
              <a:rPr lang="en-US" sz="1800" b="1" dirty="0" err="1"/>
              <a:t>Ateismi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 err="1"/>
              <a:t>ajatus</a:t>
            </a:r>
            <a:r>
              <a:rPr lang="en-US" sz="1800" dirty="0"/>
              <a:t>, </a:t>
            </a:r>
            <a:r>
              <a:rPr lang="en-US" sz="1800" dirty="0" err="1"/>
              <a:t>ettei</a:t>
            </a:r>
            <a:r>
              <a:rPr lang="en-US" sz="1800" dirty="0"/>
              <a:t> </a:t>
            </a:r>
            <a:r>
              <a:rPr lang="en-US" sz="1800" dirty="0" err="1"/>
              <a:t>jumaluutta</a:t>
            </a:r>
            <a:r>
              <a:rPr lang="en-US" sz="1800" dirty="0"/>
              <a:t> ole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 marL="0" indent="0">
              <a:lnSpc>
                <a:spcPct val="50000"/>
              </a:lnSpc>
              <a:buNone/>
            </a:pPr>
            <a:r>
              <a:rPr lang="en-US" sz="1800" b="1" dirty="0" err="1"/>
              <a:t>Monoteismi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 err="1"/>
              <a:t>uskoa</a:t>
            </a:r>
            <a:r>
              <a:rPr lang="en-US" sz="1800" dirty="0"/>
              <a:t>, </a:t>
            </a:r>
            <a:r>
              <a:rPr lang="en-US" sz="1800" dirty="0" err="1"/>
              <a:t>että</a:t>
            </a:r>
            <a:r>
              <a:rPr lang="en-US" sz="1800" dirty="0"/>
              <a:t> on </a:t>
            </a:r>
            <a:r>
              <a:rPr lang="en-US" sz="1800" dirty="0" err="1"/>
              <a:t>olemassa</a:t>
            </a:r>
            <a:r>
              <a:rPr lang="en-US" sz="1800" dirty="0"/>
              <a:t> vain </a:t>
            </a:r>
            <a:r>
              <a:rPr lang="en-US" sz="1800" dirty="0" err="1"/>
              <a:t>yksi</a:t>
            </a:r>
            <a:r>
              <a:rPr lang="en-US" sz="1800" dirty="0"/>
              <a:t> </a:t>
            </a:r>
            <a:r>
              <a:rPr lang="en-US" sz="1800" dirty="0" err="1"/>
              <a:t>jumala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 err="1"/>
              <a:t>esim</a:t>
            </a:r>
            <a:r>
              <a:rPr lang="en-US" sz="1800" dirty="0"/>
              <a:t>. </a:t>
            </a:r>
            <a:r>
              <a:rPr lang="en-US" sz="1800" dirty="0" err="1"/>
              <a:t>juutalaisuus</a:t>
            </a:r>
            <a:r>
              <a:rPr lang="en-US" sz="1800" dirty="0"/>
              <a:t>, </a:t>
            </a:r>
            <a:r>
              <a:rPr lang="en-US" sz="1800" dirty="0" err="1"/>
              <a:t>kristinusko</a:t>
            </a:r>
            <a:r>
              <a:rPr lang="en-US" sz="1800" dirty="0"/>
              <a:t>, </a:t>
            </a:r>
            <a:r>
              <a:rPr lang="en-US" sz="1800" dirty="0" err="1"/>
              <a:t>islam</a:t>
            </a: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  <a:p>
            <a:pPr marL="0" indent="0">
              <a:lnSpc>
                <a:spcPct val="50000"/>
              </a:lnSpc>
              <a:buNone/>
            </a:pPr>
            <a:r>
              <a:rPr lang="en-US" sz="1800" b="1" dirty="0" err="1"/>
              <a:t>Polyteismi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 err="1"/>
              <a:t>uskon</a:t>
            </a:r>
            <a:r>
              <a:rPr lang="en-US" sz="1800" dirty="0"/>
              <a:t> </a:t>
            </a:r>
            <a:r>
              <a:rPr lang="en-US" sz="1800" dirty="0" err="1"/>
              <a:t>moniin</a:t>
            </a:r>
            <a:r>
              <a:rPr lang="en-US" sz="1800" dirty="0"/>
              <a:t> </a:t>
            </a:r>
            <a:r>
              <a:rPr lang="en-US" sz="1800" dirty="0" err="1"/>
              <a:t>jumaliin</a:t>
            </a:r>
            <a:endParaRPr lang="en-US" sz="1800" dirty="0"/>
          </a:p>
          <a:p>
            <a:r>
              <a:rPr lang="en-US" sz="1800" dirty="0" err="1"/>
              <a:t>esim</a:t>
            </a:r>
            <a:r>
              <a:rPr lang="en-US" sz="1800" dirty="0"/>
              <a:t>. </a:t>
            </a:r>
            <a:r>
              <a:rPr lang="en-US" sz="1800" dirty="0" err="1"/>
              <a:t>hindulaisuus</a:t>
            </a:r>
            <a:endParaRPr lang="en-US" sz="1800" dirty="0"/>
          </a:p>
          <a:p>
            <a:pPr>
              <a:lnSpc>
                <a:spcPct val="80000"/>
              </a:lnSpc>
            </a:pPr>
            <a:endParaRPr lang="en-US" sz="1786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370940" y="2162879"/>
            <a:ext cx="4164980" cy="51090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lnSpc>
                <a:spcPct val="50000"/>
              </a:lnSpc>
              <a:buNone/>
            </a:pPr>
            <a:r>
              <a:rPr lang="en-US" sz="1800" b="1" dirty="0" err="1"/>
              <a:t>Panteismi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 err="1"/>
              <a:t>uskoa</a:t>
            </a:r>
            <a:r>
              <a:rPr lang="en-US" sz="1800" dirty="0"/>
              <a:t>, </a:t>
            </a:r>
            <a:r>
              <a:rPr lang="en-US" sz="1800" dirty="0" err="1"/>
              <a:t>että</a:t>
            </a:r>
            <a:r>
              <a:rPr lang="en-US" sz="1800" dirty="0"/>
              <a:t> </a:t>
            </a:r>
            <a:r>
              <a:rPr lang="en-US" sz="1800" dirty="0" err="1"/>
              <a:t>jumaluus</a:t>
            </a:r>
            <a:r>
              <a:rPr lang="en-US" sz="1800" dirty="0"/>
              <a:t> </a:t>
            </a:r>
            <a:r>
              <a:rPr lang="en-US" sz="1800" dirty="0" err="1"/>
              <a:t>ei</a:t>
            </a:r>
            <a:r>
              <a:rPr lang="en-US" sz="1800" dirty="0"/>
              <a:t> ole </a:t>
            </a:r>
            <a:r>
              <a:rPr lang="en-US" sz="1800" dirty="0" err="1"/>
              <a:t>persoonallista</a:t>
            </a:r>
            <a:r>
              <a:rPr lang="en-US" sz="1800" dirty="0"/>
              <a:t>, </a:t>
            </a:r>
            <a:r>
              <a:rPr lang="en-US" sz="1800" dirty="0" err="1"/>
              <a:t>vaan</a:t>
            </a:r>
            <a:r>
              <a:rPr lang="en-US" sz="1800" dirty="0"/>
              <a:t> </a:t>
            </a:r>
            <a:r>
              <a:rPr lang="en-US" sz="1800" dirty="0" err="1"/>
              <a:t>sitä</a:t>
            </a:r>
            <a:r>
              <a:rPr lang="en-US" sz="1800" dirty="0"/>
              <a:t> </a:t>
            </a:r>
            <a:r>
              <a:rPr lang="en-US" sz="1800" dirty="0" err="1"/>
              <a:t>voi</a:t>
            </a:r>
            <a:r>
              <a:rPr lang="en-US" sz="1800" dirty="0"/>
              <a:t> olla </a:t>
            </a:r>
            <a:r>
              <a:rPr lang="en-US" sz="1800" dirty="0" err="1"/>
              <a:t>kaikkialla</a:t>
            </a:r>
            <a:endParaRPr lang="en-US" sz="1800" dirty="0"/>
          </a:p>
          <a:p>
            <a:r>
              <a:rPr lang="en-US" sz="1800" dirty="0" err="1"/>
              <a:t>esim</a:t>
            </a:r>
            <a:r>
              <a:rPr lang="en-US" sz="1800" dirty="0"/>
              <a:t>. </a:t>
            </a:r>
            <a:r>
              <a:rPr lang="en-US" sz="1800" dirty="0" err="1"/>
              <a:t>shintolaisuus</a:t>
            </a: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50000"/>
              </a:lnSpc>
              <a:buNone/>
            </a:pPr>
            <a:r>
              <a:rPr lang="en-US" sz="1800" b="1" dirty="0" err="1"/>
              <a:t>Monolatria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 err="1" smtClean="0"/>
              <a:t>useita</a:t>
            </a:r>
            <a:r>
              <a:rPr lang="en-US" sz="1800" dirty="0" smtClean="0"/>
              <a:t> </a:t>
            </a:r>
            <a:r>
              <a:rPr lang="en-US" sz="1800" dirty="0" err="1" smtClean="0"/>
              <a:t>jumalia</a:t>
            </a:r>
            <a:r>
              <a:rPr lang="en-US" sz="1800" dirty="0" smtClean="0"/>
              <a:t>, </a:t>
            </a:r>
            <a:r>
              <a:rPr lang="en-US" sz="1800" dirty="0" err="1"/>
              <a:t>mutta</a:t>
            </a:r>
            <a:r>
              <a:rPr lang="en-US" sz="1800" dirty="0"/>
              <a:t> </a:t>
            </a:r>
            <a:r>
              <a:rPr lang="en-US" sz="1800" dirty="0" err="1" smtClean="0"/>
              <a:t>palvotaan</a:t>
            </a:r>
            <a:r>
              <a:rPr lang="en-US" sz="1800" dirty="0" smtClean="0"/>
              <a:t> vain </a:t>
            </a:r>
            <a:r>
              <a:rPr lang="en-US" sz="1800" dirty="0" err="1" smtClean="0"/>
              <a:t>yhtä</a:t>
            </a:r>
            <a:endParaRPr lang="en-US" sz="1800" dirty="0"/>
          </a:p>
          <a:p>
            <a:r>
              <a:rPr lang="en-US" sz="1800" dirty="0" err="1"/>
              <a:t>esiintyy</a:t>
            </a:r>
            <a:r>
              <a:rPr lang="en-US" sz="1800" dirty="0"/>
              <a:t> </a:t>
            </a:r>
            <a:r>
              <a:rPr lang="en-US" sz="1800" dirty="0" err="1"/>
              <a:t>esim</a:t>
            </a:r>
            <a:r>
              <a:rPr lang="en-US" sz="1800" dirty="0"/>
              <a:t>. </a:t>
            </a:r>
            <a:r>
              <a:rPr lang="en-US" sz="1800" dirty="0" err="1" smtClean="0"/>
              <a:t>Intiassa</a:t>
            </a:r>
            <a:r>
              <a:rPr lang="en-US" sz="1800" dirty="0" smtClean="0"/>
              <a:t>, </a:t>
            </a:r>
            <a:r>
              <a:rPr lang="en-US" sz="1800" dirty="0" err="1" smtClean="0"/>
              <a:t>esim</a:t>
            </a:r>
            <a:r>
              <a:rPr lang="en-US" sz="1800" dirty="0" smtClean="0"/>
              <a:t>. </a:t>
            </a:r>
            <a:r>
              <a:rPr lang="en-US" sz="1800" dirty="0" err="1" smtClean="0"/>
              <a:t>hindulaisuus</a:t>
            </a:r>
            <a:endParaRPr lang="en-US" sz="1800" dirty="0"/>
          </a:p>
          <a:p>
            <a:pPr marL="0" indent="0">
              <a:buNone/>
            </a:pPr>
            <a:endParaRPr lang="en-US" sz="1786" dirty="0"/>
          </a:p>
          <a:p>
            <a:pPr marL="0" indent="0">
              <a:buNone/>
            </a:pPr>
            <a:endParaRPr lang="en-US" sz="1786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7A34126-2E99-D246-96F8-65879305C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661" y="36883"/>
            <a:ext cx="4174389" cy="1179265"/>
          </a:xfrm>
          <a:prstGeom prst="rect">
            <a:avLst/>
          </a:prstGeom>
          <a:noFill/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4013911-9453-1546-90A4-0A4021F6C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2058" y="6469061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5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13497</TotalTime>
  <Words>433</Words>
  <Application>Microsoft Office PowerPoint</Application>
  <PresentationFormat>Laajakuva</PresentationFormat>
  <Paragraphs>84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Segoe UI</vt:lpstr>
      <vt:lpstr>Office-teema</vt:lpstr>
      <vt:lpstr>1 Uskonnon ulottuvuudet ja jumalakäsitykset </vt:lpstr>
      <vt:lpstr>Johdattavat kysymykset</vt:lpstr>
      <vt:lpstr>Pyhän käsite  </vt:lpstr>
      <vt:lpstr>Uskonnon ulottuvuudet</vt:lpstr>
      <vt:lpstr>Myytit</vt:lpstr>
      <vt:lpstr>Uskonnollinen kieli ja käsitteet  </vt:lpstr>
      <vt:lpstr>Riitit uskonnoissa</vt:lpstr>
      <vt:lpstr>Riittien lajeja  </vt:lpstr>
      <vt:lpstr>Uskontojen jumalakäsitykset </vt:lpstr>
      <vt:lpstr>Keskeiset käsitteet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Uskonnon ulottuvuudet ja jumalakäsitykset</dc:title>
  <dc:creator>Taina Nyström</dc:creator>
  <cp:lastModifiedBy>Marja Valkama</cp:lastModifiedBy>
  <cp:revision>38</cp:revision>
  <dcterms:created xsi:type="dcterms:W3CDTF">2020-10-02T12:47:10Z</dcterms:created>
  <dcterms:modified xsi:type="dcterms:W3CDTF">2022-02-25T11:40:41Z</dcterms:modified>
</cp:coreProperties>
</file>