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48"/>
  </p:notesMasterIdLst>
  <p:sldIdLst>
    <p:sldId id="256" r:id="rId3"/>
    <p:sldId id="257" r:id="rId4"/>
    <p:sldId id="289" r:id="rId5"/>
    <p:sldId id="258" r:id="rId6"/>
    <p:sldId id="259" r:id="rId7"/>
    <p:sldId id="279" r:id="rId8"/>
    <p:sldId id="280" r:id="rId9"/>
    <p:sldId id="281" r:id="rId10"/>
    <p:sldId id="282" r:id="rId11"/>
    <p:sldId id="263" r:id="rId12"/>
    <p:sldId id="277" r:id="rId13"/>
    <p:sldId id="278" r:id="rId14"/>
    <p:sldId id="286" r:id="rId15"/>
    <p:sldId id="287" r:id="rId16"/>
    <p:sldId id="288"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5" r:id="rId42"/>
    <p:sldId id="316" r:id="rId43"/>
    <p:sldId id="317" r:id="rId44"/>
    <p:sldId id="318" r:id="rId45"/>
    <p:sldId id="319" r:id="rId46"/>
    <p:sldId id="264" r:id="rId4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Henritius" initials="IH" lastIdx="1" clrIdx="0">
    <p:extLst>
      <p:ext uri="{19B8F6BF-5375-455C-9EA6-DF929625EA0E}">
        <p15:presenceInfo xmlns:p15="http://schemas.microsoft.com/office/powerpoint/2012/main" userId="ccf1abf7b7143d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26A"/>
    <a:srgbClr val="5FB149"/>
    <a:srgbClr val="56A042"/>
    <a:srgbClr val="F37D7D"/>
    <a:srgbClr val="F3EAF0"/>
    <a:srgbClr val="0BB0BD"/>
    <a:srgbClr val="0CBCC8"/>
    <a:srgbClr val="0AA6B2"/>
    <a:srgbClr val="0A9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8" autoAdjust="0"/>
    <p:restoredTop sz="90113" autoAdjust="0"/>
  </p:normalViewPr>
  <p:slideViewPr>
    <p:cSldViewPr snapToGrid="0">
      <p:cViewPr varScale="1">
        <p:scale>
          <a:sx n="115" d="100"/>
          <a:sy n="115" d="100"/>
        </p:scale>
        <p:origin x="126" y="84"/>
      </p:cViewPr>
      <p:guideLst/>
    </p:cSldViewPr>
  </p:slideViewPr>
  <p:notesTextViewPr>
    <p:cViewPr>
      <p:scale>
        <a:sx n="1" d="1"/>
        <a:sy n="1" d="1"/>
      </p:scale>
      <p:origin x="0" y="0"/>
    </p:cViewPr>
  </p:notesTextViewPr>
  <p:notesViewPr>
    <p:cSldViewPr snapToGrid="0">
      <p:cViewPr varScale="1">
        <p:scale>
          <a:sx n="81" d="100"/>
          <a:sy n="81" d="100"/>
        </p:scale>
        <p:origin x="325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2DC12-D9A8-C84C-9390-CFEBE8196B8D}" type="datetimeFigureOut">
              <a:rPr lang="fi-FI" smtClean="0"/>
              <a:t>12.6.2024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AB868-A8EC-BD43-B6D9-DB6F67246DF8}" type="slidenum">
              <a:rPr lang="fi-FI" smtClean="0"/>
              <a:t>‹#›</a:t>
            </a:fld>
            <a:endParaRPr lang="fi-FI"/>
          </a:p>
        </p:txBody>
      </p:sp>
    </p:spTree>
    <p:extLst>
      <p:ext uri="{BB962C8B-B14F-4D97-AF65-F5344CB8AC3E}">
        <p14:creationId xmlns:p14="http://schemas.microsoft.com/office/powerpoint/2010/main" val="1746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a:t>
            </a:fld>
            <a:endParaRPr lang="fi-FI"/>
          </a:p>
        </p:txBody>
      </p:sp>
    </p:spTree>
    <p:extLst>
      <p:ext uri="{BB962C8B-B14F-4D97-AF65-F5344CB8AC3E}">
        <p14:creationId xmlns:p14="http://schemas.microsoft.com/office/powerpoint/2010/main" val="427696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t>Keskustelun ja opettajan opetuspuheen tueksi. </a:t>
            </a:r>
          </a:p>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10</a:t>
            </a:fld>
            <a:endParaRPr lang="fi-FI"/>
          </a:p>
        </p:txBody>
      </p:sp>
    </p:spTree>
    <p:extLst>
      <p:ext uri="{BB962C8B-B14F-4D97-AF65-F5344CB8AC3E}">
        <p14:creationId xmlns:p14="http://schemas.microsoft.com/office/powerpoint/2010/main" val="328299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Pohdintatehtävä rytmittämään oppimista. </a:t>
            </a:r>
          </a:p>
        </p:txBody>
      </p:sp>
      <p:sp>
        <p:nvSpPr>
          <p:cNvPr id="4" name="Slide Number Placeholder 3"/>
          <p:cNvSpPr>
            <a:spLocks noGrp="1"/>
          </p:cNvSpPr>
          <p:nvPr>
            <p:ph type="sldNum" sz="quarter" idx="5"/>
          </p:nvPr>
        </p:nvSpPr>
        <p:spPr/>
        <p:txBody>
          <a:bodyPr/>
          <a:lstStyle/>
          <a:p>
            <a:fld id="{652AB868-A8EC-BD43-B6D9-DB6F67246DF8}" type="slidenum">
              <a:rPr lang="fi-FI" smtClean="0"/>
              <a:t>11</a:t>
            </a:fld>
            <a:endParaRPr lang="fi-FI"/>
          </a:p>
        </p:txBody>
      </p:sp>
    </p:spTree>
    <p:extLst>
      <p:ext uri="{BB962C8B-B14F-4D97-AF65-F5344CB8AC3E}">
        <p14:creationId xmlns:p14="http://schemas.microsoft.com/office/powerpoint/2010/main" val="2518805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12</a:t>
            </a:fld>
            <a:endParaRPr lang="fi-FI"/>
          </a:p>
        </p:txBody>
      </p:sp>
    </p:spTree>
    <p:extLst>
      <p:ext uri="{BB962C8B-B14F-4D97-AF65-F5344CB8AC3E}">
        <p14:creationId xmlns:p14="http://schemas.microsoft.com/office/powerpoint/2010/main" val="1471125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13</a:t>
            </a:fld>
            <a:endParaRPr lang="fi-FI"/>
          </a:p>
        </p:txBody>
      </p:sp>
    </p:spTree>
    <p:extLst>
      <p:ext uri="{BB962C8B-B14F-4D97-AF65-F5344CB8AC3E}">
        <p14:creationId xmlns:p14="http://schemas.microsoft.com/office/powerpoint/2010/main" val="345406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14</a:t>
            </a:fld>
            <a:endParaRPr lang="fi-FI"/>
          </a:p>
        </p:txBody>
      </p:sp>
    </p:spTree>
    <p:extLst>
      <p:ext uri="{BB962C8B-B14F-4D97-AF65-F5344CB8AC3E}">
        <p14:creationId xmlns:p14="http://schemas.microsoft.com/office/powerpoint/2010/main" val="18165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2AB868-A8EC-BD43-B6D9-DB6F67246DF8}" type="slidenum">
              <a:rPr lang="fi-FI" smtClean="0"/>
              <a:t>15</a:t>
            </a:fld>
            <a:endParaRPr lang="fi-FI"/>
          </a:p>
        </p:txBody>
      </p:sp>
    </p:spTree>
    <p:extLst>
      <p:ext uri="{BB962C8B-B14F-4D97-AF65-F5344CB8AC3E}">
        <p14:creationId xmlns:p14="http://schemas.microsoft.com/office/powerpoint/2010/main" val="1626402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t>Työskentelyidea: Tässä oppitunnin aiheen tavoitteet toisella tavalla muotoiltuna. Tätä diaa voi käyttää oppitunnin loppukoontina, läksyn runkona tai muistiinpanotiivistelmänä. Idea siis on, että opiskelijat itsenäisesti kokoavat tai kertaavat jokaisen kohdan alle siihen liittyvät ydinsisällöt. Kun tekstiä työstää näin itse, se jää paremmin mieleen.</a:t>
            </a:r>
          </a:p>
        </p:txBody>
      </p:sp>
      <p:sp>
        <p:nvSpPr>
          <p:cNvPr id="4" name="Slide Number Placeholder 3"/>
          <p:cNvSpPr>
            <a:spLocks noGrp="1"/>
          </p:cNvSpPr>
          <p:nvPr>
            <p:ph type="sldNum" sz="quarter" idx="5"/>
          </p:nvPr>
        </p:nvSpPr>
        <p:spPr/>
        <p:txBody>
          <a:bodyPr/>
          <a:lstStyle/>
          <a:p>
            <a:fld id="{652AB868-A8EC-BD43-B6D9-DB6F67246DF8}" type="slidenum">
              <a:rPr lang="fi-FI" smtClean="0"/>
              <a:t>16</a:t>
            </a:fld>
            <a:endParaRPr lang="fi-FI"/>
          </a:p>
        </p:txBody>
      </p:sp>
    </p:spTree>
    <p:extLst>
      <p:ext uri="{BB962C8B-B14F-4D97-AF65-F5344CB8AC3E}">
        <p14:creationId xmlns:p14="http://schemas.microsoft.com/office/powerpoint/2010/main" val="3221331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t>Haastattelutehtävä, jonka käsittelyllä voi aloittaa seuraavan oppitunnin Sosiaali- ja terveyspalvelut</a:t>
            </a:r>
          </a:p>
          <a:p>
            <a:r>
              <a:rPr lang="fi-FI" altLang="fi-FI" dirty="0"/>
              <a:t>terveyden tukena. Samalla tulee mikrohistoriallista tietoa liittyen sekä tarttuviin että tarttumattomiin tauteihin.</a:t>
            </a:r>
          </a:p>
        </p:txBody>
      </p:sp>
      <p:sp>
        <p:nvSpPr>
          <p:cNvPr id="4" name="Slide Number Placeholder 3"/>
          <p:cNvSpPr>
            <a:spLocks noGrp="1"/>
          </p:cNvSpPr>
          <p:nvPr>
            <p:ph type="sldNum" sz="quarter" idx="5"/>
          </p:nvPr>
        </p:nvSpPr>
        <p:spPr/>
        <p:txBody>
          <a:bodyPr/>
          <a:lstStyle/>
          <a:p>
            <a:fld id="{652AB868-A8EC-BD43-B6D9-DB6F67246DF8}" type="slidenum">
              <a:rPr lang="fi-FI" smtClean="0"/>
              <a:t>17</a:t>
            </a:fld>
            <a:endParaRPr lang="fi-FI"/>
          </a:p>
        </p:txBody>
      </p:sp>
    </p:spTree>
    <p:extLst>
      <p:ext uri="{BB962C8B-B14F-4D97-AF65-F5344CB8AC3E}">
        <p14:creationId xmlns:p14="http://schemas.microsoft.com/office/powerpoint/2010/main" val="3415033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18</a:t>
            </a:fld>
            <a:endParaRPr lang="fi-FI"/>
          </a:p>
        </p:txBody>
      </p:sp>
    </p:spTree>
    <p:extLst>
      <p:ext uri="{BB962C8B-B14F-4D97-AF65-F5344CB8AC3E}">
        <p14:creationId xmlns:p14="http://schemas.microsoft.com/office/powerpoint/2010/main" val="986132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19</a:t>
            </a:fld>
            <a:endParaRPr lang="fi-FI"/>
          </a:p>
        </p:txBody>
      </p:sp>
    </p:spTree>
    <p:extLst>
      <p:ext uri="{BB962C8B-B14F-4D97-AF65-F5344CB8AC3E}">
        <p14:creationId xmlns:p14="http://schemas.microsoft.com/office/powerpoint/2010/main" val="411814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sz="1200" dirty="0">
                <a:latin typeface="Cambria" panose="02040503050406030204" pitchFamily="18" charset="0"/>
                <a:ea typeface="Calibri" panose="020F0502020204030204" pitchFamily="34" charset="0"/>
                <a:cs typeface="Times New Roman" panose="02020603050405020304" pitchFamily="18" charset="0"/>
              </a:rPr>
              <a:t>Teeman käsittelyn voi aloittaa pariporinalla. On kuitenkin hyvä muistaa, että jos opiskelijat eivät halua kertoa toisilleen tai opettajalle terveysasioitaan, niitä ei ole mikään pakko kertoa. Silloin voi keskustella yleisellä tasolla siitä, kuinka usein lukiolaiset keskimäärin ovat sairaita ja miten lukiolaisten yleisimpiä sairauksia hoidetaan.</a:t>
            </a:r>
            <a:endParaRPr lang="fi-FI" altLang="fi-FI" sz="1200" dirty="0">
              <a:ea typeface="Calibri" panose="020F0502020204030204" pitchFamily="34" charset="0"/>
              <a:cs typeface="Times New Roman" panose="02020603050405020304" pitchFamily="18" charset="0"/>
            </a:endParaRPr>
          </a:p>
          <a:p>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2AB868-A8EC-BD43-B6D9-DB6F67246DF8}" type="slidenum">
              <a:rPr lang="fi-FI" smtClean="0"/>
              <a:t>2</a:t>
            </a:fld>
            <a:endParaRPr lang="fi-FI"/>
          </a:p>
        </p:txBody>
      </p:sp>
    </p:spTree>
    <p:extLst>
      <p:ext uri="{BB962C8B-B14F-4D97-AF65-F5344CB8AC3E}">
        <p14:creationId xmlns:p14="http://schemas.microsoft.com/office/powerpoint/2010/main" val="1391229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20</a:t>
            </a:fld>
            <a:endParaRPr lang="fi-FI"/>
          </a:p>
        </p:txBody>
      </p:sp>
    </p:spTree>
    <p:extLst>
      <p:ext uri="{BB962C8B-B14F-4D97-AF65-F5344CB8AC3E}">
        <p14:creationId xmlns:p14="http://schemas.microsoft.com/office/powerpoint/2010/main" val="4072637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21</a:t>
            </a:fld>
            <a:endParaRPr lang="fi-FI"/>
          </a:p>
        </p:txBody>
      </p:sp>
    </p:spTree>
    <p:extLst>
      <p:ext uri="{BB962C8B-B14F-4D97-AF65-F5344CB8AC3E}">
        <p14:creationId xmlns:p14="http://schemas.microsoft.com/office/powerpoint/2010/main" val="3509080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22</a:t>
            </a:fld>
            <a:endParaRPr lang="fi-FI"/>
          </a:p>
        </p:txBody>
      </p:sp>
    </p:spTree>
    <p:extLst>
      <p:ext uri="{BB962C8B-B14F-4D97-AF65-F5344CB8AC3E}">
        <p14:creationId xmlns:p14="http://schemas.microsoft.com/office/powerpoint/2010/main" val="3354651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23</a:t>
            </a:fld>
            <a:endParaRPr lang="fi-FI"/>
          </a:p>
        </p:txBody>
      </p:sp>
    </p:spTree>
    <p:extLst>
      <p:ext uri="{BB962C8B-B14F-4D97-AF65-F5344CB8AC3E}">
        <p14:creationId xmlns:p14="http://schemas.microsoft.com/office/powerpoint/2010/main" val="2682100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24</a:t>
            </a:fld>
            <a:endParaRPr lang="fi-FI"/>
          </a:p>
        </p:txBody>
      </p:sp>
    </p:spTree>
    <p:extLst>
      <p:ext uri="{BB962C8B-B14F-4D97-AF65-F5344CB8AC3E}">
        <p14:creationId xmlns:p14="http://schemas.microsoft.com/office/powerpoint/2010/main" val="932869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25</a:t>
            </a:fld>
            <a:endParaRPr lang="fi-FI"/>
          </a:p>
        </p:txBody>
      </p:sp>
    </p:spTree>
    <p:extLst>
      <p:ext uri="{BB962C8B-B14F-4D97-AF65-F5344CB8AC3E}">
        <p14:creationId xmlns:p14="http://schemas.microsoft.com/office/powerpoint/2010/main" val="3097882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26</a:t>
            </a:fld>
            <a:endParaRPr lang="fi-FI"/>
          </a:p>
        </p:txBody>
      </p:sp>
    </p:spTree>
    <p:extLst>
      <p:ext uri="{BB962C8B-B14F-4D97-AF65-F5344CB8AC3E}">
        <p14:creationId xmlns:p14="http://schemas.microsoft.com/office/powerpoint/2010/main" val="457125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27</a:t>
            </a:fld>
            <a:endParaRPr lang="fi-FI"/>
          </a:p>
        </p:txBody>
      </p:sp>
    </p:spTree>
    <p:extLst>
      <p:ext uri="{BB962C8B-B14F-4D97-AF65-F5344CB8AC3E}">
        <p14:creationId xmlns:p14="http://schemas.microsoft.com/office/powerpoint/2010/main" val="2091419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28</a:t>
            </a:fld>
            <a:endParaRPr lang="fi-FI"/>
          </a:p>
        </p:txBody>
      </p:sp>
    </p:spTree>
    <p:extLst>
      <p:ext uri="{BB962C8B-B14F-4D97-AF65-F5344CB8AC3E}">
        <p14:creationId xmlns:p14="http://schemas.microsoft.com/office/powerpoint/2010/main" val="1117005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29</a:t>
            </a:fld>
            <a:endParaRPr lang="fi-FI"/>
          </a:p>
        </p:txBody>
      </p:sp>
    </p:spTree>
    <p:extLst>
      <p:ext uri="{BB962C8B-B14F-4D97-AF65-F5344CB8AC3E}">
        <p14:creationId xmlns:p14="http://schemas.microsoft.com/office/powerpoint/2010/main" val="1584716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dirty="0"/>
              <a:t>Työskentelyidea: Opiskelija voi esimerkiksi tuntityöskentelynä tai läksynä täydentää näihin tavoitteisiin keskeiset sisällöt. Tätä varten on digikirjassa digitehtävä, johon täydentämisen voi tehdä. </a:t>
            </a:r>
          </a:p>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3</a:t>
            </a:fld>
            <a:endParaRPr lang="fi-FI"/>
          </a:p>
        </p:txBody>
      </p:sp>
    </p:spTree>
    <p:extLst>
      <p:ext uri="{BB962C8B-B14F-4D97-AF65-F5344CB8AC3E}">
        <p14:creationId xmlns:p14="http://schemas.microsoft.com/office/powerpoint/2010/main" val="3058358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30</a:t>
            </a:fld>
            <a:endParaRPr lang="fi-FI"/>
          </a:p>
        </p:txBody>
      </p:sp>
    </p:spTree>
    <p:extLst>
      <p:ext uri="{BB962C8B-B14F-4D97-AF65-F5344CB8AC3E}">
        <p14:creationId xmlns:p14="http://schemas.microsoft.com/office/powerpoint/2010/main" val="886908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31</a:t>
            </a:fld>
            <a:endParaRPr lang="fi-FI"/>
          </a:p>
        </p:txBody>
      </p:sp>
    </p:spTree>
    <p:extLst>
      <p:ext uri="{BB962C8B-B14F-4D97-AF65-F5344CB8AC3E}">
        <p14:creationId xmlns:p14="http://schemas.microsoft.com/office/powerpoint/2010/main" val="2275678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32</a:t>
            </a:fld>
            <a:endParaRPr lang="fi-FI"/>
          </a:p>
        </p:txBody>
      </p:sp>
    </p:spTree>
    <p:extLst>
      <p:ext uri="{BB962C8B-B14F-4D97-AF65-F5344CB8AC3E}">
        <p14:creationId xmlns:p14="http://schemas.microsoft.com/office/powerpoint/2010/main" val="159680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33</a:t>
            </a:fld>
            <a:endParaRPr lang="fi-FI"/>
          </a:p>
        </p:txBody>
      </p:sp>
    </p:spTree>
    <p:extLst>
      <p:ext uri="{BB962C8B-B14F-4D97-AF65-F5344CB8AC3E}">
        <p14:creationId xmlns:p14="http://schemas.microsoft.com/office/powerpoint/2010/main" val="3847779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34</a:t>
            </a:fld>
            <a:endParaRPr lang="fi-FI"/>
          </a:p>
        </p:txBody>
      </p:sp>
    </p:spTree>
    <p:extLst>
      <p:ext uri="{BB962C8B-B14F-4D97-AF65-F5344CB8AC3E}">
        <p14:creationId xmlns:p14="http://schemas.microsoft.com/office/powerpoint/2010/main" val="1090532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35</a:t>
            </a:fld>
            <a:endParaRPr lang="fi-FI"/>
          </a:p>
        </p:txBody>
      </p:sp>
    </p:spTree>
    <p:extLst>
      <p:ext uri="{BB962C8B-B14F-4D97-AF65-F5344CB8AC3E}">
        <p14:creationId xmlns:p14="http://schemas.microsoft.com/office/powerpoint/2010/main" val="3735689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36</a:t>
            </a:fld>
            <a:endParaRPr lang="fi-FI"/>
          </a:p>
        </p:txBody>
      </p:sp>
    </p:spTree>
    <p:extLst>
      <p:ext uri="{BB962C8B-B14F-4D97-AF65-F5344CB8AC3E}">
        <p14:creationId xmlns:p14="http://schemas.microsoft.com/office/powerpoint/2010/main" val="233709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37</a:t>
            </a:fld>
            <a:endParaRPr lang="fi-FI"/>
          </a:p>
        </p:txBody>
      </p:sp>
    </p:spTree>
    <p:extLst>
      <p:ext uri="{BB962C8B-B14F-4D97-AF65-F5344CB8AC3E}">
        <p14:creationId xmlns:p14="http://schemas.microsoft.com/office/powerpoint/2010/main" val="3998318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38</a:t>
            </a:fld>
            <a:endParaRPr lang="fi-FI"/>
          </a:p>
        </p:txBody>
      </p:sp>
    </p:spTree>
    <p:extLst>
      <p:ext uri="{BB962C8B-B14F-4D97-AF65-F5344CB8AC3E}">
        <p14:creationId xmlns:p14="http://schemas.microsoft.com/office/powerpoint/2010/main" val="3692781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39</a:t>
            </a:fld>
            <a:endParaRPr lang="fi-FI"/>
          </a:p>
        </p:txBody>
      </p:sp>
    </p:spTree>
    <p:extLst>
      <p:ext uri="{BB962C8B-B14F-4D97-AF65-F5344CB8AC3E}">
        <p14:creationId xmlns:p14="http://schemas.microsoft.com/office/powerpoint/2010/main" val="123818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dirty="0">
                <a:effectLst/>
                <a:latin typeface="Cambria" panose="02040503050406030204" pitchFamily="18" charset="0"/>
                <a:ea typeface="Calibri" panose="020F0502020204030204" pitchFamily="34" charset="0"/>
                <a:cs typeface="Times New Roman" panose="02020603050405020304" pitchFamily="18" charset="0"/>
              </a:rPr>
              <a:t>Virittäydytään tunnin aiheeseen pohdintakysymysten avulla ja herätellään opiskelijoiden tietorakenteita keskustelemalla. </a:t>
            </a:r>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4</a:t>
            </a:fld>
            <a:endParaRPr lang="fi-FI"/>
          </a:p>
        </p:txBody>
      </p:sp>
    </p:spTree>
    <p:extLst>
      <p:ext uri="{BB962C8B-B14F-4D97-AF65-F5344CB8AC3E}">
        <p14:creationId xmlns:p14="http://schemas.microsoft.com/office/powerpoint/2010/main" val="2914209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40</a:t>
            </a:fld>
            <a:endParaRPr lang="fi-FI"/>
          </a:p>
        </p:txBody>
      </p:sp>
    </p:spTree>
    <p:extLst>
      <p:ext uri="{BB962C8B-B14F-4D97-AF65-F5344CB8AC3E}">
        <p14:creationId xmlns:p14="http://schemas.microsoft.com/office/powerpoint/2010/main" val="2378986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41</a:t>
            </a:fld>
            <a:endParaRPr lang="fi-FI"/>
          </a:p>
        </p:txBody>
      </p:sp>
    </p:spTree>
    <p:extLst>
      <p:ext uri="{BB962C8B-B14F-4D97-AF65-F5344CB8AC3E}">
        <p14:creationId xmlns:p14="http://schemas.microsoft.com/office/powerpoint/2010/main" val="352809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42</a:t>
            </a:fld>
            <a:endParaRPr lang="fi-FI"/>
          </a:p>
        </p:txBody>
      </p:sp>
    </p:spTree>
    <p:extLst>
      <p:ext uri="{BB962C8B-B14F-4D97-AF65-F5344CB8AC3E}">
        <p14:creationId xmlns:p14="http://schemas.microsoft.com/office/powerpoint/2010/main" val="42906789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43</a:t>
            </a:fld>
            <a:endParaRPr lang="fi-FI"/>
          </a:p>
        </p:txBody>
      </p:sp>
    </p:spTree>
    <p:extLst>
      <p:ext uri="{BB962C8B-B14F-4D97-AF65-F5344CB8AC3E}">
        <p14:creationId xmlns:p14="http://schemas.microsoft.com/office/powerpoint/2010/main" val="2813112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Muistiinpanodioille on koottu tiivistetysti luvun 8 keskeiset sisällöt.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AB868-A8EC-BD43-B6D9-DB6F67246DF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866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Muistiinpanodioille on koottu tiivistetysti luvun 8 keskeiset sisällöt.</a:t>
            </a:r>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AB868-A8EC-BD43-B6D9-DB6F67246DF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76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000"/>
              </a:spcAft>
            </a:pPr>
            <a:r>
              <a:rPr lang="fi-FI" altLang="fi-FI" sz="1200" b="1" dirty="0">
                <a:latin typeface="Cambria" panose="02040503050406030204" pitchFamily="18" charset="0"/>
                <a:ea typeface="Calibri" panose="020F0502020204030204" pitchFamily="34" charset="0"/>
                <a:cs typeface="Times New Roman" panose="02020603050405020304" pitchFamily="18" charset="0"/>
              </a:rPr>
              <a:t>Lääkekaapin sisältö </a:t>
            </a:r>
            <a:endParaRPr lang="fi-FI" altLang="fi-FI" sz="1200" dirty="0">
              <a:ea typeface="Calibri" panose="020F0502020204030204" pitchFamily="34" charset="0"/>
              <a:cs typeface="Times New Roman" panose="02020603050405020304" pitchFamily="18" charset="0"/>
            </a:endParaRPr>
          </a:p>
          <a:p>
            <a:pPr>
              <a:lnSpc>
                <a:spcPct val="150000"/>
              </a:lnSpc>
              <a:spcAft>
                <a:spcPts val="1000"/>
              </a:spcAft>
            </a:pPr>
            <a:r>
              <a:rPr lang="fi-FI" altLang="fi-FI" sz="1200" dirty="0">
                <a:latin typeface="Cambria" panose="02040503050406030204" pitchFamily="18" charset="0"/>
                <a:ea typeface="Calibri" panose="020F0502020204030204" pitchFamily="34" charset="0"/>
                <a:cs typeface="Times New Roman" panose="02020603050405020304" pitchFamily="18" charset="0"/>
              </a:rPr>
              <a:t>Liikkeellelähdöksi teemaan voidaan vaihtoehtoisesti tarkastella lääkekaapin sisältöä ja sijaintia kodissa.</a:t>
            </a:r>
            <a:endParaRPr lang="fi-FI" altLang="fi-FI" sz="1200" dirty="0">
              <a:ea typeface="Calibri" panose="020F0502020204030204" pitchFamily="34" charset="0"/>
              <a:cs typeface="Times New Roman" panose="02020603050405020304" pitchFamily="18" charset="0"/>
            </a:endParaRPr>
          </a:p>
          <a:p>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2AB868-A8EC-BD43-B6D9-DB6F67246DF8}" type="slidenum">
              <a:rPr lang="fi-FI" smtClean="0"/>
              <a:t>5</a:t>
            </a:fld>
            <a:endParaRPr lang="fi-FI"/>
          </a:p>
        </p:txBody>
      </p:sp>
    </p:spTree>
    <p:extLst>
      <p:ext uri="{BB962C8B-B14F-4D97-AF65-F5344CB8AC3E}">
        <p14:creationId xmlns:p14="http://schemas.microsoft.com/office/powerpoint/2010/main" val="423949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000"/>
              </a:spcAft>
              <a:defRPr/>
            </a:pPr>
            <a:r>
              <a:rPr lang="fi-FI" sz="1200" b="1" dirty="0">
                <a:latin typeface="Cambria" panose="02040503050406030204" pitchFamily="18" charset="0"/>
                <a:ea typeface="Calibri" panose="020F0502020204030204" pitchFamily="34" charset="0"/>
                <a:cs typeface="Times New Roman" panose="02020603050405020304" pitchFamily="18" charset="0"/>
              </a:rPr>
              <a:t>Yhteistoiminnallinen ryhmätyö  </a:t>
            </a:r>
            <a:endParaRPr lang="fi-FI" sz="1200" dirty="0">
              <a:ea typeface="Calibri" panose="020F0502020204030204" pitchFamily="34" charset="0"/>
              <a:cs typeface="Times New Roman" panose="02020603050405020304" pitchFamily="18" charset="0"/>
            </a:endParaRPr>
          </a:p>
          <a:p>
            <a:pPr>
              <a:lnSpc>
                <a:spcPct val="150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Aiheet kuume ja kipu, päänsärky ja lääkkeistä apua työstetään yhteistoiminnallisen ryhmätyön avulla. </a:t>
            </a:r>
            <a:endParaRPr lang="fi-FI" sz="1200" dirty="0">
              <a:ea typeface="Calibri" panose="020F0502020204030204" pitchFamily="34" charset="0"/>
              <a:cs typeface="Times New Roman" panose="02020603050405020304" pitchFamily="18" charset="0"/>
            </a:endParaRPr>
          </a:p>
          <a:p>
            <a:pPr marL="342900" indent="-342900">
              <a:lnSpc>
                <a:spcPct val="150000"/>
              </a:lnSpc>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Ryhmä jaetaan kolmeen osaan siten, että jokainen saa yhden lapun. Kolmasosassa lappuja lukee ”hoe: mikähän mulla on, mikähän mulla on”, kolmasosassa ”pitele päätäsi ja voivottele” ja kolmasosassa ”laita pantomiimina lääkkeitä suuhun”. Opiskelijat liikkuvat luokassa, toimivat lapussa annetun ohjeen mukaisesti, tunnistavat ja löytävät oman ryhmänsä.  </a:t>
            </a:r>
            <a:endParaRPr lang="fi-FI" sz="1200" dirty="0">
              <a:ea typeface="Calibri" panose="020F0502020204030204" pitchFamily="34" charset="0"/>
              <a:cs typeface="Times New Roman" panose="02020603050405020304" pitchFamily="18" charset="0"/>
            </a:endParaRPr>
          </a:p>
          <a:p>
            <a:pPr marL="342900" indent="-342900">
              <a:lnSpc>
                <a:spcPct val="150000"/>
              </a:lnSpc>
              <a:spcAft>
                <a:spcPts val="1000"/>
              </a:spcAft>
              <a:buFont typeface="Symbol" panose="05050102010706020507" pitchFamily="18" charset="2"/>
              <a:buChar char=""/>
              <a:defRPr/>
            </a:pPr>
            <a:r>
              <a:rPr lang="fi-FI" sz="1200" dirty="0">
                <a:latin typeface="Cambria" panose="02040503050406030204" pitchFamily="18" charset="0"/>
                <a:ea typeface="Calibri" panose="020F0502020204030204" pitchFamily="34" charset="0"/>
                <a:cs typeface="Times New Roman" panose="02020603050405020304" pitchFamily="18" charset="0"/>
              </a:rPr>
              <a:t>Ryhmät lukevat oman tekstialueensa, tiivistävät keskeiset asiat muutamaan lauseeseen ja poimivat keskeiset käsitteet. </a:t>
            </a:r>
            <a:endParaRPr lang="fi-FI" sz="12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2AB868-A8EC-BD43-B6D9-DB6F67246DF8}" type="slidenum">
              <a:rPr lang="fi-FI" smtClean="0"/>
              <a:t>6</a:t>
            </a:fld>
            <a:endParaRPr lang="fi-FI"/>
          </a:p>
        </p:txBody>
      </p:sp>
    </p:spTree>
    <p:extLst>
      <p:ext uri="{BB962C8B-B14F-4D97-AF65-F5344CB8AC3E}">
        <p14:creationId xmlns:p14="http://schemas.microsoft.com/office/powerpoint/2010/main" val="204755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sz="1200" dirty="0">
                <a:latin typeface="Cambria" panose="02040503050406030204" pitchFamily="18" charset="0"/>
                <a:ea typeface="Calibri" panose="020F0502020204030204" pitchFamily="34" charset="0"/>
                <a:cs typeface="Times New Roman" panose="02020603050405020304" pitchFamily="18" charset="0"/>
              </a:rPr>
              <a:t>Oma ”kotiryhmä” eli saman aihealueen opiskelijat kokoontuvat hetkeksi yhteen kertomaan omat tiivistelmänsä. Jokainen voi halutessaan täydentää omaansa muiden ehdotusten mukaisesti. </a:t>
            </a:r>
            <a:endParaRPr lang="fi-FI" altLang="fi-FI" sz="12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2AB868-A8EC-BD43-B6D9-DB6F67246DF8}" type="slidenum">
              <a:rPr lang="fi-FI" smtClean="0"/>
              <a:t>7</a:t>
            </a:fld>
            <a:endParaRPr lang="fi-FI"/>
          </a:p>
        </p:txBody>
      </p:sp>
    </p:spTree>
    <p:extLst>
      <p:ext uri="{BB962C8B-B14F-4D97-AF65-F5344CB8AC3E}">
        <p14:creationId xmlns:p14="http://schemas.microsoft.com/office/powerpoint/2010/main" val="2552639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fi-FI" sz="1200" dirty="0">
                <a:latin typeface="Cambria" panose="02040503050406030204" pitchFamily="18" charset="0"/>
                <a:ea typeface="Calibri" panose="020F0502020204030204" pitchFamily="34" charset="0"/>
                <a:cs typeface="Times New Roman" panose="02020603050405020304" pitchFamily="18" charset="0"/>
              </a:rPr>
              <a:t>Jakaudutaan uudestaan ryhmiin siten, että joka ryhmässä on ainakin yksi kunkin aihealueen edustaja. Opiskelijat kertovat toisilleen oman aiheensa tiivistelmän. Muut saavat kysyä tai kommentoida. Lopuksi voidaan koota yhteiset muistiinpanot opiskelijoiden tiivistelmien pohjalta. </a:t>
            </a:r>
            <a:endParaRPr lang="fi-FI" altLang="fi-FI" sz="12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2AB868-A8EC-BD43-B6D9-DB6F67246DF8}" type="slidenum">
              <a:rPr lang="fi-FI" smtClean="0"/>
              <a:t>8</a:t>
            </a:fld>
            <a:endParaRPr lang="fi-FI"/>
          </a:p>
        </p:txBody>
      </p:sp>
    </p:spTree>
    <p:extLst>
      <p:ext uri="{BB962C8B-B14F-4D97-AF65-F5344CB8AC3E}">
        <p14:creationId xmlns:p14="http://schemas.microsoft.com/office/powerpoint/2010/main" val="253911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000"/>
              </a:spcAft>
              <a:defRPr/>
            </a:pPr>
            <a:r>
              <a:rPr lang="fi-FI" sz="1200" b="1" dirty="0">
                <a:latin typeface="Cambria" panose="02040503050406030204" pitchFamily="18" charset="0"/>
                <a:ea typeface="Calibri" panose="020F0502020204030204" pitchFamily="34" charset="0"/>
                <a:cs typeface="Times New Roman" panose="02020603050405020304" pitchFamily="18" charset="0"/>
              </a:rPr>
              <a:t>Itsehoitoon ja lääkkeiden käyttöön parityöskentely </a:t>
            </a:r>
            <a:endParaRPr lang="fi-FI" sz="1200" dirty="0">
              <a:ea typeface="Calibri" panose="020F0502020204030204" pitchFamily="34" charset="0"/>
              <a:cs typeface="Times New Roman" panose="02020603050405020304" pitchFamily="18" charset="0"/>
            </a:endParaRPr>
          </a:p>
          <a:p>
            <a:pPr>
              <a:lnSpc>
                <a:spcPct val="150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Tämä työskentely kehittää ja antaa lukio-opiskelijalle harjoitusta oppimistekniikoihin. </a:t>
            </a:r>
            <a:endParaRPr lang="fi-FI" sz="1200" dirty="0">
              <a:ea typeface="Calibri" panose="020F0502020204030204" pitchFamily="34" charset="0"/>
              <a:cs typeface="Times New Roman" panose="02020603050405020304" pitchFamily="18" charset="0"/>
            </a:endParaRPr>
          </a:p>
          <a:p>
            <a:pPr marL="457200">
              <a:lnSpc>
                <a:spcPct val="150000"/>
              </a:lnSpc>
              <a:defRPr/>
            </a:pPr>
            <a:r>
              <a:rPr lang="fi-FI" sz="1200" dirty="0">
                <a:latin typeface="Cambria" panose="02040503050406030204" pitchFamily="18" charset="0"/>
                <a:ea typeface="Calibri" panose="020F0502020204030204" pitchFamily="34" charset="0"/>
                <a:cs typeface="Times New Roman" panose="02020603050405020304" pitchFamily="18" charset="0"/>
              </a:rPr>
              <a:t>Jokainen lukee tekstin oppikirjasta. </a:t>
            </a:r>
            <a:endParaRPr lang="fi-FI" sz="1200" dirty="0">
              <a:ea typeface="Calibri" panose="020F0502020204030204" pitchFamily="34" charset="0"/>
              <a:cs typeface="Times New Roman" panose="02020603050405020304" pitchFamily="18" charset="0"/>
            </a:endParaRPr>
          </a:p>
          <a:p>
            <a:pPr marL="457200">
              <a:lnSpc>
                <a:spcPct val="150000"/>
              </a:lnSpc>
              <a:defRPr/>
            </a:pPr>
            <a:r>
              <a:rPr lang="fi-FI" sz="1200" dirty="0">
                <a:latin typeface="Cambria" panose="02040503050406030204" pitchFamily="18" charset="0"/>
                <a:ea typeface="Calibri" panose="020F0502020204030204" pitchFamily="34" charset="0"/>
                <a:cs typeface="Times New Roman" panose="02020603050405020304" pitchFamily="18" charset="0"/>
              </a:rPr>
              <a:t>Parityöskentely: A tekee tekstistä noin 150 sanan tiivistelmän, B tekee tekstistä käsitekartan. Oma työ esitellään parille. Verrataan, ovatko molemmilla samat keskeiset asiat.</a:t>
            </a:r>
            <a:endParaRPr lang="fi-FI" sz="1200" dirty="0">
              <a:ea typeface="Calibri" panose="020F0502020204030204" pitchFamily="34" charset="0"/>
              <a:cs typeface="Times New Roman" panose="02020603050405020304" pitchFamily="18" charset="0"/>
            </a:endParaRPr>
          </a:p>
          <a:p>
            <a:pPr marL="457200">
              <a:lnSpc>
                <a:spcPct val="150000"/>
              </a:lnSpc>
              <a:defRPr/>
            </a:pPr>
            <a:r>
              <a:rPr lang="fi-FI" sz="1200" dirty="0">
                <a:latin typeface="Cambria" panose="02040503050406030204" pitchFamily="18" charset="0"/>
                <a:ea typeface="Calibri" panose="020F0502020204030204" pitchFamily="34" charset="0"/>
                <a:cs typeface="Times New Roman" panose="02020603050405020304" pitchFamily="18" charset="0"/>
              </a:rPr>
              <a:t>Täydennetään tarvittaessa oma työ parin työn pohjalta.</a:t>
            </a:r>
            <a:endParaRPr lang="fi-FI" sz="1200" dirty="0">
              <a:ea typeface="Calibri" panose="020F0502020204030204" pitchFamily="34" charset="0"/>
              <a:cs typeface="Times New Roman" panose="02020603050405020304" pitchFamily="18" charset="0"/>
            </a:endParaRPr>
          </a:p>
          <a:p>
            <a:pPr marL="457200">
              <a:lnSpc>
                <a:spcPct val="150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Arvioidaan, olivatko työskentelytavat yhtä hyviä tekstin työstöön, näkemykset perustellaan.</a:t>
            </a:r>
            <a:endParaRPr lang="fi-FI" sz="1200" dirty="0">
              <a:ea typeface="Calibri" panose="020F0502020204030204" pitchFamily="34" charset="0"/>
              <a:cs typeface="Times New Roman" panose="02020603050405020304" pitchFamily="18" charset="0"/>
            </a:endParaRPr>
          </a:p>
          <a:p>
            <a:pPr>
              <a:defRPr/>
            </a:pPr>
            <a:endParaRPr lang="fi-FI" dirty="0"/>
          </a:p>
        </p:txBody>
      </p:sp>
      <p:sp>
        <p:nvSpPr>
          <p:cNvPr id="4" name="Slide Number Placeholder 3"/>
          <p:cNvSpPr>
            <a:spLocks noGrp="1"/>
          </p:cNvSpPr>
          <p:nvPr>
            <p:ph type="sldNum" sz="quarter" idx="5"/>
          </p:nvPr>
        </p:nvSpPr>
        <p:spPr/>
        <p:txBody>
          <a:bodyPr/>
          <a:lstStyle/>
          <a:p>
            <a:fld id="{652AB868-A8EC-BD43-B6D9-DB6F67246DF8}" type="slidenum">
              <a:rPr lang="fi-FI" smtClean="0"/>
              <a:t>9</a:t>
            </a:fld>
            <a:endParaRPr lang="fi-FI"/>
          </a:p>
        </p:txBody>
      </p:sp>
    </p:spTree>
    <p:extLst>
      <p:ext uri="{BB962C8B-B14F-4D97-AF65-F5344CB8AC3E}">
        <p14:creationId xmlns:p14="http://schemas.microsoft.com/office/powerpoint/2010/main" val="293366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56A042"/>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42536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D2E36-BBF9-4904-98F1-C77B4F84612E}"/>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6EA30FE-BE06-4509-949A-EA585778D9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8302042-C949-49D4-8A7A-785498DDF968}"/>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4EB793-69B5-49E5-8227-ECFA957577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45563-3544-49A0-B157-A8939DBC1697}"/>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A4324F7-43F2-40E5-B3AA-D96F98715A2B}"/>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8" name="Alatunnisteen paikkamerkki 7">
            <a:extLst>
              <a:ext uri="{FF2B5EF4-FFF2-40B4-BE49-F238E27FC236}">
                <a16:creationId xmlns:a16="http://schemas.microsoft.com/office/drawing/2014/main" id="{CDEA8882-87E5-4C0D-9F1F-9839DB0731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2994A-A842-4CBA-823F-945C4A69DE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15276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661D2-7224-4F9A-B736-6C3E2C8B49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95CB3B1-6F1A-48B6-8031-739C030E3F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06EC43-8DA3-4D2C-B1A1-900BC852DD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707861-BAA0-431C-A90F-41F924CEAACD}"/>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6" name="Alatunnisteen paikkamerkki 5">
            <a:extLst>
              <a:ext uri="{FF2B5EF4-FFF2-40B4-BE49-F238E27FC236}">
                <a16:creationId xmlns:a16="http://schemas.microsoft.com/office/drawing/2014/main" id="{0C840B81-A229-4825-8358-6C7DC5840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E06604-6EFC-4C20-8100-D09E7271D61E}"/>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797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BD885-34A5-4BAF-9488-481A66963C8E}"/>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FCCCDA-8770-48F2-B414-6293146A6E9A}"/>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0088B1-616C-438D-ABA1-E1A27A60DD00}"/>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70A4C2E6-9B47-4747-BE74-A719F2B54F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647CD2-7414-476C-88FC-3101EBA03AC1}"/>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396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CF46460-F1E1-483B-ADAE-69E7D38074A1}"/>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5E51AFD-8413-4AF9-9B04-2675FA90451E}"/>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7BE06B-364D-44D8-9C25-304112413148}"/>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4FDED13F-0612-4830-92E0-8263B3DEB3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620DAD-B353-46F3-8289-ADEA010430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3964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56A042"/>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371694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56A042"/>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9" name="Kuva 8">
            <a:extLst>
              <a:ext uri="{FF2B5EF4-FFF2-40B4-BE49-F238E27FC236}">
                <a16:creationId xmlns:a16="http://schemas.microsoft.com/office/drawing/2014/main" id="{EF612383-986F-1087-326A-B98B0B4131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69"/>
            <a:ext cx="12190476" cy="952381"/>
          </a:xfrm>
          <a:prstGeom prst="rect">
            <a:avLst/>
          </a:prstGeom>
        </p:spPr>
      </p:pic>
    </p:spTree>
    <p:extLst>
      <p:ext uri="{BB962C8B-B14F-4D97-AF65-F5344CB8AC3E}">
        <p14:creationId xmlns:p14="http://schemas.microsoft.com/office/powerpoint/2010/main" val="1160998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2575759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5" name="Kuva 4">
            <a:extLst>
              <a:ext uri="{FF2B5EF4-FFF2-40B4-BE49-F238E27FC236}">
                <a16:creationId xmlns:a16="http://schemas.microsoft.com/office/drawing/2014/main" id="{60C64FA7-889B-BD96-48A3-2E59CA88B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9322"/>
            <a:ext cx="12190476" cy="952381"/>
          </a:xfrm>
          <a:prstGeom prst="rect">
            <a:avLst/>
          </a:prstGeom>
        </p:spPr>
      </p:pic>
    </p:spTree>
    <p:extLst>
      <p:ext uri="{BB962C8B-B14F-4D97-AF65-F5344CB8AC3E}">
        <p14:creationId xmlns:p14="http://schemas.microsoft.com/office/powerpoint/2010/main" val="3961766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6" name="Kuva 5">
            <a:extLst>
              <a:ext uri="{FF2B5EF4-FFF2-40B4-BE49-F238E27FC236}">
                <a16:creationId xmlns:a16="http://schemas.microsoft.com/office/drawing/2014/main" id="{6586FB3F-3792-064F-E8C5-1C978F7373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69"/>
            <a:ext cx="12190476" cy="952381"/>
          </a:xfrm>
          <a:prstGeom prst="rect">
            <a:avLst/>
          </a:prstGeom>
        </p:spPr>
      </p:pic>
    </p:spTree>
    <p:extLst>
      <p:ext uri="{BB962C8B-B14F-4D97-AF65-F5344CB8AC3E}">
        <p14:creationId xmlns:p14="http://schemas.microsoft.com/office/powerpoint/2010/main" val="193186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351856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56A042"/>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9" name="Kuva 8">
            <a:extLst>
              <a:ext uri="{FF2B5EF4-FFF2-40B4-BE49-F238E27FC236}">
                <a16:creationId xmlns:a16="http://schemas.microsoft.com/office/drawing/2014/main" id="{EF612383-986F-1087-326A-B98B0B4131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69"/>
            <a:ext cx="12190476" cy="952381"/>
          </a:xfrm>
          <a:prstGeom prst="rect">
            <a:avLst/>
          </a:prstGeom>
        </p:spPr>
      </p:pic>
    </p:spTree>
    <p:extLst>
      <p:ext uri="{BB962C8B-B14F-4D97-AF65-F5344CB8AC3E}">
        <p14:creationId xmlns:p14="http://schemas.microsoft.com/office/powerpoint/2010/main" val="2783389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DDCD-AC04-4793-BBF4-71867EA13527}"/>
              </a:ext>
            </a:extLst>
          </p:cNvPr>
          <p:cNvSpPr>
            <a:spLocks noGrp="1"/>
          </p:cNvSpPr>
          <p:nvPr>
            <p:ph type="title"/>
          </p:nvPr>
        </p:nvSpPr>
        <p:spPr>
          <a:xfrm>
            <a:off x="838200" y="681037"/>
            <a:ext cx="8006542" cy="648394"/>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3BCCD30-1922-4578-AE6D-5B4F05A33C66}"/>
              </a:ext>
            </a:extLst>
          </p:cNvPr>
          <p:cNvSpPr>
            <a:spLocks noGrp="1"/>
          </p:cNvSpPr>
          <p:nvPr>
            <p:ph idx="1"/>
          </p:nvPr>
        </p:nvSpPr>
        <p:spPr>
          <a:xfrm>
            <a:off x="838200" y="1825625"/>
            <a:ext cx="10515600" cy="4351338"/>
          </a:xfrm>
          <a:prstGeom prst="rect">
            <a:avLst/>
          </a:prstGeom>
        </p:spPr>
        <p:txBody>
          <a:bodyPr/>
          <a:lstStyle>
            <a:lvl1pPr>
              <a:buClr>
                <a:srgbClr val="56A042"/>
              </a:buClr>
              <a:defRPr sz="2400">
                <a:latin typeface="Cambria" panose="02040503050406030204" pitchFamily="18" charset="0"/>
                <a:ea typeface="Cambria" panose="02040503050406030204" pitchFamily="18" charset="0"/>
              </a:defRPr>
            </a:lvl1pPr>
            <a:lvl2pPr>
              <a:buClr>
                <a:srgbClr val="56A042"/>
              </a:buClr>
              <a:defRPr sz="2000">
                <a:latin typeface="Cambria" panose="02040503050406030204" pitchFamily="18" charset="0"/>
                <a:ea typeface="Cambria" panose="02040503050406030204" pitchFamily="18" charset="0"/>
              </a:defRPr>
            </a:lvl2pPr>
            <a:lvl3pPr>
              <a:buClr>
                <a:srgbClr val="56A042"/>
              </a:buClr>
              <a:defRPr sz="1800">
                <a:latin typeface="Cambria" panose="02040503050406030204" pitchFamily="18" charset="0"/>
                <a:ea typeface="Cambria" panose="02040503050406030204" pitchFamily="18" charset="0"/>
              </a:defRPr>
            </a:lvl3pPr>
            <a:lvl4pPr>
              <a:buClr>
                <a:srgbClr val="56A042"/>
              </a:buClr>
              <a:defRPr sz="1600">
                <a:latin typeface="Cambria" panose="02040503050406030204" pitchFamily="18" charset="0"/>
                <a:ea typeface="Cambria" panose="02040503050406030204" pitchFamily="18" charset="0"/>
              </a:defRPr>
            </a:lvl4pPr>
            <a:lvl5pPr>
              <a:buClr>
                <a:srgbClr val="56A042"/>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D63FED2-242D-4FBE-B1E9-14956FB54360}"/>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CA56EC18-1D6C-461F-B3E9-EE69AA41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3720B1-DD22-42DB-AE31-C462A1063AF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83A890AC-1647-8164-9994-AC1C4C06B3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72"/>
            <a:ext cx="12190476" cy="952381"/>
          </a:xfrm>
          <a:prstGeom prst="rect">
            <a:avLst/>
          </a:prstGeom>
        </p:spPr>
      </p:pic>
      <p:sp>
        <p:nvSpPr>
          <p:cNvPr id="7" name="Otsikko 1">
            <a:extLst>
              <a:ext uri="{FF2B5EF4-FFF2-40B4-BE49-F238E27FC236}">
                <a16:creationId xmlns:a16="http://schemas.microsoft.com/office/drawing/2014/main" id="{77EAE54A-777C-8277-C777-DB13C6D33EE2}"/>
              </a:ext>
            </a:extLst>
          </p:cNvPr>
          <p:cNvSpPr txBox="1">
            <a:spLocks/>
          </p:cNvSpPr>
          <p:nvPr userDrawn="1"/>
        </p:nvSpPr>
        <p:spPr>
          <a:xfrm>
            <a:off x="7436757" y="153759"/>
            <a:ext cx="2601687" cy="527278"/>
          </a:xfrm>
          <a:prstGeom prst="rect">
            <a:avLst/>
          </a:prstGeom>
        </p:spPr>
        <p:txBody>
          <a:bodyPr/>
          <a:lstStyle>
            <a:lvl1pPr algn="l" defTabSz="914400" rtl="0" eaLnBrk="1" latinLnBrk="0" hangingPunct="1">
              <a:lnSpc>
                <a:spcPct val="90000"/>
              </a:lnSpc>
              <a:spcBef>
                <a:spcPct val="0"/>
              </a:spcBef>
              <a:buNone/>
              <a:defRPr sz="3600" b="1" kern="1200">
                <a:solidFill>
                  <a:srgbClr val="0BB0BD"/>
                </a:solidFill>
                <a:latin typeface="Cambria" panose="02040503050406030204" pitchFamily="18" charset="0"/>
                <a:ea typeface="Cambria" panose="02040503050406030204" pitchFamily="18" charset="0"/>
                <a:cs typeface="+mj-cs"/>
              </a:defRPr>
            </a:lvl1pPr>
          </a:lstStyle>
          <a:p>
            <a:r>
              <a:rPr lang="fi-FI" sz="2400" dirty="0">
                <a:solidFill>
                  <a:srgbClr val="56A042"/>
                </a:solidFill>
              </a:rPr>
              <a:t>MUISTIINPANOT</a:t>
            </a:r>
          </a:p>
        </p:txBody>
      </p:sp>
    </p:spTree>
    <p:extLst>
      <p:ext uri="{BB962C8B-B14F-4D97-AF65-F5344CB8AC3E}">
        <p14:creationId xmlns:p14="http://schemas.microsoft.com/office/powerpoint/2010/main" val="2446982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F23294-35CE-48A1-88F0-38A58D8EDE61}"/>
              </a:ext>
            </a:extLst>
          </p:cNvPr>
          <p:cNvSpPr>
            <a:spLocks noGrp="1"/>
          </p:cNvSpPr>
          <p:nvPr>
            <p:ph type="title"/>
          </p:nvPr>
        </p:nvSpPr>
        <p:spPr>
          <a:xfrm>
            <a:off x="838200" y="614506"/>
            <a:ext cx="8530244" cy="707217"/>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79A6EB-3477-4ED6-A634-DE36267E1554}"/>
              </a:ext>
            </a:extLst>
          </p:cNvPr>
          <p:cNvSpPr>
            <a:spLocks noGrp="1"/>
          </p:cNvSpPr>
          <p:nvPr>
            <p:ph sz="half" idx="1"/>
          </p:nvPr>
        </p:nvSpPr>
        <p:spPr>
          <a:xfrm>
            <a:off x="838200" y="1825625"/>
            <a:ext cx="4114800" cy="4351338"/>
          </a:xfrm>
          <a:prstGeom prst="rect">
            <a:avLst/>
          </a:prstGeom>
        </p:spPr>
        <p:txBody>
          <a:bodyPr/>
          <a:lstStyle>
            <a:lvl1pPr>
              <a:buClr>
                <a:srgbClr val="56A042"/>
              </a:buClr>
              <a:defRPr sz="2400">
                <a:latin typeface="Cambria" panose="02040503050406030204" pitchFamily="18" charset="0"/>
                <a:ea typeface="Cambria" panose="02040503050406030204" pitchFamily="18" charset="0"/>
              </a:defRPr>
            </a:lvl1pPr>
            <a:lvl2pPr>
              <a:buClr>
                <a:srgbClr val="56A042"/>
              </a:buClr>
              <a:defRPr sz="2000">
                <a:latin typeface="Cambria" panose="02040503050406030204" pitchFamily="18" charset="0"/>
                <a:ea typeface="Cambria" panose="02040503050406030204" pitchFamily="18" charset="0"/>
              </a:defRPr>
            </a:lvl2pPr>
            <a:lvl3pPr>
              <a:buClr>
                <a:srgbClr val="56A042"/>
              </a:buClr>
              <a:defRPr sz="1800">
                <a:latin typeface="Cambria" panose="02040503050406030204" pitchFamily="18" charset="0"/>
                <a:ea typeface="Cambria" panose="02040503050406030204" pitchFamily="18" charset="0"/>
              </a:defRPr>
            </a:lvl3pPr>
            <a:lvl4pPr>
              <a:buClr>
                <a:srgbClr val="56A042"/>
              </a:buClr>
              <a:defRPr sz="1600">
                <a:latin typeface="Cambria" panose="02040503050406030204" pitchFamily="18" charset="0"/>
                <a:ea typeface="Cambria" panose="02040503050406030204" pitchFamily="18" charset="0"/>
              </a:defRPr>
            </a:lvl4pPr>
            <a:lvl5pPr>
              <a:buClr>
                <a:srgbClr val="56A042"/>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9701211A-EC42-4309-A115-E20D1F5D3937}"/>
              </a:ext>
            </a:extLst>
          </p:cNvPr>
          <p:cNvSpPr>
            <a:spLocks noGrp="1"/>
          </p:cNvSpPr>
          <p:nvPr>
            <p:ph sz="half" idx="2"/>
          </p:nvPr>
        </p:nvSpPr>
        <p:spPr>
          <a:xfrm>
            <a:off x="5253644" y="1822450"/>
            <a:ext cx="4114800" cy="4351338"/>
          </a:xfrm>
          <a:prstGeom prst="rect">
            <a:avLst/>
          </a:prstGeom>
        </p:spPr>
        <p:txBody>
          <a:bodyPr/>
          <a:lstStyle>
            <a:lvl1pPr>
              <a:buClr>
                <a:srgbClr val="56A042"/>
              </a:buClr>
              <a:defRPr sz="2400">
                <a:latin typeface="Cambria" panose="02040503050406030204" pitchFamily="18" charset="0"/>
                <a:ea typeface="Cambria" panose="02040503050406030204" pitchFamily="18" charset="0"/>
              </a:defRPr>
            </a:lvl1pPr>
            <a:lvl2pPr>
              <a:buClr>
                <a:srgbClr val="56A042"/>
              </a:buClr>
              <a:defRPr sz="2000">
                <a:latin typeface="Cambria" panose="02040503050406030204" pitchFamily="18" charset="0"/>
                <a:ea typeface="Cambria" panose="02040503050406030204" pitchFamily="18" charset="0"/>
              </a:defRPr>
            </a:lvl2pPr>
            <a:lvl3pPr>
              <a:buClr>
                <a:srgbClr val="56A042"/>
              </a:buClr>
              <a:defRPr sz="1800">
                <a:latin typeface="Cambria" panose="02040503050406030204" pitchFamily="18" charset="0"/>
                <a:ea typeface="Cambria" panose="02040503050406030204" pitchFamily="18" charset="0"/>
              </a:defRPr>
            </a:lvl3pPr>
            <a:lvl4pPr>
              <a:buClr>
                <a:srgbClr val="56A042"/>
              </a:buClr>
              <a:defRPr sz="1600">
                <a:latin typeface="Cambria" panose="02040503050406030204" pitchFamily="18" charset="0"/>
                <a:ea typeface="Cambria" panose="02040503050406030204" pitchFamily="18" charset="0"/>
              </a:defRPr>
            </a:lvl4pPr>
            <a:lvl5pPr>
              <a:buClr>
                <a:srgbClr val="56A042"/>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095839E9-D083-4236-9BDE-D6B72C5EA04B}"/>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6" name="Alatunnisteen paikkamerkki 5">
            <a:extLst>
              <a:ext uri="{FF2B5EF4-FFF2-40B4-BE49-F238E27FC236}">
                <a16:creationId xmlns:a16="http://schemas.microsoft.com/office/drawing/2014/main" id="{70456637-770C-4C99-B82F-C1398D46E1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287A58-A86A-493A-ACE8-7F12E63123D1}"/>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9" name="Kuva 8">
            <a:extLst>
              <a:ext uri="{FF2B5EF4-FFF2-40B4-BE49-F238E27FC236}">
                <a16:creationId xmlns:a16="http://schemas.microsoft.com/office/drawing/2014/main" id="{81C61491-8B8A-121A-C083-FE3E68792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69"/>
            <a:ext cx="12190476" cy="952381"/>
          </a:xfrm>
          <a:prstGeom prst="rect">
            <a:avLst/>
          </a:prstGeom>
        </p:spPr>
      </p:pic>
    </p:spTree>
    <p:extLst>
      <p:ext uri="{BB962C8B-B14F-4D97-AF65-F5344CB8AC3E}">
        <p14:creationId xmlns:p14="http://schemas.microsoft.com/office/powerpoint/2010/main" val="3233621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2C8CD-24F2-41D7-9240-6752546EE6CE}"/>
              </a:ext>
            </a:extLst>
          </p:cNvPr>
          <p:cNvSpPr>
            <a:spLocks noGrp="1"/>
          </p:cNvSpPr>
          <p:nvPr>
            <p:ph type="title"/>
          </p:nvPr>
        </p:nvSpPr>
        <p:spPr>
          <a:xfrm>
            <a:off x="839788" y="457200"/>
            <a:ext cx="3932237" cy="989215"/>
          </a:xfrm>
          <a:prstGeom prst="rect">
            <a:avLst/>
          </a:prstGeom>
        </p:spPr>
        <p:txBody>
          <a:bodyPr anchor="b"/>
          <a:lstStyle>
            <a:lvl1pPr>
              <a:defRPr sz="2800" b="1">
                <a:solidFill>
                  <a:srgbClr val="56A04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B164A279-E548-48E7-9CD9-97733A91C550}"/>
              </a:ext>
            </a:extLst>
          </p:cNvPr>
          <p:cNvSpPr>
            <a:spLocks noGrp="1"/>
          </p:cNvSpPr>
          <p:nvPr>
            <p:ph type="pic" idx="1"/>
          </p:nvPr>
        </p:nvSpPr>
        <p:spPr>
          <a:xfrm>
            <a:off x="5183188" y="1712422"/>
            <a:ext cx="6172200" cy="41486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5EF0974-CE96-4EDA-B09F-55E616CE10C9}"/>
              </a:ext>
            </a:extLst>
          </p:cNvPr>
          <p:cNvSpPr>
            <a:spLocks noGrp="1"/>
          </p:cNvSpPr>
          <p:nvPr>
            <p:ph type="body" sz="half" idx="2" hasCustomPrompt="1"/>
          </p:nvPr>
        </p:nvSpPr>
        <p:spPr>
          <a:xfrm>
            <a:off x="839788" y="1712422"/>
            <a:ext cx="3932237" cy="4156566"/>
          </a:xfrm>
          <a:prstGeom prst="rect">
            <a:avLst/>
          </a:prstGeom>
        </p:spPr>
        <p:txBody>
          <a:bodyPr/>
          <a:lstStyle>
            <a:lvl1pPr marL="0" indent="0">
              <a:buClr>
                <a:srgbClr val="56A042"/>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 Muokkaa tekstin perustyylejä napsauttamalla</a:t>
            </a:r>
          </a:p>
        </p:txBody>
      </p:sp>
      <p:sp>
        <p:nvSpPr>
          <p:cNvPr id="5" name="Päivämäärän paikkamerkki 4">
            <a:extLst>
              <a:ext uri="{FF2B5EF4-FFF2-40B4-BE49-F238E27FC236}">
                <a16:creationId xmlns:a16="http://schemas.microsoft.com/office/drawing/2014/main" id="{FFA1213A-E730-40E5-A4FE-320D23973789}"/>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6" name="Alatunnisteen paikkamerkki 5">
            <a:extLst>
              <a:ext uri="{FF2B5EF4-FFF2-40B4-BE49-F238E27FC236}">
                <a16:creationId xmlns:a16="http://schemas.microsoft.com/office/drawing/2014/main" id="{570BA50D-0409-4907-83D3-527079E034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B8E45A-2E55-4D53-A669-37B0BC2AE8DC}"/>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629440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D2E36-BBF9-4904-98F1-C77B4F84612E}"/>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6EA30FE-BE06-4509-949A-EA585778D9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8302042-C949-49D4-8A7A-785498DDF968}"/>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4EB793-69B5-49E5-8227-ECFA957577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45563-3544-49A0-B157-A8939DBC1697}"/>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A4324F7-43F2-40E5-B3AA-D96F98715A2B}"/>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8" name="Alatunnisteen paikkamerkki 7">
            <a:extLst>
              <a:ext uri="{FF2B5EF4-FFF2-40B4-BE49-F238E27FC236}">
                <a16:creationId xmlns:a16="http://schemas.microsoft.com/office/drawing/2014/main" id="{CDEA8882-87E5-4C0D-9F1F-9839DB0731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2994A-A842-4CBA-823F-945C4A69DE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2245257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661D2-7224-4F9A-B736-6C3E2C8B49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95CB3B1-6F1A-48B6-8031-739C030E3F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06EC43-8DA3-4D2C-B1A1-900BC852DD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707861-BAA0-431C-A90F-41F924CEAACD}"/>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6" name="Alatunnisteen paikkamerkki 5">
            <a:extLst>
              <a:ext uri="{FF2B5EF4-FFF2-40B4-BE49-F238E27FC236}">
                <a16:creationId xmlns:a16="http://schemas.microsoft.com/office/drawing/2014/main" id="{0C840B81-A229-4825-8358-6C7DC5840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E06604-6EFC-4C20-8100-D09E7271D61E}"/>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2610395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BD885-34A5-4BAF-9488-481A66963C8E}"/>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FCCCDA-8770-48F2-B414-6293146A6E9A}"/>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0088B1-616C-438D-ABA1-E1A27A60DD00}"/>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70A4C2E6-9B47-4747-BE74-A719F2B54F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647CD2-7414-476C-88FC-3101EBA03AC1}"/>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367970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CF46460-F1E1-483B-ADAE-69E7D38074A1}"/>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5E51AFD-8413-4AF9-9B04-2675FA90451E}"/>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7BE06B-364D-44D8-9C25-304112413148}"/>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4FDED13F-0612-4830-92E0-8263B3DEB3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620DAD-B353-46F3-8289-ADEA010430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24155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2598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5" name="Kuva 4">
            <a:extLst>
              <a:ext uri="{FF2B5EF4-FFF2-40B4-BE49-F238E27FC236}">
                <a16:creationId xmlns:a16="http://schemas.microsoft.com/office/drawing/2014/main" id="{60C64FA7-889B-BD96-48A3-2E59CA88B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9322"/>
            <a:ext cx="12190476" cy="952381"/>
          </a:xfrm>
          <a:prstGeom prst="rect">
            <a:avLst/>
          </a:prstGeom>
        </p:spPr>
      </p:pic>
    </p:spTree>
    <p:extLst>
      <p:ext uri="{BB962C8B-B14F-4D97-AF65-F5344CB8AC3E}">
        <p14:creationId xmlns:p14="http://schemas.microsoft.com/office/powerpoint/2010/main" val="155016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6" name="Kuva 5">
            <a:extLst>
              <a:ext uri="{FF2B5EF4-FFF2-40B4-BE49-F238E27FC236}">
                <a16:creationId xmlns:a16="http://schemas.microsoft.com/office/drawing/2014/main" id="{6586FB3F-3792-064F-E8C5-1C978F7373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69"/>
            <a:ext cx="12190476" cy="952381"/>
          </a:xfrm>
          <a:prstGeom prst="rect">
            <a:avLst/>
          </a:prstGeom>
        </p:spPr>
      </p:pic>
    </p:spTree>
    <p:extLst>
      <p:ext uri="{BB962C8B-B14F-4D97-AF65-F5344CB8AC3E}">
        <p14:creationId xmlns:p14="http://schemas.microsoft.com/office/powerpoint/2010/main" val="320209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66138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DDCD-AC04-4793-BBF4-71867EA13527}"/>
              </a:ext>
            </a:extLst>
          </p:cNvPr>
          <p:cNvSpPr>
            <a:spLocks noGrp="1"/>
          </p:cNvSpPr>
          <p:nvPr>
            <p:ph type="title"/>
          </p:nvPr>
        </p:nvSpPr>
        <p:spPr>
          <a:xfrm>
            <a:off x="838200" y="681037"/>
            <a:ext cx="8006542" cy="648394"/>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3BCCD30-1922-4578-AE6D-5B4F05A33C66}"/>
              </a:ext>
            </a:extLst>
          </p:cNvPr>
          <p:cNvSpPr>
            <a:spLocks noGrp="1"/>
          </p:cNvSpPr>
          <p:nvPr>
            <p:ph idx="1"/>
          </p:nvPr>
        </p:nvSpPr>
        <p:spPr>
          <a:xfrm>
            <a:off x="838200" y="1825625"/>
            <a:ext cx="10515600" cy="4351338"/>
          </a:xfrm>
          <a:prstGeom prst="rect">
            <a:avLst/>
          </a:prstGeom>
        </p:spPr>
        <p:txBody>
          <a:bodyPr/>
          <a:lstStyle>
            <a:lvl1pPr>
              <a:buClr>
                <a:srgbClr val="56A042"/>
              </a:buClr>
              <a:defRPr sz="2400">
                <a:latin typeface="Cambria" panose="02040503050406030204" pitchFamily="18" charset="0"/>
                <a:ea typeface="Cambria" panose="02040503050406030204" pitchFamily="18" charset="0"/>
              </a:defRPr>
            </a:lvl1pPr>
            <a:lvl2pPr>
              <a:buClr>
                <a:srgbClr val="56A042"/>
              </a:buClr>
              <a:defRPr sz="2000">
                <a:latin typeface="Cambria" panose="02040503050406030204" pitchFamily="18" charset="0"/>
                <a:ea typeface="Cambria" panose="02040503050406030204" pitchFamily="18" charset="0"/>
              </a:defRPr>
            </a:lvl2pPr>
            <a:lvl3pPr>
              <a:buClr>
                <a:srgbClr val="56A042"/>
              </a:buClr>
              <a:defRPr sz="1800">
                <a:latin typeface="Cambria" panose="02040503050406030204" pitchFamily="18" charset="0"/>
                <a:ea typeface="Cambria" panose="02040503050406030204" pitchFamily="18" charset="0"/>
              </a:defRPr>
            </a:lvl3pPr>
            <a:lvl4pPr>
              <a:buClr>
                <a:srgbClr val="56A042"/>
              </a:buClr>
              <a:defRPr sz="1600">
                <a:latin typeface="Cambria" panose="02040503050406030204" pitchFamily="18" charset="0"/>
                <a:ea typeface="Cambria" panose="02040503050406030204" pitchFamily="18" charset="0"/>
              </a:defRPr>
            </a:lvl4pPr>
            <a:lvl5pPr>
              <a:buClr>
                <a:srgbClr val="56A042"/>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D63FED2-242D-4FBE-B1E9-14956FB54360}"/>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5" name="Alatunnisteen paikkamerkki 4">
            <a:extLst>
              <a:ext uri="{FF2B5EF4-FFF2-40B4-BE49-F238E27FC236}">
                <a16:creationId xmlns:a16="http://schemas.microsoft.com/office/drawing/2014/main" id="{CA56EC18-1D6C-461F-B3E9-EE69AA41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3720B1-DD22-42DB-AE31-C462A1063AF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83A890AC-1647-8164-9994-AC1C4C06B3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72"/>
            <a:ext cx="12190476" cy="952381"/>
          </a:xfrm>
          <a:prstGeom prst="rect">
            <a:avLst/>
          </a:prstGeom>
        </p:spPr>
      </p:pic>
    </p:spTree>
    <p:extLst>
      <p:ext uri="{BB962C8B-B14F-4D97-AF65-F5344CB8AC3E}">
        <p14:creationId xmlns:p14="http://schemas.microsoft.com/office/powerpoint/2010/main" val="6021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F23294-35CE-48A1-88F0-38A58D8EDE61}"/>
              </a:ext>
            </a:extLst>
          </p:cNvPr>
          <p:cNvSpPr>
            <a:spLocks noGrp="1"/>
          </p:cNvSpPr>
          <p:nvPr>
            <p:ph type="title"/>
          </p:nvPr>
        </p:nvSpPr>
        <p:spPr>
          <a:xfrm>
            <a:off x="838200" y="614506"/>
            <a:ext cx="8530244" cy="707217"/>
          </a:xfrm>
          <a:prstGeom prst="rect">
            <a:avLst/>
          </a:prstGeom>
        </p:spPr>
        <p:txBody>
          <a:bodyPr/>
          <a:lstStyle>
            <a:lvl1pPr>
              <a:defRPr sz="3600" b="1">
                <a:solidFill>
                  <a:srgbClr val="56A042"/>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79A6EB-3477-4ED6-A634-DE36267E1554}"/>
              </a:ext>
            </a:extLst>
          </p:cNvPr>
          <p:cNvSpPr>
            <a:spLocks noGrp="1"/>
          </p:cNvSpPr>
          <p:nvPr>
            <p:ph sz="half" idx="1"/>
          </p:nvPr>
        </p:nvSpPr>
        <p:spPr>
          <a:xfrm>
            <a:off x="838200" y="1825625"/>
            <a:ext cx="4114800" cy="4351338"/>
          </a:xfrm>
          <a:prstGeom prst="rect">
            <a:avLst/>
          </a:prstGeom>
        </p:spPr>
        <p:txBody>
          <a:bodyPr/>
          <a:lstStyle>
            <a:lvl1pPr>
              <a:buClr>
                <a:srgbClr val="56A042"/>
              </a:buClr>
              <a:defRPr sz="2400">
                <a:latin typeface="Cambria" panose="02040503050406030204" pitchFamily="18" charset="0"/>
                <a:ea typeface="Cambria" panose="02040503050406030204" pitchFamily="18" charset="0"/>
              </a:defRPr>
            </a:lvl1pPr>
            <a:lvl2pPr>
              <a:buClr>
                <a:srgbClr val="56A042"/>
              </a:buClr>
              <a:defRPr sz="2000">
                <a:latin typeface="Cambria" panose="02040503050406030204" pitchFamily="18" charset="0"/>
                <a:ea typeface="Cambria" panose="02040503050406030204" pitchFamily="18" charset="0"/>
              </a:defRPr>
            </a:lvl2pPr>
            <a:lvl3pPr>
              <a:buClr>
                <a:srgbClr val="56A042"/>
              </a:buClr>
              <a:defRPr sz="1800">
                <a:latin typeface="Cambria" panose="02040503050406030204" pitchFamily="18" charset="0"/>
                <a:ea typeface="Cambria" panose="02040503050406030204" pitchFamily="18" charset="0"/>
              </a:defRPr>
            </a:lvl3pPr>
            <a:lvl4pPr>
              <a:buClr>
                <a:srgbClr val="56A042"/>
              </a:buClr>
              <a:defRPr sz="1600">
                <a:latin typeface="Cambria" panose="02040503050406030204" pitchFamily="18" charset="0"/>
                <a:ea typeface="Cambria" panose="02040503050406030204" pitchFamily="18" charset="0"/>
              </a:defRPr>
            </a:lvl4pPr>
            <a:lvl5pPr>
              <a:buClr>
                <a:srgbClr val="56A042"/>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9701211A-EC42-4309-A115-E20D1F5D3937}"/>
              </a:ext>
            </a:extLst>
          </p:cNvPr>
          <p:cNvSpPr>
            <a:spLocks noGrp="1"/>
          </p:cNvSpPr>
          <p:nvPr>
            <p:ph sz="half" idx="2"/>
          </p:nvPr>
        </p:nvSpPr>
        <p:spPr>
          <a:xfrm>
            <a:off x="5253644" y="1822450"/>
            <a:ext cx="4114800" cy="4351338"/>
          </a:xfrm>
          <a:prstGeom prst="rect">
            <a:avLst/>
          </a:prstGeom>
        </p:spPr>
        <p:txBody>
          <a:bodyPr/>
          <a:lstStyle>
            <a:lvl1pPr>
              <a:buClr>
                <a:srgbClr val="56A042"/>
              </a:buClr>
              <a:defRPr sz="2400">
                <a:latin typeface="Cambria" panose="02040503050406030204" pitchFamily="18" charset="0"/>
                <a:ea typeface="Cambria" panose="02040503050406030204" pitchFamily="18" charset="0"/>
              </a:defRPr>
            </a:lvl1pPr>
            <a:lvl2pPr>
              <a:buClr>
                <a:srgbClr val="56A042"/>
              </a:buClr>
              <a:defRPr sz="2000">
                <a:latin typeface="Cambria" panose="02040503050406030204" pitchFamily="18" charset="0"/>
                <a:ea typeface="Cambria" panose="02040503050406030204" pitchFamily="18" charset="0"/>
              </a:defRPr>
            </a:lvl2pPr>
            <a:lvl3pPr>
              <a:buClr>
                <a:srgbClr val="56A042"/>
              </a:buClr>
              <a:defRPr sz="1800">
                <a:latin typeface="Cambria" panose="02040503050406030204" pitchFamily="18" charset="0"/>
                <a:ea typeface="Cambria" panose="02040503050406030204" pitchFamily="18" charset="0"/>
              </a:defRPr>
            </a:lvl3pPr>
            <a:lvl4pPr>
              <a:buClr>
                <a:srgbClr val="56A042"/>
              </a:buClr>
              <a:defRPr sz="1600">
                <a:latin typeface="Cambria" panose="02040503050406030204" pitchFamily="18" charset="0"/>
                <a:ea typeface="Cambria" panose="02040503050406030204" pitchFamily="18" charset="0"/>
              </a:defRPr>
            </a:lvl4pPr>
            <a:lvl5pPr>
              <a:buClr>
                <a:srgbClr val="56A042"/>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095839E9-D083-4236-9BDE-D6B72C5EA04B}"/>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6" name="Alatunnisteen paikkamerkki 5">
            <a:extLst>
              <a:ext uri="{FF2B5EF4-FFF2-40B4-BE49-F238E27FC236}">
                <a16:creationId xmlns:a16="http://schemas.microsoft.com/office/drawing/2014/main" id="{70456637-770C-4C99-B82F-C1398D46E1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287A58-A86A-493A-ACE8-7F12E63123D1}"/>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9" name="Kuva 8">
            <a:extLst>
              <a:ext uri="{FF2B5EF4-FFF2-40B4-BE49-F238E27FC236}">
                <a16:creationId xmlns:a16="http://schemas.microsoft.com/office/drawing/2014/main" id="{81C61491-8B8A-121A-C083-FE3E68792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90269"/>
            <a:ext cx="12190476" cy="952381"/>
          </a:xfrm>
          <a:prstGeom prst="rect">
            <a:avLst/>
          </a:prstGeom>
        </p:spPr>
      </p:pic>
    </p:spTree>
    <p:extLst>
      <p:ext uri="{BB962C8B-B14F-4D97-AF65-F5344CB8AC3E}">
        <p14:creationId xmlns:p14="http://schemas.microsoft.com/office/powerpoint/2010/main" val="43545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2C8CD-24F2-41D7-9240-6752546EE6CE}"/>
              </a:ext>
            </a:extLst>
          </p:cNvPr>
          <p:cNvSpPr>
            <a:spLocks noGrp="1"/>
          </p:cNvSpPr>
          <p:nvPr>
            <p:ph type="title"/>
          </p:nvPr>
        </p:nvSpPr>
        <p:spPr>
          <a:xfrm>
            <a:off x="839788" y="457200"/>
            <a:ext cx="3932237" cy="989215"/>
          </a:xfrm>
          <a:prstGeom prst="rect">
            <a:avLst/>
          </a:prstGeom>
        </p:spPr>
        <p:txBody>
          <a:bodyPr anchor="b"/>
          <a:lstStyle>
            <a:lvl1pPr>
              <a:defRPr sz="2800" b="1">
                <a:solidFill>
                  <a:srgbClr val="56A04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B164A279-E548-48E7-9CD9-97733A91C550}"/>
              </a:ext>
            </a:extLst>
          </p:cNvPr>
          <p:cNvSpPr>
            <a:spLocks noGrp="1"/>
          </p:cNvSpPr>
          <p:nvPr>
            <p:ph type="pic" idx="1"/>
          </p:nvPr>
        </p:nvSpPr>
        <p:spPr>
          <a:xfrm>
            <a:off x="5183188" y="1712422"/>
            <a:ext cx="6172200" cy="41486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5EF0974-CE96-4EDA-B09F-55E616CE10C9}"/>
              </a:ext>
            </a:extLst>
          </p:cNvPr>
          <p:cNvSpPr>
            <a:spLocks noGrp="1"/>
          </p:cNvSpPr>
          <p:nvPr>
            <p:ph type="body" sz="half" idx="2" hasCustomPrompt="1"/>
          </p:nvPr>
        </p:nvSpPr>
        <p:spPr>
          <a:xfrm>
            <a:off x="839788" y="1712422"/>
            <a:ext cx="3932237" cy="4156566"/>
          </a:xfrm>
          <a:prstGeom prst="rect">
            <a:avLst/>
          </a:prstGeom>
        </p:spPr>
        <p:txBody>
          <a:bodyPr/>
          <a:lstStyle>
            <a:lvl1pPr marL="0" indent="0">
              <a:buClr>
                <a:srgbClr val="56A042"/>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 Muokkaa tekstin perustyylejä napsauttamalla</a:t>
            </a:r>
          </a:p>
        </p:txBody>
      </p:sp>
      <p:sp>
        <p:nvSpPr>
          <p:cNvPr id="5" name="Päivämäärän paikkamerkki 4">
            <a:extLst>
              <a:ext uri="{FF2B5EF4-FFF2-40B4-BE49-F238E27FC236}">
                <a16:creationId xmlns:a16="http://schemas.microsoft.com/office/drawing/2014/main" id="{FFA1213A-E730-40E5-A4FE-320D23973789}"/>
              </a:ext>
            </a:extLst>
          </p:cNvPr>
          <p:cNvSpPr>
            <a:spLocks noGrp="1"/>
          </p:cNvSpPr>
          <p:nvPr>
            <p:ph type="dt" sz="half" idx="10"/>
          </p:nvPr>
        </p:nvSpPr>
        <p:spPr/>
        <p:txBody>
          <a:bodyPr/>
          <a:lstStyle/>
          <a:p>
            <a:fld id="{4364331F-21CE-4DED-BEFB-2B09E2366F59}" type="datetimeFigureOut">
              <a:rPr lang="fi-FI" smtClean="0"/>
              <a:t>12.6.2024</a:t>
            </a:fld>
            <a:endParaRPr lang="fi-FI"/>
          </a:p>
        </p:txBody>
      </p:sp>
      <p:sp>
        <p:nvSpPr>
          <p:cNvPr id="6" name="Alatunnisteen paikkamerkki 5">
            <a:extLst>
              <a:ext uri="{FF2B5EF4-FFF2-40B4-BE49-F238E27FC236}">
                <a16:creationId xmlns:a16="http://schemas.microsoft.com/office/drawing/2014/main" id="{570BA50D-0409-4907-83D3-527079E034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B8E45A-2E55-4D53-A669-37B0BC2AE8DC}"/>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27280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6EA86A2-B0D6-434B-B28F-88F4176A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364331F-21CE-4DED-BEFB-2B09E2366F59}" type="datetimeFigureOut">
              <a:rPr lang="fi-FI" smtClean="0"/>
              <a:pPr/>
              <a:t>12.6.2024</a:t>
            </a:fld>
            <a:endParaRPr lang="fi-FI"/>
          </a:p>
        </p:txBody>
      </p:sp>
      <p:sp>
        <p:nvSpPr>
          <p:cNvPr id="5" name="Alatunnisteen paikkamerkki 4">
            <a:extLst>
              <a:ext uri="{FF2B5EF4-FFF2-40B4-BE49-F238E27FC236}">
                <a16:creationId xmlns:a16="http://schemas.microsoft.com/office/drawing/2014/main" id="{E5AC0CC5-903F-4B16-88E5-B9B8B16F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Dian numeron paikkamerkki 5">
            <a:extLst>
              <a:ext uri="{FF2B5EF4-FFF2-40B4-BE49-F238E27FC236}">
                <a16:creationId xmlns:a16="http://schemas.microsoft.com/office/drawing/2014/main" id="{A6B2E57A-AC33-4A63-9BAB-311723DD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99B51B2-0609-401D-B546-AAB1E0AB521B}" type="slidenum">
              <a:rPr lang="fi-FI" smtClean="0"/>
              <a:pPr/>
              <a:t>‹#›</a:t>
            </a:fld>
            <a:endParaRPr lang="fi-FI"/>
          </a:p>
        </p:txBody>
      </p:sp>
      <p:pic>
        <p:nvPicPr>
          <p:cNvPr id="8" name="Kuva 7">
            <a:extLst>
              <a:ext uri="{FF2B5EF4-FFF2-40B4-BE49-F238E27FC236}">
                <a16:creationId xmlns:a16="http://schemas.microsoft.com/office/drawing/2014/main" id="{D65FA010-5672-1DB4-BDBA-EA9B9797C5F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84123" y="0"/>
            <a:ext cx="2307877" cy="1629216"/>
          </a:xfrm>
          <a:prstGeom prst="rect">
            <a:avLst/>
          </a:prstGeom>
        </p:spPr>
      </p:pic>
    </p:spTree>
    <p:extLst>
      <p:ext uri="{BB962C8B-B14F-4D97-AF65-F5344CB8AC3E}">
        <p14:creationId xmlns:p14="http://schemas.microsoft.com/office/powerpoint/2010/main" val="349313449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5" r:id="rId3"/>
    <p:sldLayoutId id="2147483660" r:id="rId4"/>
    <p:sldLayoutId id="2147483654" r:id="rId5"/>
    <p:sldLayoutId id="2147483661" r:id="rId6"/>
    <p:sldLayoutId id="2147483650" r:id="rId7"/>
    <p:sldLayoutId id="2147483652" r:id="rId8"/>
    <p:sldLayoutId id="2147483657" r:id="rId9"/>
    <p:sldLayoutId id="2147483653" r:id="rId10"/>
    <p:sldLayoutId id="2147483656"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6EA86A2-B0D6-434B-B28F-88F4176A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364331F-21CE-4DED-BEFB-2B09E2366F59}" type="datetimeFigureOut">
              <a:rPr lang="fi-FI" smtClean="0"/>
              <a:pPr/>
              <a:t>12.6.2024</a:t>
            </a:fld>
            <a:endParaRPr lang="fi-FI"/>
          </a:p>
        </p:txBody>
      </p:sp>
      <p:sp>
        <p:nvSpPr>
          <p:cNvPr id="5" name="Alatunnisteen paikkamerkki 4">
            <a:extLst>
              <a:ext uri="{FF2B5EF4-FFF2-40B4-BE49-F238E27FC236}">
                <a16:creationId xmlns:a16="http://schemas.microsoft.com/office/drawing/2014/main" id="{E5AC0CC5-903F-4B16-88E5-B9B8B16F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Dian numeron paikkamerkki 5">
            <a:extLst>
              <a:ext uri="{FF2B5EF4-FFF2-40B4-BE49-F238E27FC236}">
                <a16:creationId xmlns:a16="http://schemas.microsoft.com/office/drawing/2014/main" id="{A6B2E57A-AC33-4A63-9BAB-311723DD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99B51B2-0609-401D-B546-AAB1E0AB521B}" type="slidenum">
              <a:rPr lang="fi-FI" smtClean="0"/>
              <a:pPr/>
              <a:t>‹#›</a:t>
            </a:fld>
            <a:endParaRPr lang="fi-FI"/>
          </a:p>
        </p:txBody>
      </p:sp>
      <p:pic>
        <p:nvPicPr>
          <p:cNvPr id="8" name="Kuva 7">
            <a:extLst>
              <a:ext uri="{FF2B5EF4-FFF2-40B4-BE49-F238E27FC236}">
                <a16:creationId xmlns:a16="http://schemas.microsoft.com/office/drawing/2014/main" id="{D65FA010-5672-1DB4-BDBA-EA9B9797C5F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84123" y="0"/>
            <a:ext cx="2307877" cy="1629216"/>
          </a:xfrm>
          <a:prstGeom prst="rect">
            <a:avLst/>
          </a:prstGeom>
        </p:spPr>
      </p:pic>
    </p:spTree>
    <p:extLst>
      <p:ext uri="{BB962C8B-B14F-4D97-AF65-F5344CB8AC3E}">
        <p14:creationId xmlns:p14="http://schemas.microsoft.com/office/powerpoint/2010/main" val="319607985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isä&#10;&#10;Kuvaus luotu automaattisesti">
            <a:extLst>
              <a:ext uri="{FF2B5EF4-FFF2-40B4-BE49-F238E27FC236}">
                <a16:creationId xmlns:a16="http://schemas.microsoft.com/office/drawing/2014/main" id="{C1D9C488-867D-E9AC-841F-C2AE149C9194}"/>
              </a:ext>
            </a:extLst>
          </p:cNvPr>
          <p:cNvPicPr>
            <a:picLocks noChangeAspect="1"/>
          </p:cNvPicPr>
          <p:nvPr/>
        </p:nvPicPr>
        <p:blipFill rotWithShape="1">
          <a:blip r:embed="rId3">
            <a:extLst>
              <a:ext uri="{28A0092B-C50C-407E-A947-70E740481C1C}">
                <a14:useLocalDpi xmlns:a14="http://schemas.microsoft.com/office/drawing/2010/main" val="0"/>
              </a:ext>
            </a:extLst>
          </a:blip>
          <a:srcRect t="5963" b="9663"/>
          <a:stretch/>
        </p:blipFill>
        <p:spPr>
          <a:xfrm>
            <a:off x="0" y="0"/>
            <a:ext cx="12192000" cy="6858000"/>
          </a:xfrm>
          <a:prstGeom prst="rect">
            <a:avLst/>
          </a:prstGeom>
        </p:spPr>
      </p:pic>
      <p:sp>
        <p:nvSpPr>
          <p:cNvPr id="21" name="Suorakulmio: Vastakkaiset kulmat pyöristetty 20">
            <a:extLst>
              <a:ext uri="{FF2B5EF4-FFF2-40B4-BE49-F238E27FC236}">
                <a16:creationId xmlns:a16="http://schemas.microsoft.com/office/drawing/2014/main" id="{38FCEC07-333C-4D97-8FD0-A5C6A32E3CB9}"/>
              </a:ext>
            </a:extLst>
          </p:cNvPr>
          <p:cNvSpPr/>
          <p:nvPr/>
        </p:nvSpPr>
        <p:spPr>
          <a:xfrm>
            <a:off x="-301068" y="4043265"/>
            <a:ext cx="4071750" cy="1350396"/>
          </a:xfrm>
          <a:prstGeom prst="round2DiagRect">
            <a:avLst/>
          </a:prstGeom>
          <a:solidFill>
            <a:srgbClr val="56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Tekstiruutu 17">
            <a:extLst>
              <a:ext uri="{FF2B5EF4-FFF2-40B4-BE49-F238E27FC236}">
                <a16:creationId xmlns:a16="http://schemas.microsoft.com/office/drawing/2014/main" id="{0E84BF11-22B3-430E-9C26-C294FAF8BACC}"/>
              </a:ext>
            </a:extLst>
          </p:cNvPr>
          <p:cNvSpPr txBox="1"/>
          <p:nvPr/>
        </p:nvSpPr>
        <p:spPr>
          <a:xfrm>
            <a:off x="457200" y="4318353"/>
            <a:ext cx="3621024" cy="800219"/>
          </a:xfrm>
          <a:prstGeom prst="rect">
            <a:avLst/>
          </a:prstGeom>
          <a:noFill/>
        </p:spPr>
        <p:txBody>
          <a:bodyPr wrap="square">
            <a:spAutoFit/>
          </a:bodyPr>
          <a:lstStyle/>
          <a:p>
            <a:r>
              <a:rPr lang="fi-FI" sz="2600" b="1" dirty="0">
                <a:solidFill>
                  <a:schemeClr val="bg1"/>
                </a:solidFill>
                <a:latin typeface="+mj-lt"/>
              </a:rPr>
              <a:t>8. Terveystaitoja</a:t>
            </a:r>
          </a:p>
          <a:p>
            <a:r>
              <a:rPr lang="fi-FI" sz="2000" dirty="0">
                <a:solidFill>
                  <a:schemeClr val="bg1"/>
                </a:solidFill>
              </a:rPr>
              <a:t>s. 108–122</a:t>
            </a:r>
            <a:endParaRPr lang="fi-FI" sz="2000" dirty="0"/>
          </a:p>
        </p:txBody>
      </p:sp>
      <p:sp>
        <p:nvSpPr>
          <p:cNvPr id="16" name="Suorakulmio: Vastakkaiset kulmat pyöristetty 15">
            <a:extLst>
              <a:ext uri="{FF2B5EF4-FFF2-40B4-BE49-F238E27FC236}">
                <a16:creationId xmlns:a16="http://schemas.microsoft.com/office/drawing/2014/main" id="{72368B97-E7C4-4FAB-8C64-799FB814EC69}"/>
              </a:ext>
            </a:extLst>
          </p:cNvPr>
          <p:cNvSpPr/>
          <p:nvPr/>
        </p:nvSpPr>
        <p:spPr>
          <a:xfrm>
            <a:off x="-925033" y="4890977"/>
            <a:ext cx="45719" cy="509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Kuva, joka sisältää kohteen teksti&#10;&#10;Kuvaus luotu automaattisesti">
            <a:extLst>
              <a:ext uri="{FF2B5EF4-FFF2-40B4-BE49-F238E27FC236}">
                <a16:creationId xmlns:a16="http://schemas.microsoft.com/office/drawing/2014/main" id="{9FB748B4-0435-882F-5B1D-D449A5D90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6955" y="0"/>
            <a:ext cx="2635045" cy="1860176"/>
          </a:xfrm>
          <a:prstGeom prst="rect">
            <a:avLst/>
          </a:prstGeom>
        </p:spPr>
      </p:pic>
    </p:spTree>
    <p:extLst>
      <p:ext uri="{BB962C8B-B14F-4D97-AF65-F5344CB8AC3E}">
        <p14:creationId xmlns:p14="http://schemas.microsoft.com/office/powerpoint/2010/main" val="93545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Ennaltaehkäisevä itsehoito</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701800"/>
            <a:ext cx="9795933" cy="4351338"/>
          </a:xfrm>
        </p:spPr>
        <p:txBody>
          <a:bodyPr/>
          <a:lstStyle/>
          <a:p>
            <a:pPr marL="0" indent="0">
              <a:buNone/>
              <a:defRPr/>
            </a:pPr>
            <a:r>
              <a:rPr lang="fi-FI" dirty="0"/>
              <a:t>Mitkä elintavat ja terveystaidot tukevat sairauksia ehkäisevää itsehoitoa? </a:t>
            </a:r>
          </a:p>
          <a:p>
            <a:pPr>
              <a:defRPr/>
            </a:pPr>
            <a:r>
              <a:rPr lang="fi-FI" dirty="0"/>
              <a:t>oma terveysosaaminen</a:t>
            </a:r>
          </a:p>
          <a:p>
            <a:pPr>
              <a:defRPr/>
            </a:pPr>
            <a:r>
              <a:rPr lang="fi-FI" dirty="0"/>
              <a:t>suositusten mukainen terveysliikunta</a:t>
            </a:r>
          </a:p>
          <a:p>
            <a:pPr>
              <a:defRPr/>
            </a:pPr>
            <a:r>
              <a:rPr lang="fi-FI" dirty="0"/>
              <a:t>suositusten mukainen ravitsemus</a:t>
            </a:r>
          </a:p>
          <a:p>
            <a:pPr>
              <a:defRPr/>
            </a:pPr>
            <a:r>
              <a:rPr lang="fi-FI" dirty="0"/>
              <a:t>itsetuntemus oman kehon ja mielen terveydestä</a:t>
            </a:r>
          </a:p>
          <a:p>
            <a:pPr>
              <a:defRPr/>
            </a:pPr>
            <a:r>
              <a:rPr lang="fi-FI" dirty="0"/>
              <a:t>hyvä hygienia</a:t>
            </a:r>
          </a:p>
          <a:p>
            <a:pPr>
              <a:defRPr/>
            </a:pPr>
            <a:r>
              <a:rPr lang="fi-FI" dirty="0"/>
              <a:t>riskikäyttäytymisen välttäminen</a:t>
            </a:r>
          </a:p>
          <a:p>
            <a:pPr>
              <a:defRPr/>
            </a:pPr>
            <a:r>
              <a:rPr lang="fi-FI" dirty="0"/>
              <a:t>rokotukset</a:t>
            </a:r>
          </a:p>
          <a:p>
            <a:pPr>
              <a:defRPr/>
            </a:pPr>
            <a:r>
              <a:rPr lang="fi-FI" dirty="0"/>
              <a:t>tarkoituksenmukainen lääkkeiden ja terveyspalvelujen käyttö</a:t>
            </a:r>
          </a:p>
        </p:txBody>
      </p:sp>
    </p:spTree>
    <p:extLst>
      <p:ext uri="{BB962C8B-B14F-4D97-AF65-F5344CB8AC3E}">
        <p14:creationId xmlns:p14="http://schemas.microsoft.com/office/powerpoint/2010/main" val="21244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433387"/>
            <a:ext cx="8006542" cy="648394"/>
          </a:xfrm>
        </p:spPr>
        <p:txBody>
          <a:bodyPr/>
          <a:lstStyle/>
          <a:p>
            <a:r>
              <a:rPr lang="fi-FI" altLang="fi-FI" dirty="0"/>
              <a:t>Itsehoito ja omahoito</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511300"/>
            <a:ext cx="5257800" cy="4351338"/>
          </a:xfrm>
        </p:spPr>
        <p:txBody>
          <a:bodyPr/>
          <a:lstStyle/>
          <a:p>
            <a:pPr marL="0" indent="0">
              <a:buNone/>
            </a:pPr>
            <a:r>
              <a:rPr lang="fi-FI" b="1" dirty="0"/>
              <a:t>Itsehoito</a:t>
            </a:r>
          </a:p>
          <a:p>
            <a:pPr>
              <a:lnSpc>
                <a:spcPct val="80000"/>
              </a:lnSpc>
            </a:pPr>
            <a:r>
              <a:rPr lang="fi-FI" altLang="fi-FI" dirty="0"/>
              <a:t>sairauksien ennaltaehkäisyä tai niiden hoitamista kotikonstein</a:t>
            </a:r>
          </a:p>
          <a:p>
            <a:pPr>
              <a:lnSpc>
                <a:spcPct val="80000"/>
              </a:lnSpc>
            </a:pPr>
            <a:r>
              <a:rPr lang="fi-FI" altLang="fi-FI" dirty="0"/>
              <a:t>tarvittaessa apuna ohjeiden mukaisesti käytetyt itsehoitolääkkeet, joita saa apteekista ilman reseptiä</a:t>
            </a:r>
          </a:p>
          <a:p>
            <a:pPr>
              <a:lnSpc>
                <a:spcPct val="80000"/>
              </a:lnSpc>
            </a:pPr>
            <a:r>
              <a:rPr lang="fi-FI" altLang="fi-FI" dirty="0"/>
              <a:t>on tärkeää tunnistaa tavallisimpien sairauksien oireet ja tietää niiden hoito</a:t>
            </a:r>
          </a:p>
          <a:p>
            <a:pPr>
              <a:lnSpc>
                <a:spcPct val="80000"/>
              </a:lnSpc>
            </a:pPr>
            <a:r>
              <a:rPr lang="fi-FI" altLang="fi-FI" dirty="0"/>
              <a:t>on myös tärkeää ymmärtää, milloin on syytä ottaa yhteys terveydenhuollon ammattilaisiin</a:t>
            </a:r>
            <a:endParaRPr lang="en-US" altLang="fi-FI" dirty="0"/>
          </a:p>
          <a:p>
            <a:endParaRPr lang="fi-FI" dirty="0"/>
          </a:p>
        </p:txBody>
      </p:sp>
      <p:sp>
        <p:nvSpPr>
          <p:cNvPr id="2" name="Sisällön paikkamerkki 2">
            <a:extLst>
              <a:ext uri="{FF2B5EF4-FFF2-40B4-BE49-F238E27FC236}">
                <a16:creationId xmlns:a16="http://schemas.microsoft.com/office/drawing/2014/main" id="{A3267655-B12F-F3D5-DA64-F81AF61B5119}"/>
              </a:ext>
            </a:extLst>
          </p:cNvPr>
          <p:cNvSpPr txBox="1">
            <a:spLocks/>
          </p:cNvSpPr>
          <p:nvPr/>
        </p:nvSpPr>
        <p:spPr>
          <a:xfrm>
            <a:off x="6096000" y="1511300"/>
            <a:ext cx="5257800" cy="4351338"/>
          </a:xfrm>
          <a:prstGeom prst="rect">
            <a:avLst/>
          </a:prstGeom>
        </p:spPr>
        <p:txBody>
          <a:bodyPr/>
          <a:lstStyle>
            <a:lvl1pPr marL="228600" indent="-228600" algn="l" defTabSz="914400" rtl="0" eaLnBrk="1" latinLnBrk="0" hangingPunct="1">
              <a:lnSpc>
                <a:spcPct val="90000"/>
              </a:lnSpc>
              <a:spcBef>
                <a:spcPts val="1000"/>
              </a:spcBef>
              <a:buClr>
                <a:srgbClr val="56A042"/>
              </a:buClr>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56A042"/>
              </a:buClr>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56A042"/>
              </a:buClr>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56A042"/>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Clr>
                <a:srgbClr val="56A042"/>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b="1" dirty="0"/>
              <a:t>Omahoito</a:t>
            </a:r>
          </a:p>
          <a:p>
            <a:r>
              <a:rPr lang="fi-FI" altLang="fi-FI" dirty="0"/>
              <a:t>pitkäaikaissairauden tai toipilaan kotihoito</a:t>
            </a:r>
          </a:p>
          <a:p>
            <a:r>
              <a:rPr lang="fi-FI" altLang="fi-FI" dirty="0"/>
              <a:t>tarvittaessa lääkärin määräämä lääkehoito</a:t>
            </a:r>
          </a:p>
          <a:p>
            <a:r>
              <a:rPr lang="fi-FI" altLang="fi-FI" dirty="0"/>
              <a:t>tarvittaessa terveydenhuollon ammattilaiset seuranta tai neuvonta</a:t>
            </a:r>
          </a:p>
          <a:p>
            <a:endParaRPr lang="fi-FI" dirty="0"/>
          </a:p>
        </p:txBody>
      </p:sp>
    </p:spTree>
    <p:extLst>
      <p:ext uri="{BB962C8B-B14F-4D97-AF65-F5344CB8AC3E}">
        <p14:creationId xmlns:p14="http://schemas.microsoft.com/office/powerpoint/2010/main" val="1008351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538709"/>
            <a:ext cx="8006542" cy="648394"/>
          </a:xfrm>
        </p:spPr>
        <p:txBody>
          <a:bodyPr/>
          <a:lstStyle/>
          <a:p>
            <a:r>
              <a:rPr lang="fi-FI" dirty="0"/>
              <a:t>Itsehoitolääkkeet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616075"/>
            <a:ext cx="6189133" cy="4351338"/>
          </a:xfrm>
        </p:spPr>
        <p:txBody>
          <a:bodyPr/>
          <a:lstStyle/>
          <a:p>
            <a:r>
              <a:rPr lang="fi-FI" dirty="0"/>
              <a:t>apteekista ilman reseptiä</a:t>
            </a:r>
          </a:p>
          <a:p>
            <a:r>
              <a:rPr lang="fi-FI" dirty="0"/>
              <a:t>tukevat muuta itsehoitoa</a:t>
            </a:r>
          </a:p>
          <a:p>
            <a:r>
              <a:rPr lang="fi-FI" dirty="0"/>
              <a:t>selkeät ja lievät sairaudet</a:t>
            </a:r>
          </a:p>
          <a:p>
            <a:r>
              <a:rPr lang="fi-FI" dirty="0"/>
              <a:t>vain tilapäiskäyttöön</a:t>
            </a:r>
          </a:p>
          <a:p>
            <a:r>
              <a:rPr lang="fi-FI" dirty="0"/>
              <a:t>käyttö saattaa peittää vakavamman sairauden</a:t>
            </a:r>
          </a:p>
          <a:p>
            <a:r>
              <a:rPr lang="fi-FI" dirty="0"/>
              <a:t>oireet ja viivästyttää lääkäriin menoa</a:t>
            </a:r>
          </a:p>
          <a:p>
            <a:r>
              <a:rPr lang="fi-FI" dirty="0"/>
              <a:t>pitkäaikaisesta käytöstä saattaa aiheutua haittoja</a:t>
            </a:r>
          </a:p>
          <a:p>
            <a:r>
              <a:rPr lang="fi-FI" dirty="0"/>
              <a:t>noudatettava pakkauksen ohjeita</a:t>
            </a:r>
          </a:p>
          <a:p>
            <a:pPr marL="0" indent="0">
              <a:buNone/>
            </a:pPr>
            <a:endParaRPr lang="fi-FI" dirty="0"/>
          </a:p>
          <a:p>
            <a:endParaRPr lang="fi-FI" dirty="0"/>
          </a:p>
        </p:txBody>
      </p:sp>
      <p:pic>
        <p:nvPicPr>
          <p:cNvPr id="7" name="Picture 6" descr="A picture containing text, person, indoor, scene&#10;&#10;Description automatically generated">
            <a:extLst>
              <a:ext uri="{FF2B5EF4-FFF2-40B4-BE49-F238E27FC236}">
                <a16:creationId xmlns:a16="http://schemas.microsoft.com/office/drawing/2014/main" id="{DB4E30E1-0B5B-88A4-F710-253159876316}"/>
              </a:ext>
            </a:extLst>
          </p:cNvPr>
          <p:cNvPicPr>
            <a:picLocks noChangeAspect="1"/>
          </p:cNvPicPr>
          <p:nvPr/>
        </p:nvPicPr>
        <p:blipFill rotWithShape="1">
          <a:blip r:embed="rId3">
            <a:extLst>
              <a:ext uri="{28A0092B-C50C-407E-A947-70E740481C1C}">
                <a14:useLocalDpi xmlns:a14="http://schemas.microsoft.com/office/drawing/2010/main" val="0"/>
              </a:ext>
            </a:extLst>
          </a:blip>
          <a:srcRect l="26518" r="27751"/>
          <a:stretch/>
        </p:blipFill>
        <p:spPr>
          <a:xfrm flipH="1">
            <a:off x="7820024" y="0"/>
            <a:ext cx="4371975" cy="6346947"/>
          </a:xfrm>
          <a:prstGeom prst="rect">
            <a:avLst/>
          </a:prstGeom>
        </p:spPr>
      </p:pic>
      <p:pic>
        <p:nvPicPr>
          <p:cNvPr id="2" name="Kuva 1">
            <a:extLst>
              <a:ext uri="{FF2B5EF4-FFF2-40B4-BE49-F238E27FC236}">
                <a16:creationId xmlns:a16="http://schemas.microsoft.com/office/drawing/2014/main" id="{B330CD78-9FFC-AE12-B75E-2E83DBCC6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4123" y="0"/>
            <a:ext cx="2307877" cy="1629216"/>
          </a:xfrm>
          <a:prstGeom prst="rect">
            <a:avLst/>
          </a:prstGeom>
        </p:spPr>
      </p:pic>
      <p:pic>
        <p:nvPicPr>
          <p:cNvPr id="4" name="Kuva 3">
            <a:extLst>
              <a:ext uri="{FF2B5EF4-FFF2-40B4-BE49-F238E27FC236}">
                <a16:creationId xmlns:a16="http://schemas.microsoft.com/office/drawing/2014/main" id="{DF6E9B70-0E98-760D-7C81-568765C2A9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90272"/>
            <a:ext cx="12190476" cy="952381"/>
          </a:xfrm>
          <a:prstGeom prst="rect">
            <a:avLst/>
          </a:prstGeom>
        </p:spPr>
      </p:pic>
    </p:spTree>
    <p:extLst>
      <p:ext uri="{BB962C8B-B14F-4D97-AF65-F5344CB8AC3E}">
        <p14:creationId xmlns:p14="http://schemas.microsoft.com/office/powerpoint/2010/main" val="411240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Reseptilääkkeet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825625"/>
            <a:ext cx="9152467" cy="4351338"/>
          </a:xfrm>
        </p:spPr>
        <p:txBody>
          <a:bodyPr/>
          <a:lstStyle/>
          <a:p>
            <a:r>
              <a:rPr lang="fi-FI" dirty="0"/>
              <a:t>apteekista reseptillä</a:t>
            </a:r>
          </a:p>
          <a:p>
            <a:r>
              <a:rPr lang="fi-FI" dirty="0"/>
              <a:t>sairaus vaatii lääkärin diagnoosin</a:t>
            </a:r>
          </a:p>
          <a:p>
            <a:r>
              <a:rPr lang="fi-FI" dirty="0" err="1"/>
              <a:t>ääkkeen</a:t>
            </a:r>
            <a:r>
              <a:rPr lang="fi-FI" dirty="0"/>
              <a:t> annostus määritellään yksilöllisesti</a:t>
            </a:r>
          </a:p>
          <a:p>
            <a:r>
              <a:rPr lang="fi-FI" dirty="0"/>
              <a:t>hoito saattaa vaatia seurantaa</a:t>
            </a:r>
          </a:p>
          <a:p>
            <a:r>
              <a:rPr lang="fi-FI" dirty="0"/>
              <a:t>haittavaikutusten tarkkaileminen, tarvittaessa yhteys lääkäriin</a:t>
            </a:r>
          </a:p>
          <a:p>
            <a:r>
              <a:rPr lang="fi-FI" dirty="0"/>
              <a:t>yhtä aikaa käytetyillä lääkkeillä voi olla haitallinen yhteisvaikutuksen riski</a:t>
            </a:r>
          </a:p>
        </p:txBody>
      </p:sp>
    </p:spTree>
    <p:extLst>
      <p:ext uri="{BB962C8B-B14F-4D97-AF65-F5344CB8AC3E}">
        <p14:creationId xmlns:p14="http://schemas.microsoft.com/office/powerpoint/2010/main" val="15816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Lääkkeen virheellinen käyttö</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825625"/>
            <a:ext cx="9496647" cy="4351338"/>
          </a:xfrm>
        </p:spPr>
        <p:txBody>
          <a:bodyPr/>
          <a:lstStyle/>
          <a:p>
            <a:r>
              <a:rPr lang="fi-FI" dirty="0"/>
              <a:t>käyttö suurempina annoksina tai useammin kuin on tarkoitettu</a:t>
            </a:r>
          </a:p>
          <a:p>
            <a:r>
              <a:rPr lang="fi-FI" dirty="0"/>
              <a:t>käyttö liian pieninä annoksina tai liian harvoin</a:t>
            </a:r>
          </a:p>
          <a:p>
            <a:r>
              <a:rPr lang="fi-FI" dirty="0"/>
              <a:t>käyttö aiheetta</a:t>
            </a:r>
          </a:p>
          <a:p>
            <a:r>
              <a:rPr lang="fi-FI" dirty="0"/>
              <a:t>väärän lääkkeen käyttö</a:t>
            </a:r>
          </a:p>
          <a:p>
            <a:r>
              <a:rPr lang="fi-FI" dirty="0"/>
              <a:t>väärin annetun lääkkeen käyttö</a:t>
            </a:r>
          </a:p>
          <a:p>
            <a:r>
              <a:rPr lang="fi-FI" dirty="0"/>
              <a:t>väärinkäyttö esimerkiksi päihtymistarkoituksessa</a:t>
            </a:r>
          </a:p>
          <a:p>
            <a:endParaRPr lang="fi-FI" dirty="0"/>
          </a:p>
        </p:txBody>
      </p:sp>
    </p:spTree>
    <p:extLst>
      <p:ext uri="{BB962C8B-B14F-4D97-AF65-F5344CB8AC3E}">
        <p14:creationId xmlns:p14="http://schemas.microsoft.com/office/powerpoint/2010/main" val="2441941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Teknologia itse- ja omahoidon työkaluna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2064773"/>
            <a:ext cx="10144432" cy="4112189"/>
          </a:xfrm>
        </p:spPr>
        <p:txBody>
          <a:bodyPr/>
          <a:lstStyle/>
          <a:p>
            <a:pPr marL="0" indent="0">
              <a:buNone/>
            </a:pPr>
            <a:r>
              <a:rPr lang="fi-FI" altLang="fi-FI" dirty="0"/>
              <a:t>monia erilaisia teknisiä sovelluksia on muun muassa: </a:t>
            </a:r>
          </a:p>
          <a:p>
            <a:r>
              <a:rPr lang="fi-FI" altLang="fi-FI" dirty="0"/>
              <a:t>itse- ja omahoidon tueksi</a:t>
            </a:r>
          </a:p>
          <a:p>
            <a:r>
              <a:rPr lang="fi-FI" altLang="fi-FI" dirty="0"/>
              <a:t>ikäihmisten tueksi</a:t>
            </a:r>
          </a:p>
          <a:p>
            <a:r>
              <a:rPr lang="fi-FI" altLang="fi-FI" dirty="0"/>
              <a:t>osana terveydenhuoltoa</a:t>
            </a:r>
          </a:p>
          <a:p>
            <a:r>
              <a:rPr lang="fi-FI" altLang="fi-FI" dirty="0"/>
              <a:t>terveysneuvonnan työkaluina</a:t>
            </a:r>
          </a:p>
          <a:p>
            <a:r>
              <a:rPr lang="fi-FI" altLang="fi-FI" dirty="0"/>
              <a:t>sähköisenä terveysarkistona</a:t>
            </a:r>
          </a:p>
          <a:p>
            <a:r>
              <a:rPr lang="fi-FI" altLang="fi-FI" dirty="0"/>
              <a:t>oman terveyden seuraamiseen</a:t>
            </a:r>
          </a:p>
          <a:p>
            <a:r>
              <a:rPr lang="fi-FI" altLang="fi-FI" dirty="0"/>
              <a:t>biohakkerointiin</a:t>
            </a:r>
          </a:p>
        </p:txBody>
      </p:sp>
    </p:spTree>
    <p:extLst>
      <p:ext uri="{BB962C8B-B14F-4D97-AF65-F5344CB8AC3E}">
        <p14:creationId xmlns:p14="http://schemas.microsoft.com/office/powerpoint/2010/main" val="290708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Keskeistä: Terveystaitoja </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17123"/>
            <a:ext cx="10144432" cy="4112189"/>
          </a:xfrm>
        </p:spPr>
        <p:txBody>
          <a:bodyPr/>
          <a:lstStyle/>
          <a:p>
            <a:r>
              <a:rPr lang="fi-FI" altLang="fi-FI" dirty="0"/>
              <a:t>Itsehoito: määritelmä ja käyttötilanteet</a:t>
            </a:r>
          </a:p>
          <a:p>
            <a:r>
              <a:rPr lang="fi-FI" altLang="fi-FI" dirty="0"/>
              <a:t>Omahoito: määritelmä ja käyttötilanteet</a:t>
            </a:r>
          </a:p>
          <a:p>
            <a:r>
              <a:rPr lang="fi-FI" altLang="fi-FI" dirty="0"/>
              <a:t>Kivun ja kuumeen merkitys, oireet ja hoito</a:t>
            </a:r>
          </a:p>
          <a:p>
            <a:r>
              <a:rPr lang="fi-FI" altLang="fi-FI" dirty="0"/>
              <a:t>Päänsäryn syyt, oireet ja hoito</a:t>
            </a:r>
          </a:p>
          <a:p>
            <a:r>
              <a:rPr lang="fi-FI" altLang="fi-FI" dirty="0"/>
              <a:t>Suun terveyden hoito ja hoidon laiminlyönnin riskit</a:t>
            </a:r>
          </a:p>
          <a:p>
            <a:r>
              <a:rPr lang="fi-FI" altLang="fi-FI" dirty="0"/>
              <a:t>Lääkkeiden oikea ja tarkoituksenmukainen käyttö</a:t>
            </a:r>
          </a:p>
          <a:p>
            <a:r>
              <a:rPr lang="fi-FI" altLang="fi-FI" dirty="0"/>
              <a:t>Luontaislääkkeiden ero teollisiin lääkkeisiin, käytön mahdolliset riskit</a:t>
            </a:r>
          </a:p>
        </p:txBody>
      </p:sp>
    </p:spTree>
    <p:extLst>
      <p:ext uri="{BB962C8B-B14F-4D97-AF65-F5344CB8AC3E}">
        <p14:creationId xmlns:p14="http://schemas.microsoft.com/office/powerpoint/2010/main" val="198716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Haastattelutehtävä </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750141"/>
            <a:ext cx="8006542" cy="4112189"/>
          </a:xfrm>
        </p:spPr>
        <p:txBody>
          <a:bodyPr/>
          <a:lstStyle/>
          <a:p>
            <a:r>
              <a:rPr lang="fi-FI" altLang="fi-FI" dirty="0"/>
              <a:t>Haastattele isovanhempaasi tai jotakuta muuta tuttua vanhusta. </a:t>
            </a:r>
          </a:p>
          <a:p>
            <a:r>
              <a:rPr lang="fi-FI" altLang="fi-FI" dirty="0"/>
              <a:t>Pyydä häntä kertomaan, millaisia sairauksia hän on lapsena ja nuorena sairastanut. Miten ja missä kyseisiä sairauksia hoidettiin?</a:t>
            </a:r>
          </a:p>
          <a:p>
            <a:r>
              <a:rPr lang="fi-FI" altLang="fi-FI" dirty="0"/>
              <a:t>Pyydä häntä myös muistelemaan, millaisia sairauksia hänen lapsuusaikanaan sairastivat aikuiset ja vanhukset? Miten ja missä kyseisiä sairauksia hoidettiin?</a:t>
            </a:r>
          </a:p>
          <a:p>
            <a:r>
              <a:rPr lang="fi-FI" altLang="fi-FI" dirty="0"/>
              <a:t>Kysy vielä, milloin hän eli lapsuuttaan ja nuoruuttaan. </a:t>
            </a:r>
          </a:p>
          <a:p>
            <a:endParaRPr lang="fi-FI" altLang="fi-FI" dirty="0"/>
          </a:p>
        </p:txBody>
      </p:sp>
    </p:spTree>
    <p:extLst>
      <p:ext uri="{BB962C8B-B14F-4D97-AF65-F5344CB8AC3E}">
        <p14:creationId xmlns:p14="http://schemas.microsoft.com/office/powerpoint/2010/main" val="956685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Ensiapu</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750141"/>
            <a:ext cx="8006542" cy="4112189"/>
          </a:xfrm>
        </p:spPr>
        <p:txBody>
          <a:bodyPr/>
          <a:lstStyle/>
          <a:p>
            <a:r>
              <a:rPr lang="fi-FI" altLang="fi-FI" dirty="0"/>
              <a:t>Ensiapu ei sisälly suoraan TE3-moduulin sisältöihin.</a:t>
            </a:r>
          </a:p>
          <a:p>
            <a:r>
              <a:rPr lang="fi-FI" altLang="fi-FI" dirty="0"/>
              <a:t>Se on kuitenkin merkittävä terveysosaamisen alue.</a:t>
            </a:r>
          </a:p>
          <a:p>
            <a:r>
              <a:rPr lang="fi-FI" altLang="fi-FI" dirty="0"/>
              <a:t>Oppikirjassa on henkeä pelastavan ensiavun perusteet lisätekstinä.</a:t>
            </a:r>
          </a:p>
          <a:p>
            <a:r>
              <a:rPr lang="fi-FI" altLang="fi-FI" dirty="0"/>
              <a:t>Mikäli kurssilla on aikaa tai koulussa on teemapäivä tai vastaava, oheisia materiaaleja voi hyödyntää.</a:t>
            </a:r>
          </a:p>
        </p:txBody>
      </p:sp>
    </p:spTree>
    <p:extLst>
      <p:ext uri="{BB962C8B-B14F-4D97-AF65-F5344CB8AC3E}">
        <p14:creationId xmlns:p14="http://schemas.microsoft.com/office/powerpoint/2010/main" val="363271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7984220-C937-DD6C-8178-15EBA6781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39" t="5286"/>
          <a:stretch>
            <a:fillRect/>
          </a:stretch>
        </p:blipFill>
        <p:spPr>
          <a:xfrm>
            <a:off x="7871243" y="2064773"/>
            <a:ext cx="3908425" cy="4122738"/>
          </a:xfrm>
          <a:prstGeom prst="rect">
            <a:avLst/>
          </a:prstGeom>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Ensiapu – hengenpelastava taito</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2064773"/>
            <a:ext cx="10144432" cy="4112189"/>
          </a:xfrm>
        </p:spPr>
        <p:txBody>
          <a:bodyPr/>
          <a:lstStyle/>
          <a:p>
            <a:pPr marL="0" indent="0">
              <a:buNone/>
              <a:defRPr/>
            </a:pPr>
            <a:r>
              <a:rPr lang="fi-FI" dirty="0">
                <a:cs typeface="Times New Roman" pitchFamily="18" charset="0"/>
              </a:rPr>
              <a:t>Jos sydän pysähtyy,</a:t>
            </a:r>
          </a:p>
          <a:p>
            <a:pPr marL="0" indent="0">
              <a:buNone/>
              <a:defRPr/>
            </a:pPr>
            <a:r>
              <a:rPr lang="fi-FI" dirty="0">
                <a:cs typeface="Times New Roman" pitchFamily="18" charset="0"/>
              </a:rPr>
              <a:t>4–6 minuutin kuluttua aivojen vauriot mahdollisia</a:t>
            </a:r>
          </a:p>
          <a:p>
            <a:pPr marL="0" indent="0">
              <a:buNone/>
              <a:defRPr/>
            </a:pPr>
            <a:r>
              <a:rPr lang="fi-FI" dirty="0">
                <a:cs typeface="Times New Roman" pitchFamily="18" charset="0"/>
              </a:rPr>
              <a:t>6–10 minuutin kuluttua aivojen vauriot todennäköisiä</a:t>
            </a:r>
          </a:p>
          <a:p>
            <a:pPr marL="0" indent="0">
              <a:buNone/>
              <a:defRPr/>
            </a:pPr>
            <a:r>
              <a:rPr lang="fi-FI" dirty="0">
                <a:cs typeface="Times New Roman" pitchFamily="18" charset="0"/>
              </a:rPr>
              <a:t>yli 10 minuutin kuluttua pysyvä aivovamma. </a:t>
            </a:r>
          </a:p>
          <a:p>
            <a:pPr>
              <a:defRPr/>
            </a:pPr>
            <a:endParaRPr lang="fi-FI" i="1" dirty="0">
              <a:latin typeface="Times New Roman" pitchFamily="18" charset="0"/>
              <a:cs typeface="Times New Roman" pitchFamily="18" charset="0"/>
            </a:endParaRPr>
          </a:p>
        </p:txBody>
      </p:sp>
    </p:spTree>
    <p:extLst>
      <p:ext uri="{BB962C8B-B14F-4D97-AF65-F5344CB8AC3E}">
        <p14:creationId xmlns:p14="http://schemas.microsoft.com/office/powerpoint/2010/main" val="369582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Pariporina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825625"/>
            <a:ext cx="8006542" cy="4351338"/>
          </a:xfrm>
        </p:spPr>
        <p:txBody>
          <a:bodyPr/>
          <a:lstStyle/>
          <a:p>
            <a:r>
              <a:rPr lang="fi-FI" altLang="fi-FI" dirty="0"/>
              <a:t>Milloin olit viimeksi sairas, esimerkiksi flunssainen?</a:t>
            </a:r>
            <a:endParaRPr lang="en-US" altLang="fi-FI" dirty="0"/>
          </a:p>
          <a:p>
            <a:r>
              <a:rPr lang="fi-FI" altLang="fi-FI" dirty="0"/>
              <a:t>Miten hoidit kyseistä sairautta tai vaivaa?</a:t>
            </a:r>
            <a:endParaRPr lang="en-US" altLang="fi-FI" dirty="0"/>
          </a:p>
          <a:p>
            <a:r>
              <a:rPr lang="fi-FI" altLang="fi-FI" dirty="0"/>
              <a:t>Tarvitsitko lääkärin apua? Jos et, niin mistä tiesit että ei tarvitse mennä lääkäriin?</a:t>
            </a:r>
          </a:p>
          <a:p>
            <a:r>
              <a:rPr lang="fi-FI" altLang="fi-FI" dirty="0"/>
              <a:t>Jos kyllä, niin mistä tiesit </a:t>
            </a:r>
          </a:p>
          <a:p>
            <a:pPr marL="400050" lvl="1" indent="0">
              <a:buNone/>
            </a:pPr>
            <a:r>
              <a:rPr lang="fi-FI" altLang="fi-FI" sz="2400" dirty="0"/>
              <a:t>a. että on mentävä lääkäriin </a:t>
            </a:r>
          </a:p>
          <a:p>
            <a:pPr marL="400050" lvl="1" indent="0">
              <a:buNone/>
            </a:pPr>
            <a:r>
              <a:rPr lang="fi-FI" altLang="fi-FI" sz="2400" dirty="0"/>
              <a:t>b. kehen tai mihin ottaa yhteyttä päästäksesi lääkäriin</a:t>
            </a:r>
          </a:p>
          <a:p>
            <a:pPr marL="400050" lvl="1" indent="0">
              <a:buNone/>
            </a:pPr>
            <a:r>
              <a:rPr lang="fi-FI" altLang="fi-FI" sz="2400" dirty="0"/>
              <a:t>c. missä lääkäri ottaa vastaan?</a:t>
            </a:r>
          </a:p>
          <a:p>
            <a:r>
              <a:rPr lang="fi-FI" altLang="fi-FI" dirty="0"/>
              <a:t>Onko puhelimessasi 112 sovellus?</a:t>
            </a:r>
            <a:endParaRPr lang="en-US" altLang="fi-FI" dirty="0"/>
          </a:p>
          <a:p>
            <a:pPr marL="400050" lvl="1" indent="0">
              <a:buNone/>
            </a:pPr>
            <a:endParaRPr lang="fi-FI" altLang="fi-FI" sz="2400" dirty="0"/>
          </a:p>
          <a:p>
            <a:endParaRPr lang="en-US" altLang="fi-FI" dirty="0"/>
          </a:p>
        </p:txBody>
      </p:sp>
    </p:spTree>
    <p:extLst>
      <p:ext uri="{BB962C8B-B14F-4D97-AF65-F5344CB8AC3E}">
        <p14:creationId xmlns:p14="http://schemas.microsoft.com/office/powerpoint/2010/main" val="1470716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Ensiapu</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683773"/>
            <a:ext cx="7762875" cy="4112189"/>
          </a:xfrm>
        </p:spPr>
        <p:txBody>
          <a:bodyPr/>
          <a:lstStyle/>
          <a:p>
            <a:r>
              <a:rPr lang="fi-FI" altLang="fi-FI" dirty="0"/>
              <a:t>Onnettomuuksia pyritään estämään erilaisilla säännöillä ja määräyksillä.</a:t>
            </a:r>
          </a:p>
          <a:p>
            <a:r>
              <a:rPr lang="fi-FI" altLang="fi-FI" dirty="0"/>
              <a:t>Turvallisuusriskit on huomioitava ja tarvittaessa pyrittävä poistamaan.</a:t>
            </a:r>
          </a:p>
          <a:p>
            <a:r>
              <a:rPr lang="fi-FI" altLang="fi-FI" dirty="0"/>
              <a:t>Auttamisvelvollisuudesta on säädetty laissa. </a:t>
            </a:r>
          </a:p>
          <a:p>
            <a:r>
              <a:rPr lang="fi-FI" altLang="fi-FI" dirty="0"/>
              <a:t>Jokaisen on autettava kykyjensä mukaan. </a:t>
            </a:r>
          </a:p>
          <a:p>
            <a:r>
              <a:rPr lang="fi-FI" altLang="fi-FI" dirty="0"/>
              <a:t>Ensiaputaitojen hankkiminen ja ylläpitäminen on tärkeä kansalaistaito.</a:t>
            </a:r>
            <a:endParaRPr lang="en-US" altLang="fi-FI" dirty="0"/>
          </a:p>
        </p:txBody>
      </p:sp>
    </p:spTree>
    <p:extLst>
      <p:ext uri="{BB962C8B-B14F-4D97-AF65-F5344CB8AC3E}">
        <p14:creationId xmlns:p14="http://schemas.microsoft.com/office/powerpoint/2010/main" val="4088901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zh-CN" dirty="0"/>
              <a:t>Tieliikennelaki</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674248"/>
            <a:ext cx="7667625" cy="4112189"/>
          </a:xfrm>
        </p:spPr>
        <p:txBody>
          <a:bodyPr/>
          <a:lstStyle/>
          <a:p>
            <a:r>
              <a:rPr lang="fi-FI" altLang="zh-CN" b="1" dirty="0"/>
              <a:t>Onnettomuuteen osallisen auttamisvelvollisuus: </a:t>
            </a:r>
            <a:r>
              <a:rPr lang="fi-FI" altLang="zh-CN" dirty="0"/>
              <a:t>Onnettomuustilanteessa jokainen on velvollinen avustamaan kykynsä mukaan. § 58</a:t>
            </a:r>
          </a:p>
          <a:p>
            <a:r>
              <a:rPr lang="fi-FI" altLang="zh-CN" b="1" dirty="0"/>
              <a:t>Yleinen auttamisvelvollisuus: </a:t>
            </a:r>
            <a:r>
              <a:rPr lang="fi-FI" altLang="zh-CN" dirty="0"/>
              <a:t>Jokainen ajoneuvonkuljettaja on velvollinen kuljettamaan liikenneonnettomuuden uhrin hoitoon tai hänen on avustettava kuljetuksen järjestämisessä. § 57</a:t>
            </a:r>
            <a:endParaRPr lang="en-US" altLang="fi-FI" dirty="0"/>
          </a:p>
        </p:txBody>
      </p:sp>
    </p:spTree>
    <p:extLst>
      <p:ext uri="{BB962C8B-B14F-4D97-AF65-F5344CB8AC3E}">
        <p14:creationId xmlns:p14="http://schemas.microsoft.com/office/powerpoint/2010/main" val="2756535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zh-CN" dirty="0"/>
              <a:t>Pelastustoimilaki</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626623"/>
            <a:ext cx="8782050" cy="4112189"/>
          </a:xfrm>
        </p:spPr>
        <p:txBody>
          <a:bodyPr/>
          <a:lstStyle/>
          <a:p>
            <a:r>
              <a:rPr lang="fi-FI" altLang="zh-CN" b="1" dirty="0"/>
              <a:t>Jokaisen toimintavelvollisuus: </a:t>
            </a:r>
            <a:r>
              <a:rPr lang="fi-FI" altLang="zh-CN" dirty="0"/>
              <a:t>Jokainen joka huomaa tulipalon tai onnettomuuden tapahtuneen tai uhkaavan, eikä voi sammuttaa paloa tai torjua vaaraa, on velvollinen viipymättä ilmoittamaan vaarassa oleville, tekemään hätäilmoituksen ja ryhtymään pelastustoimiin kykynsä mukaan. §30</a:t>
            </a:r>
          </a:p>
          <a:p>
            <a:r>
              <a:rPr lang="fi-FI" altLang="zh-CN" b="1" dirty="0"/>
              <a:t>Velvollisuus osallistua pelastustoimintaan: </a:t>
            </a:r>
            <a:r>
              <a:rPr lang="fi-FI" altLang="zh-CN" dirty="0"/>
              <a:t>Jokainen työkykyinen henkilö on velvollinen auttamaan palo- tai onnettomuustilanteessa. Tästä voi kieltäytyä vai pätevästä syystä. Pelastustoimintaan määrätty ei saa lähteä paikalta, ennen kuin pelastustoiminnan johtaja on antanut luvan. §48</a:t>
            </a:r>
            <a:endParaRPr lang="en-US" altLang="fi-FI" dirty="0"/>
          </a:p>
        </p:txBody>
      </p:sp>
    </p:spTree>
    <p:extLst>
      <p:ext uri="{BB962C8B-B14F-4D97-AF65-F5344CB8AC3E}">
        <p14:creationId xmlns:p14="http://schemas.microsoft.com/office/powerpoint/2010/main" val="3326840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zh-CN" dirty="0"/>
              <a:t>Poliisilaki</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636148"/>
            <a:ext cx="7439025" cy="4112189"/>
          </a:xfrm>
        </p:spPr>
        <p:txBody>
          <a:bodyPr/>
          <a:lstStyle/>
          <a:p>
            <a:r>
              <a:rPr lang="fi-FI" altLang="zh-CN" b="1" dirty="0"/>
              <a:t>Avustamisvelvollisuus: </a:t>
            </a:r>
            <a:r>
              <a:rPr lang="fi-FI" altLang="zh-CN" dirty="0"/>
              <a:t>Jokainen terve 18–54-vuotias on velvollinen avustamaan poliisia hengenvaarassa olevan kadonneen etsimisessä, ihmishengen pelastamisessa, loukkaantuneen auttamisessa sekä huomattavan omaisuusvahingon tai ympäristöuhan torjumisessa. Tarvittaessa poliisin käyttöön on annettava korvausta vastaan kohtuullinen määrä elintarvikkeita, viestintävälineitä, kuljetus- ja työvälineitä sekä muita tarvittavia laitteita ja aineita. § 45</a:t>
            </a:r>
            <a:endParaRPr lang="en-US" altLang="fi-FI" dirty="0"/>
          </a:p>
        </p:txBody>
      </p:sp>
    </p:spTree>
    <p:extLst>
      <p:ext uri="{BB962C8B-B14F-4D97-AF65-F5344CB8AC3E}">
        <p14:creationId xmlns:p14="http://schemas.microsoft.com/office/powerpoint/2010/main" val="1979558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Rikoslaki</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569473"/>
            <a:ext cx="8315325" cy="4112189"/>
          </a:xfrm>
        </p:spPr>
        <p:txBody>
          <a:bodyPr/>
          <a:lstStyle/>
          <a:p>
            <a:r>
              <a:rPr lang="fi-FI" altLang="fi-FI" dirty="0"/>
              <a:t>Avuttomaan tilaan saatetusta henkilöstä on huolehdittava. RL 21 luku 14 §</a:t>
            </a:r>
          </a:p>
          <a:p>
            <a:r>
              <a:rPr lang="fi-FI" altLang="fi-FI" dirty="0"/>
              <a:t>Hengenvaarassa tai vakavassa terveyden vaarassa olevaa on autettava ja hankittava apua edellyttäen kohtuudella mahdollisuutensa ja tilanteen luonne huomioon ottaen. 15 §</a:t>
            </a:r>
          </a:p>
          <a:p>
            <a:r>
              <a:rPr lang="fi-FI" altLang="fi-FI" dirty="0"/>
              <a:t>Velvollisuus pysäyttää ja kykynsä mukaan avustaa vahingoittuneita liikenneonnettomuudessa. RL 23 luku 11 §</a:t>
            </a:r>
          </a:p>
          <a:p>
            <a:r>
              <a:rPr lang="fi-FI" altLang="fi-FI" dirty="0"/>
              <a:t>Em. kohdissa on määritelty rangaistuksia, mikäli huolehtimisvelvollisuutta ei noudateta ja henkilön katsotaan syyllistyvät </a:t>
            </a:r>
            <a:r>
              <a:rPr lang="fi-FI" altLang="fi-FI" dirty="0" err="1"/>
              <a:t>heitteillejättämiseen</a:t>
            </a:r>
            <a:r>
              <a:rPr lang="fi-FI" altLang="fi-FI" dirty="0"/>
              <a:t>.</a:t>
            </a:r>
          </a:p>
          <a:p>
            <a:endParaRPr lang="fi-FI" altLang="fi-FI" dirty="0"/>
          </a:p>
          <a:p>
            <a:endParaRPr lang="en-US" altLang="fi-FI" dirty="0"/>
          </a:p>
        </p:txBody>
      </p:sp>
    </p:spTree>
    <p:extLst>
      <p:ext uri="{BB962C8B-B14F-4D97-AF65-F5344CB8AC3E}">
        <p14:creationId xmlns:p14="http://schemas.microsoft.com/office/powerpoint/2010/main" val="1814150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604058" y="392329"/>
            <a:ext cx="8006542" cy="1069105"/>
          </a:xfrm>
        </p:spPr>
        <p:txBody>
          <a:bodyPr/>
          <a:lstStyle/>
          <a:p>
            <a:r>
              <a:rPr lang="fi-FI" altLang="fi-FI" dirty="0"/>
              <a:t>Auttamisen ketju</a:t>
            </a:r>
            <a:endParaRPr lang="fi-FI" dirty="0"/>
          </a:p>
        </p:txBody>
      </p:sp>
      <p:sp>
        <p:nvSpPr>
          <p:cNvPr id="6" name="Pyöristetty suorakulmio 15">
            <a:extLst>
              <a:ext uri="{FF2B5EF4-FFF2-40B4-BE49-F238E27FC236}">
                <a16:creationId xmlns:a16="http://schemas.microsoft.com/office/drawing/2014/main" id="{2EF2D8AD-5441-2F63-5E22-064D90526954}"/>
              </a:ext>
            </a:extLst>
          </p:cNvPr>
          <p:cNvSpPr/>
          <p:nvPr/>
        </p:nvSpPr>
        <p:spPr>
          <a:xfrm>
            <a:off x="4763936" y="1106193"/>
            <a:ext cx="2447925" cy="574675"/>
          </a:xfrm>
          <a:prstGeom prst="roundRect">
            <a:avLst/>
          </a:prstGeom>
          <a:solidFill>
            <a:srgbClr val="7CC26A"/>
          </a:solidFill>
          <a:ln>
            <a:solidFill>
              <a:srgbClr val="5FB1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sz="1600" b="1" dirty="0">
                <a:solidFill>
                  <a:schemeClr val="tx1"/>
                </a:solidFill>
              </a:rPr>
              <a:t>TILANNEARVIO</a:t>
            </a:r>
          </a:p>
        </p:txBody>
      </p:sp>
      <p:sp>
        <p:nvSpPr>
          <p:cNvPr id="7" name="Pyöristetty suorakulmio 13">
            <a:extLst>
              <a:ext uri="{FF2B5EF4-FFF2-40B4-BE49-F238E27FC236}">
                <a16:creationId xmlns:a16="http://schemas.microsoft.com/office/drawing/2014/main" id="{651CDE34-5D7A-5692-0113-1E42C50BC0B9}"/>
              </a:ext>
            </a:extLst>
          </p:cNvPr>
          <p:cNvSpPr/>
          <p:nvPr/>
        </p:nvSpPr>
        <p:spPr>
          <a:xfrm>
            <a:off x="4763936" y="1969793"/>
            <a:ext cx="2447925" cy="576262"/>
          </a:xfrm>
          <a:prstGeom prst="roundRect">
            <a:avLst/>
          </a:prstGeom>
          <a:solidFill>
            <a:srgbClr val="7CC26A"/>
          </a:solidFill>
          <a:ln>
            <a:solidFill>
              <a:srgbClr val="5FB1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sz="1600" b="1" dirty="0">
                <a:solidFill>
                  <a:schemeClr val="tx1"/>
                </a:solidFill>
              </a:rPr>
              <a:t>HÄTÄILMOITUS</a:t>
            </a:r>
          </a:p>
        </p:txBody>
      </p:sp>
      <p:sp>
        <p:nvSpPr>
          <p:cNvPr id="8" name="Alanuoli 16">
            <a:extLst>
              <a:ext uri="{FF2B5EF4-FFF2-40B4-BE49-F238E27FC236}">
                <a16:creationId xmlns:a16="http://schemas.microsoft.com/office/drawing/2014/main" id="{55C019B8-1DB5-ED2D-2FDE-864781F50B0B}"/>
              </a:ext>
            </a:extLst>
          </p:cNvPr>
          <p:cNvSpPr/>
          <p:nvPr/>
        </p:nvSpPr>
        <p:spPr>
          <a:xfrm>
            <a:off x="5821211" y="1680868"/>
            <a:ext cx="222250" cy="288925"/>
          </a:xfrm>
          <a:prstGeom prst="downArrow">
            <a:avLst/>
          </a:prstGeom>
          <a:solidFill>
            <a:srgbClr val="7CC26A"/>
          </a:solidFill>
          <a:ln>
            <a:solidFill>
              <a:srgbClr val="5FB1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sz="1600" b="1">
              <a:solidFill>
                <a:schemeClr val="tx1"/>
              </a:solidFill>
            </a:endParaRPr>
          </a:p>
        </p:txBody>
      </p:sp>
      <p:sp>
        <p:nvSpPr>
          <p:cNvPr id="9" name="Alanuoli 14">
            <a:extLst>
              <a:ext uri="{FF2B5EF4-FFF2-40B4-BE49-F238E27FC236}">
                <a16:creationId xmlns:a16="http://schemas.microsoft.com/office/drawing/2014/main" id="{3B59A136-55BA-793C-72B1-0BE0BE4C5F6F}"/>
              </a:ext>
            </a:extLst>
          </p:cNvPr>
          <p:cNvSpPr/>
          <p:nvPr/>
        </p:nvSpPr>
        <p:spPr>
          <a:xfrm>
            <a:off x="5824386" y="2546055"/>
            <a:ext cx="222250" cy="287338"/>
          </a:xfrm>
          <a:prstGeom prst="downArrow">
            <a:avLst/>
          </a:prstGeom>
          <a:solidFill>
            <a:srgbClr val="7CC26A"/>
          </a:solidFill>
          <a:ln>
            <a:solidFill>
              <a:srgbClr val="5FB1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sz="1600" b="1">
              <a:solidFill>
                <a:schemeClr val="tx1"/>
              </a:solidFill>
            </a:endParaRPr>
          </a:p>
        </p:txBody>
      </p:sp>
      <p:sp>
        <p:nvSpPr>
          <p:cNvPr id="10" name="Pyöristetty suorakulmio 11">
            <a:extLst>
              <a:ext uri="{FF2B5EF4-FFF2-40B4-BE49-F238E27FC236}">
                <a16:creationId xmlns:a16="http://schemas.microsoft.com/office/drawing/2014/main" id="{AD240EAC-C650-3995-B252-14A7046A4DC0}"/>
              </a:ext>
            </a:extLst>
          </p:cNvPr>
          <p:cNvSpPr/>
          <p:nvPr/>
        </p:nvSpPr>
        <p:spPr>
          <a:xfrm>
            <a:off x="4763936" y="2833393"/>
            <a:ext cx="2447925" cy="576262"/>
          </a:xfrm>
          <a:prstGeom prst="roundRect">
            <a:avLst/>
          </a:prstGeom>
          <a:solidFill>
            <a:srgbClr val="7CC26A"/>
          </a:solidFill>
          <a:ln>
            <a:solidFill>
              <a:srgbClr val="5FB1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sz="1600" b="1" dirty="0">
                <a:solidFill>
                  <a:schemeClr val="tx1"/>
                </a:solidFill>
              </a:rPr>
              <a:t>PELASTAMINEN JA ENSIAPUTOIMET</a:t>
            </a:r>
          </a:p>
        </p:txBody>
      </p:sp>
      <p:sp>
        <p:nvSpPr>
          <p:cNvPr id="11" name="Alanuoli 12">
            <a:extLst>
              <a:ext uri="{FF2B5EF4-FFF2-40B4-BE49-F238E27FC236}">
                <a16:creationId xmlns:a16="http://schemas.microsoft.com/office/drawing/2014/main" id="{6B3EAD93-0692-A282-9B38-3FCBDCD84090}"/>
              </a:ext>
            </a:extLst>
          </p:cNvPr>
          <p:cNvSpPr/>
          <p:nvPr/>
        </p:nvSpPr>
        <p:spPr>
          <a:xfrm>
            <a:off x="5824386" y="3409655"/>
            <a:ext cx="222250" cy="288925"/>
          </a:xfrm>
          <a:prstGeom prst="downArrow">
            <a:avLst/>
          </a:prstGeom>
          <a:solidFill>
            <a:srgbClr val="7CC26A"/>
          </a:solidFill>
          <a:ln>
            <a:solidFill>
              <a:srgbClr val="5FB1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sz="1600" b="1">
              <a:solidFill>
                <a:schemeClr val="tx1"/>
              </a:solidFill>
            </a:endParaRPr>
          </a:p>
        </p:txBody>
      </p:sp>
      <p:sp>
        <p:nvSpPr>
          <p:cNvPr id="12" name="Pyöristetty suorakulmio 9">
            <a:extLst>
              <a:ext uri="{FF2B5EF4-FFF2-40B4-BE49-F238E27FC236}">
                <a16:creationId xmlns:a16="http://schemas.microsoft.com/office/drawing/2014/main" id="{9445E67A-017B-B9B7-FD46-26459B4F108B}"/>
              </a:ext>
            </a:extLst>
          </p:cNvPr>
          <p:cNvSpPr/>
          <p:nvPr/>
        </p:nvSpPr>
        <p:spPr>
          <a:xfrm>
            <a:off x="4763936" y="3698580"/>
            <a:ext cx="2447925" cy="574675"/>
          </a:xfrm>
          <a:prstGeom prst="roundRect">
            <a:avLst/>
          </a:prstGeom>
          <a:solidFill>
            <a:srgbClr val="7CC26A"/>
          </a:solidFill>
          <a:ln>
            <a:solidFill>
              <a:srgbClr val="5FB1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sz="1600" b="1" dirty="0">
                <a:solidFill>
                  <a:schemeClr val="tx1"/>
                </a:solidFill>
              </a:rPr>
              <a:t>AMMATTIAUTTAJIEN ENSIHOITO</a:t>
            </a:r>
          </a:p>
        </p:txBody>
      </p:sp>
      <p:sp>
        <p:nvSpPr>
          <p:cNvPr id="13" name="Alanuoli 10">
            <a:extLst>
              <a:ext uri="{FF2B5EF4-FFF2-40B4-BE49-F238E27FC236}">
                <a16:creationId xmlns:a16="http://schemas.microsoft.com/office/drawing/2014/main" id="{525C4DDB-431A-62F9-7A53-74A26E9F29C0}"/>
              </a:ext>
            </a:extLst>
          </p:cNvPr>
          <p:cNvSpPr/>
          <p:nvPr/>
        </p:nvSpPr>
        <p:spPr>
          <a:xfrm>
            <a:off x="5824386" y="4273255"/>
            <a:ext cx="222250" cy="288925"/>
          </a:xfrm>
          <a:prstGeom prst="downArrow">
            <a:avLst/>
          </a:prstGeom>
          <a:solidFill>
            <a:srgbClr val="7CC26A"/>
          </a:solidFill>
          <a:ln>
            <a:solidFill>
              <a:srgbClr val="5FB1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sz="1600" b="1">
              <a:solidFill>
                <a:schemeClr val="tx1"/>
              </a:solidFill>
            </a:endParaRPr>
          </a:p>
        </p:txBody>
      </p:sp>
      <p:sp>
        <p:nvSpPr>
          <p:cNvPr id="14" name="Pyöristetty suorakulmio 7">
            <a:extLst>
              <a:ext uri="{FF2B5EF4-FFF2-40B4-BE49-F238E27FC236}">
                <a16:creationId xmlns:a16="http://schemas.microsoft.com/office/drawing/2014/main" id="{E3DBAA8E-B9EE-DD2B-B9D0-132DB9E280B9}"/>
              </a:ext>
            </a:extLst>
          </p:cNvPr>
          <p:cNvSpPr/>
          <p:nvPr/>
        </p:nvSpPr>
        <p:spPr>
          <a:xfrm>
            <a:off x="4763936" y="4562180"/>
            <a:ext cx="2447925" cy="576263"/>
          </a:xfrm>
          <a:prstGeom prst="roundRect">
            <a:avLst/>
          </a:prstGeom>
          <a:solidFill>
            <a:srgbClr val="7CC26A"/>
          </a:solidFill>
          <a:ln>
            <a:solidFill>
              <a:srgbClr val="5FB1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sz="1600" b="1" dirty="0">
                <a:solidFill>
                  <a:schemeClr val="tx1"/>
                </a:solidFill>
              </a:rPr>
              <a:t>SAIRAANKULJETUS</a:t>
            </a:r>
          </a:p>
        </p:txBody>
      </p:sp>
      <p:sp>
        <p:nvSpPr>
          <p:cNvPr id="15" name="Alanuoli 8">
            <a:extLst>
              <a:ext uri="{FF2B5EF4-FFF2-40B4-BE49-F238E27FC236}">
                <a16:creationId xmlns:a16="http://schemas.microsoft.com/office/drawing/2014/main" id="{A6D350BC-377D-1AF3-916D-E003FD9A60D6}"/>
              </a:ext>
            </a:extLst>
          </p:cNvPr>
          <p:cNvSpPr/>
          <p:nvPr/>
        </p:nvSpPr>
        <p:spPr>
          <a:xfrm>
            <a:off x="5824386" y="5138443"/>
            <a:ext cx="222250" cy="287337"/>
          </a:xfrm>
          <a:prstGeom prst="downArrow">
            <a:avLst/>
          </a:prstGeom>
          <a:solidFill>
            <a:srgbClr val="7CC26A"/>
          </a:solidFill>
          <a:ln>
            <a:solidFill>
              <a:srgbClr val="5FB1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sz="1600" b="1">
              <a:solidFill>
                <a:schemeClr val="tx1"/>
              </a:solidFill>
            </a:endParaRPr>
          </a:p>
        </p:txBody>
      </p:sp>
      <p:sp>
        <p:nvSpPr>
          <p:cNvPr id="16" name="Pyöristetty suorakulmio 5">
            <a:extLst>
              <a:ext uri="{FF2B5EF4-FFF2-40B4-BE49-F238E27FC236}">
                <a16:creationId xmlns:a16="http://schemas.microsoft.com/office/drawing/2014/main" id="{1E9C3261-0348-AE19-82AB-5CA008DFDE9C}"/>
              </a:ext>
            </a:extLst>
          </p:cNvPr>
          <p:cNvSpPr/>
          <p:nvPr/>
        </p:nvSpPr>
        <p:spPr>
          <a:xfrm>
            <a:off x="4763936" y="5425780"/>
            <a:ext cx="2447925" cy="576263"/>
          </a:xfrm>
          <a:prstGeom prst="roundRect">
            <a:avLst/>
          </a:prstGeom>
          <a:solidFill>
            <a:srgbClr val="7CC26A"/>
          </a:solidFill>
          <a:ln>
            <a:solidFill>
              <a:srgbClr val="5FB1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i-FI" sz="1600" b="1" dirty="0">
                <a:solidFill>
                  <a:schemeClr val="tx1"/>
                </a:solidFill>
              </a:rPr>
              <a:t>JATKOHOITO</a:t>
            </a:r>
          </a:p>
        </p:txBody>
      </p:sp>
    </p:spTree>
    <p:extLst>
      <p:ext uri="{BB962C8B-B14F-4D97-AF65-F5344CB8AC3E}">
        <p14:creationId xmlns:p14="http://schemas.microsoft.com/office/powerpoint/2010/main" val="309844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22"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22" presetClass="entr" presetSubtype="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Toiminta </a:t>
            </a:r>
            <a:br>
              <a:rPr lang="fi-FI" altLang="fi-FI" dirty="0"/>
            </a:br>
            <a:r>
              <a:rPr lang="fi-FI" altLang="fi-FI" dirty="0"/>
              <a:t>onnettomuustilanteessa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2064773"/>
            <a:ext cx="10144432" cy="4112189"/>
          </a:xfrm>
        </p:spPr>
        <p:txBody>
          <a:bodyPr/>
          <a:lstStyle/>
          <a:p>
            <a:r>
              <a:rPr lang="fi-FI" altLang="fi-FI" dirty="0"/>
              <a:t>Arvioi tilanne: mitä on tapahtunut, millaista apua tarvitaan.</a:t>
            </a:r>
            <a:endParaRPr lang="en-US" altLang="fi-FI" dirty="0"/>
          </a:p>
          <a:p>
            <a:r>
              <a:rPr lang="fi-FI" altLang="fi-FI" dirty="0"/>
              <a:t>Pysy itse mahdollisimman rauhallisena.</a:t>
            </a:r>
          </a:p>
          <a:p>
            <a:r>
              <a:rPr lang="fi-FI" altLang="fi-FI" dirty="0"/>
              <a:t>Tee hätäilmoitus numeroon 112.</a:t>
            </a:r>
          </a:p>
          <a:p>
            <a:r>
              <a:rPr lang="fi-FI" altLang="fi-FI" dirty="0"/>
              <a:t>Estä lisäonnettomuudet. Varoita muita </a:t>
            </a:r>
          </a:p>
          <a:p>
            <a:r>
              <a:rPr lang="fi-FI" altLang="fi-FI" dirty="0"/>
              <a:t>Anna ensiapua taitojesi mukaan.</a:t>
            </a:r>
          </a:p>
          <a:p>
            <a:r>
              <a:rPr lang="fi-FI" altLang="fi-FI" dirty="0"/>
              <a:t>Tarkkaile ja rauhoita loukkaantunutta odottaessanne ammattiapua.</a:t>
            </a:r>
          </a:p>
          <a:p>
            <a:r>
              <a:rPr lang="fi-FI" altLang="fi-FI" dirty="0"/>
              <a:t>Välitä tapahtumatiedot ammattiauttajille.</a:t>
            </a:r>
          </a:p>
          <a:p>
            <a:endParaRPr lang="en-US" altLang="fi-FI" dirty="0"/>
          </a:p>
          <a:p>
            <a:endParaRPr lang="en-US" altLang="fi-FI" dirty="0"/>
          </a:p>
        </p:txBody>
      </p:sp>
      <p:pic>
        <p:nvPicPr>
          <p:cNvPr id="2" name="Kuva 5" descr="112.jpg">
            <a:extLst>
              <a:ext uri="{FF2B5EF4-FFF2-40B4-BE49-F238E27FC236}">
                <a16:creationId xmlns:a16="http://schemas.microsoft.com/office/drawing/2014/main" id="{0071B4BA-95D0-D91A-306D-84E4AAF6C69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74495" y="2284907"/>
            <a:ext cx="1608137"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099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Hätäensiapu</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750141"/>
            <a:ext cx="7581900" cy="4112189"/>
          </a:xfrm>
        </p:spPr>
        <p:txBody>
          <a:bodyPr/>
          <a:lstStyle/>
          <a:p>
            <a:r>
              <a:rPr lang="fi-FI" altLang="fi-FI" dirty="0"/>
              <a:t>henkeä pelastavaa ensiapua, joka aloitetaan heti tapahtumapaikalla</a:t>
            </a:r>
          </a:p>
          <a:p>
            <a:r>
              <a:rPr lang="fi-FI" altLang="fi-FI" dirty="0"/>
              <a:t>pelastetaan potilaan henki</a:t>
            </a:r>
          </a:p>
          <a:p>
            <a:r>
              <a:rPr lang="fi-FI" altLang="fi-FI" dirty="0"/>
              <a:t>estetään tilan paheneminen</a:t>
            </a:r>
          </a:p>
          <a:p>
            <a:r>
              <a:rPr lang="fi-FI" altLang="fi-FI" dirty="0"/>
              <a:t>kutsutaan ammattiapu paikalle</a:t>
            </a:r>
          </a:p>
          <a:p>
            <a:r>
              <a:rPr lang="fi-FI" altLang="fi-FI" dirty="0"/>
              <a:t>kysymys on minuuteista, vakavasti loukkaantunut tai äkillisesti sairastunut tarvitsee apua nopeasti</a:t>
            </a:r>
          </a:p>
        </p:txBody>
      </p:sp>
    </p:spTree>
    <p:extLst>
      <p:ext uri="{BB962C8B-B14F-4D97-AF65-F5344CB8AC3E}">
        <p14:creationId xmlns:p14="http://schemas.microsoft.com/office/powerpoint/2010/main" val="1385207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en-US" altLang="fi-FI" dirty="0" err="1"/>
              <a:t>Henkinen</a:t>
            </a:r>
            <a:r>
              <a:rPr lang="en-US" altLang="fi-FI" dirty="0"/>
              <a:t> </a:t>
            </a:r>
            <a:r>
              <a:rPr lang="en-US" altLang="fi-FI" dirty="0" err="1"/>
              <a:t>ensiapu</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2064773"/>
            <a:ext cx="10144432" cy="4112189"/>
          </a:xfrm>
        </p:spPr>
        <p:txBody>
          <a:bodyPr/>
          <a:lstStyle/>
          <a:p>
            <a:r>
              <a:rPr lang="en-US" altLang="fi-FI" dirty="0" err="1"/>
              <a:t>Onnettomuustilanteessa</a:t>
            </a:r>
            <a:r>
              <a:rPr lang="en-US" altLang="fi-FI" dirty="0"/>
              <a:t> </a:t>
            </a:r>
            <a:r>
              <a:rPr lang="en-US" altLang="fi-FI" dirty="0" err="1"/>
              <a:t>ihmiset</a:t>
            </a:r>
            <a:r>
              <a:rPr lang="en-US" altLang="fi-FI" dirty="0"/>
              <a:t> </a:t>
            </a:r>
            <a:r>
              <a:rPr lang="en-US" altLang="fi-FI" dirty="0" err="1"/>
              <a:t>ovat</a:t>
            </a:r>
            <a:r>
              <a:rPr lang="en-US" altLang="fi-FI" dirty="0"/>
              <a:t> </a:t>
            </a:r>
            <a:r>
              <a:rPr lang="en-US" altLang="fi-FI" dirty="0" err="1"/>
              <a:t>usein</a:t>
            </a:r>
            <a:r>
              <a:rPr lang="en-US" altLang="fi-FI" dirty="0"/>
              <a:t> </a:t>
            </a:r>
            <a:r>
              <a:rPr lang="en-US" altLang="fi-FI" dirty="0" err="1"/>
              <a:t>järkyttyneitä</a:t>
            </a:r>
            <a:r>
              <a:rPr lang="en-US" altLang="fi-FI" dirty="0"/>
              <a:t>. </a:t>
            </a:r>
          </a:p>
          <a:p>
            <a:r>
              <a:rPr lang="en-US" altLang="fi-FI" dirty="0" err="1"/>
              <a:t>Auttajana</a:t>
            </a:r>
            <a:r>
              <a:rPr lang="en-US" altLang="fi-FI" dirty="0"/>
              <a:t>: </a:t>
            </a:r>
          </a:p>
          <a:p>
            <a:pPr lvl="1"/>
            <a:r>
              <a:rPr lang="en-US" altLang="fi-FI" sz="2400" dirty="0" err="1"/>
              <a:t>Käyttäydy</a:t>
            </a:r>
            <a:r>
              <a:rPr lang="en-US" altLang="fi-FI" sz="2400" dirty="0"/>
              <a:t> </a:t>
            </a:r>
            <a:r>
              <a:rPr lang="en-US" altLang="fi-FI" sz="2400" dirty="0" err="1"/>
              <a:t>rauhallisesti</a:t>
            </a:r>
            <a:endParaRPr lang="en-US" altLang="fi-FI" sz="2400" dirty="0"/>
          </a:p>
          <a:p>
            <a:pPr lvl="1"/>
            <a:r>
              <a:rPr lang="en-US" altLang="fi-FI" sz="2400" dirty="0" err="1"/>
              <a:t>Puhu</a:t>
            </a:r>
            <a:r>
              <a:rPr lang="en-US" altLang="fi-FI" sz="2400" dirty="0"/>
              <a:t> </a:t>
            </a:r>
            <a:r>
              <a:rPr lang="en-US" altLang="fi-FI" sz="2400" dirty="0" err="1"/>
              <a:t>loukkaantuneelle</a:t>
            </a:r>
            <a:r>
              <a:rPr lang="en-US" altLang="fi-FI" sz="2400" dirty="0"/>
              <a:t>: </a:t>
            </a:r>
            <a:r>
              <a:rPr lang="en-US" altLang="fi-FI" sz="2400" dirty="0" err="1"/>
              <a:t>kerro</a:t>
            </a:r>
            <a:r>
              <a:rPr lang="en-US" altLang="fi-FI" sz="2400" dirty="0"/>
              <a:t> </a:t>
            </a:r>
            <a:r>
              <a:rPr lang="en-US" altLang="fi-FI" sz="2400" dirty="0" err="1"/>
              <a:t>oma</a:t>
            </a:r>
            <a:r>
              <a:rPr lang="en-US" altLang="fi-FI" sz="2400" dirty="0"/>
              <a:t> </a:t>
            </a:r>
            <a:r>
              <a:rPr lang="en-US" altLang="fi-FI" sz="2400" dirty="0" err="1"/>
              <a:t>nimesi</a:t>
            </a:r>
            <a:r>
              <a:rPr lang="en-US" altLang="fi-FI" sz="2400" dirty="0"/>
              <a:t>, </a:t>
            </a:r>
            <a:r>
              <a:rPr lang="en-US" altLang="fi-FI" sz="2400" dirty="0" err="1"/>
              <a:t>kerro</a:t>
            </a:r>
            <a:r>
              <a:rPr lang="en-US" altLang="fi-FI" sz="2400" dirty="0"/>
              <a:t> </a:t>
            </a:r>
            <a:r>
              <a:rPr lang="en-US" altLang="fi-FI" sz="2400" dirty="0" err="1"/>
              <a:t>että</a:t>
            </a:r>
            <a:r>
              <a:rPr lang="en-US" altLang="fi-FI" sz="2400" dirty="0"/>
              <a:t> </a:t>
            </a:r>
            <a:r>
              <a:rPr lang="en-US" altLang="fi-FI" sz="2400" dirty="0" err="1"/>
              <a:t>apua</a:t>
            </a:r>
            <a:r>
              <a:rPr lang="en-US" altLang="fi-FI" sz="2400" dirty="0"/>
              <a:t> on </a:t>
            </a:r>
            <a:r>
              <a:rPr lang="en-US" altLang="fi-FI" sz="2400" dirty="0" err="1"/>
              <a:t>kutsuttu</a:t>
            </a:r>
            <a:r>
              <a:rPr lang="en-US" altLang="fi-FI" sz="2400" dirty="0"/>
              <a:t> </a:t>
            </a:r>
            <a:r>
              <a:rPr lang="en-US" altLang="fi-FI" sz="2400" dirty="0" err="1"/>
              <a:t>jne</a:t>
            </a:r>
            <a:r>
              <a:rPr lang="en-US" altLang="fi-FI" sz="2400" dirty="0"/>
              <a:t>. </a:t>
            </a:r>
          </a:p>
          <a:p>
            <a:pPr lvl="1"/>
            <a:r>
              <a:rPr lang="en-US" altLang="fi-FI" sz="2400" dirty="0" err="1"/>
              <a:t>kuuntele</a:t>
            </a:r>
            <a:r>
              <a:rPr lang="en-US" altLang="fi-FI" sz="2400" dirty="0"/>
              <a:t> </a:t>
            </a:r>
            <a:r>
              <a:rPr lang="en-US" altLang="fi-FI" sz="2400" dirty="0" err="1"/>
              <a:t>häntä</a:t>
            </a:r>
            <a:r>
              <a:rPr lang="en-US" altLang="fi-FI" sz="2400" dirty="0"/>
              <a:t> </a:t>
            </a:r>
          </a:p>
          <a:p>
            <a:pPr lvl="1"/>
            <a:r>
              <a:rPr lang="en-US" altLang="fi-FI" sz="2400" dirty="0" err="1"/>
              <a:t>Älä</a:t>
            </a:r>
            <a:r>
              <a:rPr lang="en-US" altLang="fi-FI" sz="2400" dirty="0"/>
              <a:t> </a:t>
            </a:r>
            <a:r>
              <a:rPr lang="en-US" altLang="fi-FI" sz="2400" dirty="0" err="1"/>
              <a:t>jätä</a:t>
            </a:r>
            <a:r>
              <a:rPr lang="en-US" altLang="fi-FI" sz="2400" dirty="0"/>
              <a:t> </a:t>
            </a:r>
            <a:r>
              <a:rPr lang="en-US" altLang="fi-FI" sz="2400" dirty="0" err="1"/>
              <a:t>yksin</a:t>
            </a:r>
            <a:r>
              <a:rPr lang="en-US" altLang="fi-FI" sz="2400" dirty="0"/>
              <a:t>. Jos </a:t>
            </a:r>
            <a:r>
              <a:rPr lang="en-US" altLang="fi-FI" sz="2400" dirty="0" err="1"/>
              <a:t>poistut</a:t>
            </a:r>
            <a:r>
              <a:rPr lang="en-US" altLang="fi-FI" sz="2400" dirty="0"/>
              <a:t> </a:t>
            </a:r>
            <a:r>
              <a:rPr lang="en-US" altLang="fi-FI" sz="2400" dirty="0" err="1"/>
              <a:t>hetkeksi</a:t>
            </a:r>
            <a:r>
              <a:rPr lang="en-US" altLang="fi-FI" sz="2400" dirty="0"/>
              <a:t> </a:t>
            </a:r>
            <a:r>
              <a:rPr lang="en-US" altLang="fi-FI" sz="2400" dirty="0" err="1"/>
              <a:t>kauemmaksi</a:t>
            </a:r>
            <a:r>
              <a:rPr lang="en-US" altLang="fi-FI" sz="2400" dirty="0"/>
              <a:t>, </a:t>
            </a:r>
            <a:r>
              <a:rPr lang="en-US" altLang="fi-FI" sz="2400" dirty="0" err="1"/>
              <a:t>kerro</a:t>
            </a:r>
            <a:r>
              <a:rPr lang="en-US" altLang="fi-FI" sz="2400" dirty="0"/>
              <a:t> </a:t>
            </a:r>
            <a:r>
              <a:rPr lang="en-US" altLang="fi-FI" sz="2400" dirty="0" err="1"/>
              <a:t>että</a:t>
            </a:r>
            <a:r>
              <a:rPr lang="en-US" altLang="fi-FI" sz="2400" dirty="0"/>
              <a:t> </a:t>
            </a:r>
            <a:r>
              <a:rPr lang="en-US" altLang="fi-FI" sz="2400" dirty="0" err="1"/>
              <a:t>palaat</a:t>
            </a:r>
            <a:r>
              <a:rPr lang="en-US" altLang="fi-FI" sz="2400" dirty="0"/>
              <a:t>. </a:t>
            </a:r>
          </a:p>
          <a:p>
            <a:pPr lvl="1"/>
            <a:r>
              <a:rPr lang="en-US" altLang="fi-FI" sz="2400" dirty="0" err="1"/>
              <a:t>Kosketa</a:t>
            </a:r>
            <a:r>
              <a:rPr lang="en-US" altLang="fi-FI" sz="2400" dirty="0"/>
              <a:t>: </a:t>
            </a:r>
            <a:r>
              <a:rPr lang="en-US" altLang="fi-FI" sz="2400" dirty="0" err="1"/>
              <a:t>taputa</a:t>
            </a:r>
            <a:r>
              <a:rPr lang="en-US" altLang="fi-FI" sz="2400" dirty="0"/>
              <a:t> </a:t>
            </a:r>
            <a:r>
              <a:rPr lang="en-US" altLang="fi-FI" sz="2400" dirty="0" err="1"/>
              <a:t>olkapäälle</a:t>
            </a:r>
            <a:r>
              <a:rPr lang="en-US" altLang="fi-FI" sz="2400" dirty="0"/>
              <a:t>, </a:t>
            </a:r>
            <a:r>
              <a:rPr lang="en-US" altLang="fi-FI" sz="2400" dirty="0" err="1"/>
              <a:t>silitä</a:t>
            </a:r>
            <a:r>
              <a:rPr lang="en-US" altLang="fi-FI" sz="2400" dirty="0"/>
              <a:t> </a:t>
            </a:r>
            <a:r>
              <a:rPr lang="en-US" altLang="fi-FI" sz="2400" dirty="0" err="1"/>
              <a:t>päätä</a:t>
            </a:r>
            <a:r>
              <a:rPr lang="en-US" altLang="fi-FI" sz="2400" dirty="0"/>
              <a:t>, </a:t>
            </a:r>
            <a:r>
              <a:rPr lang="en-US" altLang="fi-FI" sz="2400" dirty="0" err="1"/>
              <a:t>ota</a:t>
            </a:r>
            <a:r>
              <a:rPr lang="en-US" altLang="fi-FI" sz="2400" dirty="0"/>
              <a:t> </a:t>
            </a:r>
            <a:r>
              <a:rPr lang="en-US" altLang="fi-FI" sz="2400" dirty="0" err="1"/>
              <a:t>kädestä</a:t>
            </a:r>
            <a:endParaRPr lang="en-US" altLang="fi-FI" sz="2400" dirty="0"/>
          </a:p>
          <a:p>
            <a:pPr lvl="1"/>
            <a:r>
              <a:rPr lang="en-US" altLang="fi-FI" sz="2400" dirty="0" err="1"/>
              <a:t>Kerro</a:t>
            </a:r>
            <a:r>
              <a:rPr lang="en-US" altLang="fi-FI" sz="2400" dirty="0"/>
              <a:t>, </a:t>
            </a:r>
            <a:r>
              <a:rPr lang="en-US" altLang="fi-FI" sz="2400" dirty="0" err="1"/>
              <a:t>mitä</a:t>
            </a:r>
            <a:r>
              <a:rPr lang="en-US" altLang="fi-FI" sz="2400" dirty="0"/>
              <a:t> on </a:t>
            </a:r>
            <a:r>
              <a:rPr lang="en-US" altLang="fi-FI" sz="2400" dirty="0" err="1"/>
              <a:t>tapahtunut</a:t>
            </a:r>
            <a:r>
              <a:rPr lang="en-US" altLang="fi-FI" sz="2400" dirty="0"/>
              <a:t> ja </a:t>
            </a:r>
            <a:r>
              <a:rPr lang="en-US" altLang="fi-FI" sz="2400" dirty="0" err="1"/>
              <a:t>miten</a:t>
            </a:r>
            <a:r>
              <a:rPr lang="en-US" altLang="fi-FI" sz="2400" dirty="0"/>
              <a:t> </a:t>
            </a:r>
            <a:r>
              <a:rPr lang="en-US" altLang="fi-FI" sz="2400" dirty="0" err="1"/>
              <a:t>tilanne</a:t>
            </a:r>
            <a:r>
              <a:rPr lang="en-US" altLang="fi-FI" sz="2400" dirty="0"/>
              <a:t> </a:t>
            </a:r>
            <a:r>
              <a:rPr lang="en-US" altLang="fi-FI" sz="2400" dirty="0" err="1"/>
              <a:t>etenee</a:t>
            </a:r>
            <a:endParaRPr lang="en-US" altLang="fi-FI" sz="2400" dirty="0"/>
          </a:p>
          <a:p>
            <a:pPr lvl="1"/>
            <a:r>
              <a:rPr lang="en-US" altLang="fi-FI" sz="2400" dirty="0" err="1"/>
              <a:t>Pidä</a:t>
            </a:r>
            <a:r>
              <a:rPr lang="en-US" altLang="fi-FI" sz="2400" dirty="0"/>
              <a:t> </a:t>
            </a:r>
            <a:r>
              <a:rPr lang="en-US" altLang="fi-FI" sz="2400" dirty="0" err="1"/>
              <a:t>uteliaat</a:t>
            </a:r>
            <a:r>
              <a:rPr lang="en-US" altLang="fi-FI" sz="2400" dirty="0"/>
              <a:t> </a:t>
            </a:r>
            <a:r>
              <a:rPr lang="en-US" altLang="fi-FI" sz="2400" dirty="0" err="1"/>
              <a:t>loitolla</a:t>
            </a:r>
            <a:r>
              <a:rPr lang="en-US" altLang="fi-FI" sz="2400" dirty="0"/>
              <a:t>. </a:t>
            </a:r>
            <a:r>
              <a:rPr lang="en-US" altLang="fi-FI" sz="2400" dirty="0" err="1"/>
              <a:t>Käske</a:t>
            </a:r>
            <a:r>
              <a:rPr lang="en-US" altLang="fi-FI" sz="2400" dirty="0"/>
              <a:t> </a:t>
            </a:r>
            <a:r>
              <a:rPr lang="en-US" altLang="fi-FI" sz="2400" dirty="0" err="1"/>
              <a:t>määrätietoisesti</a:t>
            </a:r>
            <a:r>
              <a:rPr lang="en-US" altLang="fi-FI" sz="2400" dirty="0"/>
              <a:t>.</a:t>
            </a:r>
          </a:p>
        </p:txBody>
      </p:sp>
    </p:spTree>
    <p:extLst>
      <p:ext uri="{BB962C8B-B14F-4D97-AF65-F5344CB8AC3E}">
        <p14:creationId xmlns:p14="http://schemas.microsoft.com/office/powerpoint/2010/main" val="3327033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Tajuttomuus</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560512"/>
            <a:ext cx="7572375" cy="4112189"/>
          </a:xfrm>
        </p:spPr>
        <p:txBody>
          <a:bodyPr/>
          <a:lstStyle/>
          <a:p>
            <a:r>
              <a:rPr lang="fi-FI" altLang="fi-FI" dirty="0"/>
              <a:t>Henkilö on tajuton, jos hän hengittää mutta ei herää ravisteltaessa tai puhuteltaessa.</a:t>
            </a:r>
          </a:p>
          <a:p>
            <a:r>
              <a:rPr lang="fi-FI" altLang="fi-FI" dirty="0"/>
              <a:t>Tukehtumisvaara, koska nielun lihakset veltostuvat ja kieli saattaa painua nieluun.</a:t>
            </a:r>
          </a:p>
          <a:p>
            <a:r>
              <a:rPr lang="fi-FI" altLang="fi-FI" dirty="0"/>
              <a:t>Tukehtumisvaara suurin, jos tajuton makaa selällään tai pää on eteenpäin kumarassa.</a:t>
            </a:r>
          </a:p>
          <a:p>
            <a:r>
              <a:rPr lang="fi-FI" altLang="fi-FI" dirty="0"/>
              <a:t>Pään taivuttaminen taakse avaa nielun, jolloin hengitys pääsee kulkemaan. </a:t>
            </a:r>
          </a:p>
          <a:p>
            <a:r>
              <a:rPr lang="fi-FI" altLang="fi-FI" dirty="0"/>
              <a:t>Tajuton käännetään kylkiasentoon. </a:t>
            </a:r>
            <a:endParaRPr lang="en-US" altLang="fi-FI" dirty="0"/>
          </a:p>
        </p:txBody>
      </p:sp>
      <p:pic>
        <p:nvPicPr>
          <p:cNvPr id="2" name="Picture 4">
            <a:extLst>
              <a:ext uri="{FF2B5EF4-FFF2-40B4-BE49-F238E27FC236}">
                <a16:creationId xmlns:a16="http://schemas.microsoft.com/office/drawing/2014/main" id="{5D9DF777-E187-DF29-323A-EE73763EEEC7}"/>
              </a:ext>
            </a:extLst>
          </p:cNvPr>
          <p:cNvPicPr>
            <a:picLocks noChangeAspect="1" noChangeArrowheads="1"/>
          </p:cNvPicPr>
          <p:nvPr/>
        </p:nvPicPr>
        <p:blipFill>
          <a:blip r:embed="rId3">
            <a:clrChange>
              <a:clrFrom>
                <a:srgbClr val="EFF5E2"/>
              </a:clrFrom>
              <a:clrTo>
                <a:srgbClr val="EFF5E2">
                  <a:alpha val="0"/>
                </a:srgbClr>
              </a:clrTo>
            </a:clrChange>
            <a:extLst>
              <a:ext uri="{28A0092B-C50C-407E-A947-70E740481C1C}">
                <a14:useLocalDpi xmlns:a14="http://schemas.microsoft.com/office/drawing/2010/main" val="0"/>
              </a:ext>
            </a:extLst>
          </a:blip>
          <a:srcRect/>
          <a:stretch>
            <a:fillRect/>
          </a:stretch>
        </p:blipFill>
        <p:spPr bwMode="auto">
          <a:xfrm>
            <a:off x="7313613" y="4204572"/>
            <a:ext cx="44640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04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Tavoitteet</a:t>
            </a:r>
            <a:br>
              <a:rPr lang="fi-FI" altLang="fi-FI"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5477933" cy="4351338"/>
          </a:xfrm>
        </p:spPr>
        <p:txBody>
          <a:bodyPr/>
          <a:lstStyle/>
          <a:p>
            <a:r>
              <a:rPr lang="fi-FI" altLang="fi-FI" dirty="0"/>
              <a:t>osata kertoa, miten keskeiset itsehoitotaidot tukevat terveyttä</a:t>
            </a:r>
          </a:p>
          <a:p>
            <a:r>
              <a:rPr lang="fi-FI" altLang="fi-FI" dirty="0"/>
              <a:t>osata tunnistaa tilanteet, joissa omahoitoa tarvitaan</a:t>
            </a:r>
          </a:p>
          <a:p>
            <a:r>
              <a:rPr lang="fi-FI" altLang="fi-FI" dirty="0"/>
              <a:t>tietää lääkkeiden käytön keskeiset periaatteet</a:t>
            </a:r>
          </a:p>
          <a:p>
            <a:r>
              <a:rPr lang="fi-FI" altLang="fi-FI" dirty="0"/>
              <a:t>osata arvioida itse- ja omahoidon merkitystä terveydelle</a:t>
            </a:r>
          </a:p>
        </p:txBody>
      </p:sp>
    </p:spTree>
    <p:extLst>
      <p:ext uri="{BB962C8B-B14F-4D97-AF65-F5344CB8AC3E}">
        <p14:creationId xmlns:p14="http://schemas.microsoft.com/office/powerpoint/2010/main" val="3002530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Kylkiasentoon kääntäminen</a:t>
            </a:r>
            <a:endParaRPr lang="fi-FI" dirty="0"/>
          </a:p>
        </p:txBody>
      </p:sp>
      <p:pic>
        <p:nvPicPr>
          <p:cNvPr id="7" name="Picture 4">
            <a:extLst>
              <a:ext uri="{FF2B5EF4-FFF2-40B4-BE49-F238E27FC236}">
                <a16:creationId xmlns:a16="http://schemas.microsoft.com/office/drawing/2014/main" id="{92E298FA-E450-A973-50EB-25F28394CB16}"/>
              </a:ext>
            </a:extLst>
          </p:cNvPr>
          <p:cNvPicPr>
            <a:picLocks noGrp="1" noChangeAspect="1" noChangeArrowheads="1"/>
          </p:cNvPicPr>
          <p:nvPr>
            <p:ph idx="1"/>
          </p:nvPr>
        </p:nvPicPr>
        <p:blipFill>
          <a:blip r:embed="rId3">
            <a:clrChange>
              <a:clrFrom>
                <a:srgbClr val="EFF5E2"/>
              </a:clrFrom>
              <a:clrTo>
                <a:srgbClr val="EFF5E2">
                  <a:alpha val="0"/>
                </a:srgbClr>
              </a:clrTo>
            </a:clrChange>
            <a:extLst>
              <a:ext uri="{28A0092B-C50C-407E-A947-70E740481C1C}">
                <a14:useLocalDpi xmlns:a14="http://schemas.microsoft.com/office/drawing/2010/main" val="0"/>
              </a:ext>
            </a:extLst>
          </a:blip>
          <a:srcRect r="352" b="33179"/>
          <a:stretch>
            <a:fillRect/>
          </a:stretch>
        </p:blipFill>
        <p:spPr>
          <a:xfrm>
            <a:off x="965200" y="1750141"/>
            <a:ext cx="3544888" cy="3384550"/>
          </a:xfrm>
        </p:spPr>
      </p:pic>
      <p:sp>
        <p:nvSpPr>
          <p:cNvPr id="8" name="Suorakulmio 8">
            <a:extLst>
              <a:ext uri="{FF2B5EF4-FFF2-40B4-BE49-F238E27FC236}">
                <a16:creationId xmlns:a16="http://schemas.microsoft.com/office/drawing/2014/main" id="{1D54A718-CF86-BAA4-591F-3AF3838F508F}"/>
              </a:ext>
            </a:extLst>
          </p:cNvPr>
          <p:cNvSpPr/>
          <p:nvPr/>
        </p:nvSpPr>
        <p:spPr>
          <a:xfrm>
            <a:off x="5315730" y="1993900"/>
            <a:ext cx="3529012" cy="996950"/>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108000" bIns="108000" anchor="ctr"/>
          <a:lstStyle/>
          <a:p>
            <a:pPr eaLnBrk="1" hangingPunct="1">
              <a:defRPr/>
            </a:pPr>
            <a:r>
              <a:rPr lang="fi-FI" dirty="0">
                <a:solidFill>
                  <a:schemeClr val="bg1"/>
                </a:solidFill>
                <a:latin typeface="Cambria" panose="02040503050406030204" pitchFamily="18" charset="0"/>
              </a:rPr>
              <a:t>Nosta itsesi puoleinen käsi yläviistoon ”tervehtimään” ja toinen käsi rinnan päälle.</a:t>
            </a:r>
          </a:p>
        </p:txBody>
      </p:sp>
      <p:sp>
        <p:nvSpPr>
          <p:cNvPr id="9" name="Suorakulmio 9">
            <a:extLst>
              <a:ext uri="{FF2B5EF4-FFF2-40B4-BE49-F238E27FC236}">
                <a16:creationId xmlns:a16="http://schemas.microsoft.com/office/drawing/2014/main" id="{E16E04E8-AC2F-79C9-47DE-0CF7157776DA}"/>
              </a:ext>
            </a:extLst>
          </p:cNvPr>
          <p:cNvSpPr/>
          <p:nvPr/>
        </p:nvSpPr>
        <p:spPr>
          <a:xfrm>
            <a:off x="5315730" y="3687763"/>
            <a:ext cx="3529012" cy="1446928"/>
          </a:xfrm>
          <a:prstGeom prst="rect">
            <a:avLst/>
          </a:prstGeom>
          <a:solidFill>
            <a:srgbClr val="7CC26A"/>
          </a:solidFill>
          <a:ln>
            <a:solidFill>
              <a:srgbClr val="5FB149"/>
            </a:solidFill>
          </a:ln>
        </p:spPr>
        <p:style>
          <a:lnRef idx="2">
            <a:schemeClr val="accent1">
              <a:shade val="50000"/>
            </a:schemeClr>
          </a:lnRef>
          <a:fillRef idx="1">
            <a:schemeClr val="accent1"/>
          </a:fillRef>
          <a:effectRef idx="0">
            <a:schemeClr val="accent1"/>
          </a:effectRef>
          <a:fontRef idx="minor">
            <a:schemeClr val="lt1"/>
          </a:fontRef>
        </p:style>
        <p:txBody>
          <a:bodyPr lIns="216000" tIns="108000" rIns="108000" bIns="108000" anchor="ctr"/>
          <a:lstStyle/>
          <a:p>
            <a:pPr eaLnBrk="1" hangingPunct="1">
              <a:defRPr/>
            </a:pPr>
            <a:r>
              <a:rPr lang="fi-FI" dirty="0">
                <a:solidFill>
                  <a:schemeClr val="bg1"/>
                </a:solidFill>
                <a:latin typeface="Cambria" panose="02040503050406030204" pitchFamily="18" charset="0"/>
              </a:rPr>
              <a:t>Nosta takimmainen jalka koukkuun. Vedä lahkeesta tai ota reippaasti kiinni polven takaa. Vedä henkilö kyljelleen.</a:t>
            </a:r>
          </a:p>
        </p:txBody>
      </p:sp>
    </p:spTree>
    <p:extLst>
      <p:ext uri="{BB962C8B-B14F-4D97-AF65-F5344CB8AC3E}">
        <p14:creationId xmlns:p14="http://schemas.microsoft.com/office/powerpoint/2010/main" val="368053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Kylkiasentoon kääntäminen</a:t>
            </a:r>
            <a:endParaRPr lang="fi-FI" dirty="0"/>
          </a:p>
        </p:txBody>
      </p:sp>
      <p:pic>
        <p:nvPicPr>
          <p:cNvPr id="6" name="Picture 4">
            <a:extLst>
              <a:ext uri="{FF2B5EF4-FFF2-40B4-BE49-F238E27FC236}">
                <a16:creationId xmlns:a16="http://schemas.microsoft.com/office/drawing/2014/main" id="{A238268B-D7D6-1AFF-C185-9C96DE3BDAF2}"/>
              </a:ext>
            </a:extLst>
          </p:cNvPr>
          <p:cNvPicPr>
            <a:picLocks noChangeAspect="1" noChangeArrowheads="1"/>
          </p:cNvPicPr>
          <p:nvPr/>
        </p:nvPicPr>
        <p:blipFill>
          <a:blip r:embed="rId3">
            <a:clrChange>
              <a:clrFrom>
                <a:srgbClr val="EFF5E2"/>
              </a:clrFrom>
              <a:clrTo>
                <a:srgbClr val="EFF5E2">
                  <a:alpha val="0"/>
                </a:srgbClr>
              </a:clrTo>
            </a:clrChange>
            <a:extLst>
              <a:ext uri="{28A0092B-C50C-407E-A947-70E740481C1C}">
                <a14:useLocalDpi xmlns:a14="http://schemas.microsoft.com/office/drawing/2010/main" val="0"/>
              </a:ext>
            </a:extLst>
          </a:blip>
          <a:srcRect t="66821"/>
          <a:stretch>
            <a:fillRect/>
          </a:stretch>
        </p:blipFill>
        <p:spPr bwMode="auto">
          <a:xfrm>
            <a:off x="768350" y="1797050"/>
            <a:ext cx="317976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174E1587-008D-F2E5-E6C1-D8DB1B241AC2}"/>
              </a:ext>
            </a:extLst>
          </p:cNvPr>
          <p:cNvPicPr>
            <a:picLocks noChangeAspect="1" noChangeArrowheads="1"/>
          </p:cNvPicPr>
          <p:nvPr/>
        </p:nvPicPr>
        <p:blipFill>
          <a:blip r:embed="rId4">
            <a:clrChange>
              <a:clrFrom>
                <a:srgbClr val="EFF5E2"/>
              </a:clrFrom>
              <a:clrTo>
                <a:srgbClr val="EFF5E2">
                  <a:alpha val="0"/>
                </a:srgbClr>
              </a:clrTo>
            </a:clrChange>
            <a:extLst>
              <a:ext uri="{28A0092B-C50C-407E-A947-70E740481C1C}">
                <a14:useLocalDpi xmlns:a14="http://schemas.microsoft.com/office/drawing/2010/main" val="0"/>
              </a:ext>
            </a:extLst>
          </a:blip>
          <a:srcRect/>
          <a:stretch>
            <a:fillRect/>
          </a:stretch>
        </p:blipFill>
        <p:spPr bwMode="auto">
          <a:xfrm>
            <a:off x="623888" y="3597275"/>
            <a:ext cx="367188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orakulmio 5">
            <a:extLst>
              <a:ext uri="{FF2B5EF4-FFF2-40B4-BE49-F238E27FC236}">
                <a16:creationId xmlns:a16="http://schemas.microsoft.com/office/drawing/2014/main" id="{17F67959-C7F9-0532-77DC-5974D97E0BD8}"/>
              </a:ext>
            </a:extLst>
          </p:cNvPr>
          <p:cNvSpPr/>
          <p:nvPr/>
        </p:nvSpPr>
        <p:spPr>
          <a:xfrm>
            <a:off x="4656138" y="1652587"/>
            <a:ext cx="3954462" cy="1646237"/>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108000" rIns="180000" bIns="144000" anchor="ctr"/>
          <a:lstStyle/>
          <a:p>
            <a:pPr eaLnBrk="1" hangingPunct="1">
              <a:defRPr/>
            </a:pPr>
            <a:r>
              <a:rPr lang="fi-FI" dirty="0">
                <a:solidFill>
                  <a:schemeClr val="bg1"/>
                </a:solidFill>
                <a:latin typeface="Cambria" panose="02040503050406030204" pitchFamily="18" charset="0"/>
              </a:rPr>
              <a:t>Aseta päällimmäinen käsi posken alle tukemaan päätä niin, että hengitystiet pysyvät auki. Käännä päällimmäinen jalka suoraan kulmaan.</a:t>
            </a:r>
          </a:p>
        </p:txBody>
      </p:sp>
      <p:sp>
        <p:nvSpPr>
          <p:cNvPr id="12" name="Suorakulmio 6">
            <a:extLst>
              <a:ext uri="{FF2B5EF4-FFF2-40B4-BE49-F238E27FC236}">
                <a16:creationId xmlns:a16="http://schemas.microsoft.com/office/drawing/2014/main" id="{51A609AF-ADC5-6594-5AE5-E9893577312A}"/>
              </a:ext>
            </a:extLst>
          </p:cNvPr>
          <p:cNvSpPr/>
          <p:nvPr/>
        </p:nvSpPr>
        <p:spPr>
          <a:xfrm>
            <a:off x="4656138" y="3668713"/>
            <a:ext cx="3954462" cy="1079500"/>
          </a:xfrm>
          <a:prstGeom prst="rect">
            <a:avLst/>
          </a:prstGeom>
          <a:solidFill>
            <a:srgbClr val="7CC26A"/>
          </a:solidFill>
          <a:ln>
            <a:solidFill>
              <a:srgbClr val="5FB149"/>
            </a:solidFill>
          </a:ln>
        </p:spPr>
        <p:style>
          <a:lnRef idx="2">
            <a:schemeClr val="accent1">
              <a:shade val="50000"/>
            </a:schemeClr>
          </a:lnRef>
          <a:fillRef idx="1">
            <a:schemeClr val="accent1"/>
          </a:fillRef>
          <a:effectRef idx="0">
            <a:schemeClr val="accent1"/>
          </a:effectRef>
          <a:fontRef idx="minor">
            <a:schemeClr val="lt1"/>
          </a:fontRef>
        </p:style>
        <p:txBody>
          <a:bodyPr lIns="252000" tIns="108000" rIns="180000" bIns="144000" anchor="ctr"/>
          <a:lstStyle/>
          <a:p>
            <a:pPr eaLnBrk="1" hangingPunct="1">
              <a:defRPr/>
            </a:pPr>
            <a:r>
              <a:rPr lang="fi-FI" dirty="0">
                <a:solidFill>
                  <a:schemeClr val="bg1"/>
                </a:solidFill>
                <a:latin typeface="Cambria" panose="02040503050406030204" pitchFamily="18" charset="0"/>
              </a:rPr>
              <a:t>Odota ja tarkkaile henkilön tilaa, kunnes ammattihenkilö ottaa vastuun.</a:t>
            </a:r>
          </a:p>
        </p:txBody>
      </p:sp>
    </p:spTree>
    <p:extLst>
      <p:ext uri="{BB962C8B-B14F-4D97-AF65-F5344CB8AC3E}">
        <p14:creationId xmlns:p14="http://schemas.microsoft.com/office/powerpoint/2010/main" val="138394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Aikuisen peruselvytys</a:t>
            </a:r>
            <a:endParaRPr lang="fi-FI" dirty="0"/>
          </a:p>
        </p:txBody>
      </p:sp>
      <p:pic>
        <p:nvPicPr>
          <p:cNvPr id="2" name="Picture 5">
            <a:extLst>
              <a:ext uri="{FF2B5EF4-FFF2-40B4-BE49-F238E27FC236}">
                <a16:creationId xmlns:a16="http://schemas.microsoft.com/office/drawing/2014/main" id="{896BDF24-8177-5485-15A0-29CAC2F735C6}"/>
              </a:ext>
            </a:extLst>
          </p:cNvPr>
          <p:cNvPicPr>
            <a:picLocks noChangeAspect="1" noChangeArrowheads="1"/>
          </p:cNvPicPr>
          <p:nvPr/>
        </p:nvPicPr>
        <p:blipFill>
          <a:blip r:embed="rId3">
            <a:clrChange>
              <a:clrFrom>
                <a:srgbClr val="EFF5E2"/>
              </a:clrFrom>
              <a:clrTo>
                <a:srgbClr val="EFF5E2">
                  <a:alpha val="0"/>
                </a:srgbClr>
              </a:clrTo>
            </a:clrChange>
            <a:extLst>
              <a:ext uri="{28A0092B-C50C-407E-A947-70E740481C1C}">
                <a14:useLocalDpi xmlns:a14="http://schemas.microsoft.com/office/drawing/2010/main" val="0"/>
              </a:ext>
            </a:extLst>
          </a:blip>
          <a:srcRect/>
          <a:stretch>
            <a:fillRect/>
          </a:stretch>
        </p:blipFill>
        <p:spPr bwMode="auto">
          <a:xfrm>
            <a:off x="890588" y="1700213"/>
            <a:ext cx="36258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orakulmio 4">
            <a:extLst>
              <a:ext uri="{FF2B5EF4-FFF2-40B4-BE49-F238E27FC236}">
                <a16:creationId xmlns:a16="http://schemas.microsoft.com/office/drawing/2014/main" id="{44AC9A32-8DBF-4DA3-B72B-8B49E2243271}"/>
              </a:ext>
            </a:extLst>
          </p:cNvPr>
          <p:cNvSpPr/>
          <p:nvPr/>
        </p:nvSpPr>
        <p:spPr>
          <a:xfrm>
            <a:off x="4922837" y="1601788"/>
            <a:ext cx="3802061" cy="1008062"/>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eaLnBrk="1" hangingPunct="1">
              <a:defRPr/>
            </a:pPr>
            <a:r>
              <a:rPr lang="fi-FI" dirty="0">
                <a:solidFill>
                  <a:schemeClr val="bg1"/>
                </a:solidFill>
                <a:latin typeface="Cambria" panose="02040503050406030204" pitchFamily="18" charset="0"/>
              </a:rPr>
              <a:t>Aseta kämmenet päällekkäin rintalastan alaosan päälle.</a:t>
            </a:r>
          </a:p>
        </p:txBody>
      </p:sp>
      <p:sp>
        <p:nvSpPr>
          <p:cNvPr id="4" name="Suorakulmio 7">
            <a:extLst>
              <a:ext uri="{FF2B5EF4-FFF2-40B4-BE49-F238E27FC236}">
                <a16:creationId xmlns:a16="http://schemas.microsoft.com/office/drawing/2014/main" id="{53E39E1E-5CFD-FBAD-F443-D1BD4C59B1F5}"/>
              </a:ext>
            </a:extLst>
          </p:cNvPr>
          <p:cNvSpPr/>
          <p:nvPr/>
        </p:nvSpPr>
        <p:spPr>
          <a:xfrm>
            <a:off x="4922838" y="2752725"/>
            <a:ext cx="3802062" cy="3267947"/>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eaLnBrk="1" hangingPunct="1">
              <a:defRPr/>
            </a:pPr>
            <a:r>
              <a:rPr lang="fi-FI" dirty="0">
                <a:solidFill>
                  <a:schemeClr val="bg1"/>
                </a:solidFill>
                <a:latin typeface="Cambria" panose="02040503050406030204" pitchFamily="18" charset="0"/>
              </a:rPr>
              <a:t>Pidä käsivarret suorina ja painele 30 kertaa mäntämäisellä liikkeellä, jolloin ylös ja alas -liike on samansuuruinen. Liike ei ole rynkyttävä. Painelunopeus on 100 kertaa minuutissa, laske painelut ääneen. Rintakehän tulee painua melko paljon, noin 5 cm. Paineluelvytyksen tarkoitus on keinotekoisesti ylläpitää veren virtausta elimistössä.</a:t>
            </a:r>
          </a:p>
        </p:txBody>
      </p:sp>
    </p:spTree>
    <p:extLst>
      <p:ext uri="{BB962C8B-B14F-4D97-AF65-F5344CB8AC3E}">
        <p14:creationId xmlns:p14="http://schemas.microsoft.com/office/powerpoint/2010/main" val="51617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Aikuisen puhalluselvytys</a:t>
            </a:r>
            <a:endParaRPr lang="fi-FI" dirty="0"/>
          </a:p>
        </p:txBody>
      </p:sp>
      <p:pic>
        <p:nvPicPr>
          <p:cNvPr id="6" name="Sisällön paikkamerkki 6" descr="Clipboard01.jpg">
            <a:extLst>
              <a:ext uri="{FF2B5EF4-FFF2-40B4-BE49-F238E27FC236}">
                <a16:creationId xmlns:a16="http://schemas.microsoft.com/office/drawing/2014/main" id="{1BB6A037-44CB-ED10-3268-1AB1F8AD8E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40501"/>
          <a:stretch>
            <a:fillRect/>
          </a:stretch>
        </p:blipFill>
        <p:spPr>
          <a:xfrm>
            <a:off x="838200" y="1651000"/>
            <a:ext cx="3027363" cy="2692400"/>
          </a:xfrm>
        </p:spPr>
      </p:pic>
      <p:sp>
        <p:nvSpPr>
          <p:cNvPr id="7" name="Suorakulmio 7">
            <a:extLst>
              <a:ext uri="{FF2B5EF4-FFF2-40B4-BE49-F238E27FC236}">
                <a16:creationId xmlns:a16="http://schemas.microsoft.com/office/drawing/2014/main" id="{DE5B6AA7-AC19-72B7-246A-DE77E078CFA6}"/>
              </a:ext>
            </a:extLst>
          </p:cNvPr>
          <p:cNvSpPr/>
          <p:nvPr/>
        </p:nvSpPr>
        <p:spPr>
          <a:xfrm>
            <a:off x="4427538" y="2205038"/>
            <a:ext cx="3529012" cy="792162"/>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lstStyle/>
          <a:p>
            <a:pPr eaLnBrk="1" hangingPunct="1">
              <a:defRPr/>
            </a:pPr>
            <a:r>
              <a:rPr lang="fi-FI" dirty="0">
                <a:solidFill>
                  <a:schemeClr val="bg1"/>
                </a:solidFill>
                <a:latin typeface="Cambria" panose="02040503050406030204" pitchFamily="18" charset="0"/>
              </a:rPr>
              <a:t>Poista suusta mahdolliset vierasesineet tai eritteet.</a:t>
            </a:r>
          </a:p>
        </p:txBody>
      </p:sp>
      <p:sp>
        <p:nvSpPr>
          <p:cNvPr id="8" name="Suorakulmio 8">
            <a:extLst>
              <a:ext uri="{FF2B5EF4-FFF2-40B4-BE49-F238E27FC236}">
                <a16:creationId xmlns:a16="http://schemas.microsoft.com/office/drawing/2014/main" id="{910006BA-503A-8270-A038-9CE6F6EC2040}"/>
              </a:ext>
            </a:extLst>
          </p:cNvPr>
          <p:cNvSpPr/>
          <p:nvPr/>
        </p:nvSpPr>
        <p:spPr>
          <a:xfrm>
            <a:off x="4427538" y="3429000"/>
            <a:ext cx="3529012" cy="792163"/>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anchor="ctr"/>
          <a:lstStyle/>
          <a:p>
            <a:pPr eaLnBrk="1" hangingPunct="1">
              <a:defRPr/>
            </a:pPr>
            <a:r>
              <a:rPr lang="fi-FI" dirty="0">
                <a:solidFill>
                  <a:schemeClr val="bg1"/>
                </a:solidFill>
                <a:latin typeface="Cambria" panose="02040503050406030204" pitchFamily="18" charset="0"/>
              </a:rPr>
              <a:t>Kohota leukaa ja taivuta päätä taaksepäin.</a:t>
            </a:r>
          </a:p>
        </p:txBody>
      </p:sp>
    </p:spTree>
    <p:extLst>
      <p:ext uri="{BB962C8B-B14F-4D97-AF65-F5344CB8AC3E}">
        <p14:creationId xmlns:p14="http://schemas.microsoft.com/office/powerpoint/2010/main" val="126085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Aikuisen puhalluselvytys</a:t>
            </a:r>
            <a:endParaRPr lang="fi-FI" dirty="0"/>
          </a:p>
        </p:txBody>
      </p:sp>
      <p:pic>
        <p:nvPicPr>
          <p:cNvPr id="4" name="Sisällön paikkamerkki 6" descr="Clipboard01.jpg">
            <a:extLst>
              <a:ext uri="{FF2B5EF4-FFF2-40B4-BE49-F238E27FC236}">
                <a16:creationId xmlns:a16="http://schemas.microsoft.com/office/drawing/2014/main" id="{0D66A210-E6C5-4F57-C34D-E194543CFB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59499"/>
          <a:stretch>
            <a:fillRect/>
          </a:stretch>
        </p:blipFill>
        <p:spPr>
          <a:xfrm>
            <a:off x="511175" y="2559050"/>
            <a:ext cx="3027363" cy="1833563"/>
          </a:xfrm>
        </p:spPr>
      </p:pic>
      <p:sp>
        <p:nvSpPr>
          <p:cNvPr id="9" name="Suorakulmio 4">
            <a:extLst>
              <a:ext uri="{FF2B5EF4-FFF2-40B4-BE49-F238E27FC236}">
                <a16:creationId xmlns:a16="http://schemas.microsoft.com/office/drawing/2014/main" id="{A97CA0EC-B235-3F41-3AB9-D3FABD80CA8A}"/>
              </a:ext>
            </a:extLst>
          </p:cNvPr>
          <p:cNvSpPr/>
          <p:nvPr/>
        </p:nvSpPr>
        <p:spPr>
          <a:xfrm>
            <a:off x="3968750" y="1479550"/>
            <a:ext cx="5637214" cy="2663825"/>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eaLnBrk="1" hangingPunct="1">
              <a:defRPr/>
            </a:pPr>
            <a:r>
              <a:rPr lang="fi-FI" dirty="0">
                <a:solidFill>
                  <a:schemeClr val="bg1"/>
                </a:solidFill>
                <a:latin typeface="Cambria" panose="02040503050406030204" pitchFamily="18" charset="0"/>
              </a:rPr>
              <a:t>Sulje sieraimet peukalolla ja etusormella. Paina huulesi tiiviisti henkilön suulle ja puhalla 2 kertaa ilmaa keuhkoihin, seuraa samalla rintakehän liikkumista. Puhallus on tekohengitystä. Puhallusmääräksi riittää normaali uloshengitys. Vaikka uloshengitysilman happipitoisuus on noin 25 % pienempi kuin </a:t>
            </a:r>
            <a:r>
              <a:rPr lang="fi-FI" dirty="0" err="1">
                <a:solidFill>
                  <a:schemeClr val="bg1"/>
                </a:solidFill>
                <a:latin typeface="Cambria" panose="02040503050406030204" pitchFamily="18" charset="0"/>
              </a:rPr>
              <a:t>sisäänhengitysilman</a:t>
            </a:r>
            <a:r>
              <a:rPr lang="fi-FI" dirty="0">
                <a:solidFill>
                  <a:schemeClr val="bg1"/>
                </a:solidFill>
                <a:latin typeface="Cambria" panose="02040503050406030204" pitchFamily="18" charset="0"/>
              </a:rPr>
              <a:t>, siitä saadaan kuitenkin uhrin verenkiertoon jonkin verran happea.</a:t>
            </a:r>
          </a:p>
        </p:txBody>
      </p:sp>
      <p:sp>
        <p:nvSpPr>
          <p:cNvPr id="10" name="Suorakulmio 6">
            <a:extLst>
              <a:ext uri="{FF2B5EF4-FFF2-40B4-BE49-F238E27FC236}">
                <a16:creationId xmlns:a16="http://schemas.microsoft.com/office/drawing/2014/main" id="{F793AA17-E4B6-83CD-AF95-AF73FEA58BC1}"/>
              </a:ext>
            </a:extLst>
          </p:cNvPr>
          <p:cNvSpPr/>
          <p:nvPr/>
        </p:nvSpPr>
        <p:spPr>
          <a:xfrm>
            <a:off x="3968750" y="4392613"/>
            <a:ext cx="5637214" cy="1441450"/>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eaLnBrk="1" hangingPunct="1">
              <a:defRPr/>
            </a:pPr>
            <a:r>
              <a:rPr lang="fi-FI" dirty="0">
                <a:solidFill>
                  <a:schemeClr val="bg1"/>
                </a:solidFill>
                <a:latin typeface="Cambria" panose="02040503050406030204" pitchFamily="18" charset="0"/>
              </a:rPr>
              <a:t>Jatka painelu-puhalluselvytystä vuorottelemalla 30 painelua, 2 puhallusta kunnes ammattihenkilö saapuu paikalle, hengitys palautuu tai et enää jaksa elvyttää.</a:t>
            </a:r>
          </a:p>
        </p:txBody>
      </p:sp>
    </p:spTree>
    <p:extLst>
      <p:ext uri="{BB962C8B-B14F-4D97-AF65-F5344CB8AC3E}">
        <p14:creationId xmlns:p14="http://schemas.microsoft.com/office/powerpoint/2010/main" val="216832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Lapsen elvytys</a:t>
            </a:r>
            <a:endParaRPr lang="fi-FI" dirty="0"/>
          </a:p>
        </p:txBody>
      </p:sp>
      <p:sp>
        <p:nvSpPr>
          <p:cNvPr id="6" name="Suorakulmio 3">
            <a:extLst>
              <a:ext uri="{FF2B5EF4-FFF2-40B4-BE49-F238E27FC236}">
                <a16:creationId xmlns:a16="http://schemas.microsoft.com/office/drawing/2014/main" id="{A770C345-F363-953E-3D52-8C9E67FE2B4D}"/>
              </a:ext>
            </a:extLst>
          </p:cNvPr>
          <p:cNvSpPr/>
          <p:nvPr/>
        </p:nvSpPr>
        <p:spPr>
          <a:xfrm>
            <a:off x="979488" y="1630363"/>
            <a:ext cx="5113337" cy="1439862"/>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anchor="ctr"/>
          <a:lstStyle/>
          <a:p>
            <a:pPr eaLnBrk="1" hangingPunct="1">
              <a:defRPr/>
            </a:pPr>
            <a:r>
              <a:rPr lang="fi-FI" dirty="0">
                <a:solidFill>
                  <a:schemeClr val="bg1"/>
                </a:solidFill>
                <a:latin typeface="Cambria" panose="02040503050406030204" pitchFamily="18" charset="0"/>
              </a:rPr>
              <a:t>Aloita puhaltamalla 5 pientä ja rauhallista alkupuhallusta suuhun, vain sen verran, että rintakehä liikahtaa. Pidä nenän sieraimet suljettuina puhaltamisen ajan.</a:t>
            </a:r>
          </a:p>
        </p:txBody>
      </p:sp>
      <p:sp>
        <p:nvSpPr>
          <p:cNvPr id="7" name="Suorakulmio 5">
            <a:extLst>
              <a:ext uri="{FF2B5EF4-FFF2-40B4-BE49-F238E27FC236}">
                <a16:creationId xmlns:a16="http://schemas.microsoft.com/office/drawing/2014/main" id="{1D26B58C-9206-0A5D-A70E-CDBFA3B043D8}"/>
              </a:ext>
            </a:extLst>
          </p:cNvPr>
          <p:cNvSpPr/>
          <p:nvPr/>
        </p:nvSpPr>
        <p:spPr>
          <a:xfrm>
            <a:off x="979488" y="3254375"/>
            <a:ext cx="5113337" cy="1152525"/>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anchor="ctr"/>
          <a:lstStyle/>
          <a:p>
            <a:pPr eaLnBrk="1" hangingPunct="1">
              <a:defRPr/>
            </a:pPr>
            <a:r>
              <a:rPr lang="fi-FI" dirty="0">
                <a:solidFill>
                  <a:schemeClr val="bg1"/>
                </a:solidFill>
                <a:latin typeface="Cambria" panose="02040503050406030204" pitchFamily="18" charset="0"/>
              </a:rPr>
              <a:t>Puhallusten jälkeen painele yhdellä kädellä siten, että painamisen syvyys on kolmannes rintakehän paksuudesta.</a:t>
            </a:r>
          </a:p>
        </p:txBody>
      </p:sp>
      <p:sp>
        <p:nvSpPr>
          <p:cNvPr id="8" name="Suorakulmio 6">
            <a:extLst>
              <a:ext uri="{FF2B5EF4-FFF2-40B4-BE49-F238E27FC236}">
                <a16:creationId xmlns:a16="http://schemas.microsoft.com/office/drawing/2014/main" id="{50DDDA62-F986-A686-0EB4-51B6E048E3D0}"/>
              </a:ext>
            </a:extLst>
          </p:cNvPr>
          <p:cNvSpPr/>
          <p:nvPr/>
        </p:nvSpPr>
        <p:spPr>
          <a:xfrm>
            <a:off x="979488" y="4597400"/>
            <a:ext cx="5113337" cy="993775"/>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anchor="ctr"/>
          <a:lstStyle/>
          <a:p>
            <a:pPr eaLnBrk="1" hangingPunct="1">
              <a:defRPr/>
            </a:pPr>
            <a:r>
              <a:rPr lang="fi-FI" dirty="0">
                <a:solidFill>
                  <a:schemeClr val="bg1"/>
                </a:solidFill>
                <a:latin typeface="Cambria" panose="02040503050406030204" pitchFamily="18" charset="0"/>
              </a:rPr>
              <a:t>Toista 30 painelua ja 2 puhallusta kunnes vastuu siirtyy ammattihenkilölle.</a:t>
            </a:r>
          </a:p>
        </p:txBody>
      </p:sp>
    </p:spTree>
    <p:extLst>
      <p:ext uri="{BB962C8B-B14F-4D97-AF65-F5344CB8AC3E}">
        <p14:creationId xmlns:p14="http://schemas.microsoft.com/office/powerpoint/2010/main" val="17470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AA2DC95-E32C-DE6D-9935-AE64D2533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30363"/>
            <a:ext cx="6010668" cy="4021137"/>
          </a:xfrm>
          <a:prstGeom prst="rect">
            <a:avLst/>
          </a:prstGeom>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Defibrillointi</a:t>
            </a:r>
            <a:endParaRPr lang="fi-FI" dirty="0"/>
          </a:p>
        </p:txBody>
      </p:sp>
      <p:sp>
        <p:nvSpPr>
          <p:cNvPr id="2" name="Suorakulmio 4">
            <a:extLst>
              <a:ext uri="{FF2B5EF4-FFF2-40B4-BE49-F238E27FC236}">
                <a16:creationId xmlns:a16="http://schemas.microsoft.com/office/drawing/2014/main" id="{E0223CE1-74E6-7F1F-C11B-33387EC12BA7}"/>
              </a:ext>
            </a:extLst>
          </p:cNvPr>
          <p:cNvSpPr/>
          <p:nvPr/>
        </p:nvSpPr>
        <p:spPr>
          <a:xfrm>
            <a:off x="827088" y="1630363"/>
            <a:ext cx="5113337" cy="574675"/>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eaLnBrk="1" hangingPunct="1">
              <a:defRPr/>
            </a:pPr>
            <a:r>
              <a:rPr lang="fi-FI" dirty="0">
                <a:solidFill>
                  <a:schemeClr val="bg1"/>
                </a:solidFill>
                <a:latin typeface="Cambria" panose="02040503050406030204" pitchFamily="18" charset="0"/>
              </a:rPr>
              <a:t>Kytke laite päälle ja noudata sen antamia ohjeita.</a:t>
            </a:r>
          </a:p>
        </p:txBody>
      </p:sp>
      <p:sp>
        <p:nvSpPr>
          <p:cNvPr id="3" name="Suorakulmio 5">
            <a:extLst>
              <a:ext uri="{FF2B5EF4-FFF2-40B4-BE49-F238E27FC236}">
                <a16:creationId xmlns:a16="http://schemas.microsoft.com/office/drawing/2014/main" id="{4966D48B-CA45-F89A-2AD0-F2D575C749E5}"/>
              </a:ext>
            </a:extLst>
          </p:cNvPr>
          <p:cNvSpPr/>
          <p:nvPr/>
        </p:nvSpPr>
        <p:spPr>
          <a:xfrm>
            <a:off x="827088" y="2401888"/>
            <a:ext cx="5113337" cy="857250"/>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a:defRPr/>
            </a:pPr>
            <a:r>
              <a:rPr lang="fi-FI" dirty="0">
                <a:solidFill>
                  <a:schemeClr val="bg1"/>
                </a:solidFill>
                <a:latin typeface="Cambria" panose="02040503050406030204" pitchFamily="18" charset="0"/>
              </a:rPr>
              <a:t>Laite neuvoo kiinnittämään elektrodit niissä olevien kuvien mukaisesti autettavan paljaalle rintakehälle.</a:t>
            </a:r>
          </a:p>
        </p:txBody>
      </p:sp>
      <p:sp>
        <p:nvSpPr>
          <p:cNvPr id="4" name="Suorakulmio 6">
            <a:extLst>
              <a:ext uri="{FF2B5EF4-FFF2-40B4-BE49-F238E27FC236}">
                <a16:creationId xmlns:a16="http://schemas.microsoft.com/office/drawing/2014/main" id="{77C3F4D0-EC59-D1D2-0AF3-B22A4D030069}"/>
              </a:ext>
            </a:extLst>
          </p:cNvPr>
          <p:cNvSpPr/>
          <p:nvPr/>
        </p:nvSpPr>
        <p:spPr>
          <a:xfrm>
            <a:off x="827088" y="3486150"/>
            <a:ext cx="5113337" cy="784225"/>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a:defRPr/>
            </a:pPr>
            <a:r>
              <a:rPr lang="fi-FI" dirty="0">
                <a:solidFill>
                  <a:schemeClr val="bg1"/>
                </a:solidFill>
                <a:latin typeface="Cambria" panose="02040503050406030204" pitchFamily="18" charset="0"/>
              </a:rPr>
              <a:t>Seuraavaksi elektrodien johto kiinnitetään laitteeseen, ellei se jo ole kiinni.</a:t>
            </a:r>
          </a:p>
        </p:txBody>
      </p:sp>
      <p:sp>
        <p:nvSpPr>
          <p:cNvPr id="9" name="Suorakulmio 7">
            <a:extLst>
              <a:ext uri="{FF2B5EF4-FFF2-40B4-BE49-F238E27FC236}">
                <a16:creationId xmlns:a16="http://schemas.microsoft.com/office/drawing/2014/main" id="{FB57D2CA-2C2A-D27F-196F-5E8F5A4F4E50}"/>
              </a:ext>
            </a:extLst>
          </p:cNvPr>
          <p:cNvSpPr/>
          <p:nvPr/>
        </p:nvSpPr>
        <p:spPr>
          <a:xfrm>
            <a:off x="827088" y="4487863"/>
            <a:ext cx="5113337" cy="928687"/>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a:defRPr/>
            </a:pPr>
            <a:r>
              <a:rPr lang="fi-FI" dirty="0">
                <a:solidFill>
                  <a:schemeClr val="bg1"/>
                </a:solidFill>
                <a:latin typeface="Cambria" panose="02040503050406030204" pitchFamily="18" charset="0"/>
              </a:rPr>
              <a:t>Laite analysoi rytmin, minkä jälkeen se joko suosittelee tai ei suosittele iskua. Tämän jälkeen laite neuvoo aloittamaan tarvittaessa elvytyksen.</a:t>
            </a:r>
          </a:p>
        </p:txBody>
      </p:sp>
    </p:spTree>
    <p:extLst>
      <p:ext uri="{BB962C8B-B14F-4D97-AF65-F5344CB8AC3E}">
        <p14:creationId xmlns:p14="http://schemas.microsoft.com/office/powerpoint/2010/main" val="32239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Verenvuoto</a:t>
            </a:r>
            <a:endParaRPr lang="fi-FI" dirty="0"/>
          </a:p>
        </p:txBody>
      </p:sp>
      <p:sp>
        <p:nvSpPr>
          <p:cNvPr id="6" name="Suorakulmio 7">
            <a:extLst>
              <a:ext uri="{FF2B5EF4-FFF2-40B4-BE49-F238E27FC236}">
                <a16:creationId xmlns:a16="http://schemas.microsoft.com/office/drawing/2014/main" id="{598FA0F2-83C9-4B09-9731-127E50B89CE3}"/>
              </a:ext>
            </a:extLst>
          </p:cNvPr>
          <p:cNvSpPr/>
          <p:nvPr/>
        </p:nvSpPr>
        <p:spPr>
          <a:xfrm>
            <a:off x="895351" y="1617663"/>
            <a:ext cx="5676900" cy="741362"/>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eaLnBrk="1" hangingPunct="1">
              <a:defRPr/>
            </a:pPr>
            <a:r>
              <a:rPr lang="fi-FI" dirty="0">
                <a:solidFill>
                  <a:schemeClr val="bg1"/>
                </a:solidFill>
                <a:latin typeface="Cambria" panose="02040503050406030204" pitchFamily="18" charset="0"/>
              </a:rPr>
              <a:t>Aseta verta vuotava uhri makuulle. Nosta vuotava raaja ylös.</a:t>
            </a:r>
          </a:p>
        </p:txBody>
      </p:sp>
      <p:sp>
        <p:nvSpPr>
          <p:cNvPr id="7" name="Suorakulmio 8">
            <a:extLst>
              <a:ext uri="{FF2B5EF4-FFF2-40B4-BE49-F238E27FC236}">
                <a16:creationId xmlns:a16="http://schemas.microsoft.com/office/drawing/2014/main" id="{5FED5CB1-892E-3393-1992-7C83A05BFBDB}"/>
              </a:ext>
            </a:extLst>
          </p:cNvPr>
          <p:cNvSpPr/>
          <p:nvPr/>
        </p:nvSpPr>
        <p:spPr>
          <a:xfrm>
            <a:off x="900113" y="2695575"/>
            <a:ext cx="5672138" cy="3240088"/>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anchor="ctr"/>
          <a:lstStyle/>
          <a:p>
            <a:pPr eaLnBrk="1" hangingPunct="1">
              <a:defRPr/>
            </a:pPr>
            <a:r>
              <a:rPr lang="fi-FI" dirty="0">
                <a:solidFill>
                  <a:schemeClr val="bg1"/>
                </a:solidFill>
                <a:latin typeface="Cambria" panose="02040503050406030204" pitchFamily="18" charset="0"/>
              </a:rPr>
              <a:t>Tyrehdytä verenvuoto painamalla vuotokohtaa sideharsolla, kankaalla tai tarvittaessa vain kädellä. Tee vuotokohtaan paineside:</a:t>
            </a:r>
          </a:p>
          <a:p>
            <a:pPr eaLnBrk="1" hangingPunct="1">
              <a:defRPr/>
            </a:pPr>
            <a:r>
              <a:rPr lang="fi-FI" dirty="0">
                <a:solidFill>
                  <a:schemeClr val="bg1"/>
                </a:solidFill>
                <a:latin typeface="Cambria" panose="02040503050406030204" pitchFamily="18" charset="0"/>
              </a:rPr>
              <a:t>– Paina haavaa koko ajan.</a:t>
            </a:r>
          </a:p>
          <a:p>
            <a:pPr eaLnBrk="1" hangingPunct="1">
              <a:defRPr/>
            </a:pPr>
            <a:r>
              <a:rPr lang="fi-FI" dirty="0">
                <a:solidFill>
                  <a:schemeClr val="bg1"/>
                </a:solidFill>
                <a:latin typeface="Cambria" panose="02040503050406030204" pitchFamily="18" charset="0"/>
              </a:rPr>
              <a:t>– Aseta haavalle suojaside.</a:t>
            </a:r>
          </a:p>
          <a:p>
            <a:pPr eaLnBrk="1" hangingPunct="1">
              <a:defRPr/>
            </a:pPr>
            <a:r>
              <a:rPr lang="fi-FI" dirty="0">
                <a:solidFill>
                  <a:schemeClr val="bg1"/>
                </a:solidFill>
                <a:latin typeface="Cambria" panose="02040503050406030204" pitchFamily="18" charset="0"/>
              </a:rPr>
              <a:t>– Laita suojasiteen päälle painoksi mitä käsillä on: siderulla, tiukaksi rullattu lapanen, sileä puunkappale.</a:t>
            </a:r>
          </a:p>
          <a:p>
            <a:pPr eaLnBrk="1" hangingPunct="1">
              <a:defRPr/>
            </a:pPr>
            <a:r>
              <a:rPr lang="fi-FI" dirty="0">
                <a:solidFill>
                  <a:schemeClr val="bg1"/>
                </a:solidFill>
                <a:latin typeface="Cambria" panose="02040503050406030204" pitchFamily="18" charset="0"/>
              </a:rPr>
              <a:t>– Kiinnitä suojaside ja paino joustositeellä tai muulla kankaalla. Valmis paineside pysyy tukevasti paikallaan, mutta se ei saa kiristää.</a:t>
            </a:r>
          </a:p>
        </p:txBody>
      </p:sp>
    </p:spTree>
    <p:extLst>
      <p:ext uri="{BB962C8B-B14F-4D97-AF65-F5344CB8AC3E}">
        <p14:creationId xmlns:p14="http://schemas.microsoft.com/office/powerpoint/2010/main" val="178517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p:txBody>
          <a:bodyPr/>
          <a:lstStyle/>
          <a:p>
            <a:r>
              <a:rPr lang="fi-FI" altLang="fi-FI" dirty="0"/>
              <a:t>Sokki</a:t>
            </a:r>
            <a:endParaRPr lang="fi-FI" dirty="0"/>
          </a:p>
        </p:txBody>
      </p:sp>
      <p:sp>
        <p:nvSpPr>
          <p:cNvPr id="6" name="Sisällön paikkamerkki 5">
            <a:extLst>
              <a:ext uri="{FF2B5EF4-FFF2-40B4-BE49-F238E27FC236}">
                <a16:creationId xmlns:a16="http://schemas.microsoft.com/office/drawing/2014/main" id="{618904AD-5EC4-DADA-76BD-59B8FEE393D7}"/>
              </a:ext>
            </a:extLst>
          </p:cNvPr>
          <p:cNvSpPr>
            <a:spLocks noGrp="1"/>
          </p:cNvSpPr>
          <p:nvPr>
            <p:ph idx="1"/>
          </p:nvPr>
        </p:nvSpPr>
        <p:spPr>
          <a:xfrm>
            <a:off x="838200" y="1558925"/>
            <a:ext cx="7581900" cy="4351338"/>
          </a:xfrm>
        </p:spPr>
        <p:txBody>
          <a:bodyPr/>
          <a:lstStyle/>
          <a:p>
            <a:r>
              <a:rPr lang="fi-FI" sz="2400" dirty="0">
                <a:solidFill>
                  <a:schemeClr val="tx1"/>
                </a:solidFill>
                <a:latin typeface="Cambria" panose="02040503050406030204" pitchFamily="18" charset="0"/>
              </a:rPr>
              <a:t>Verenkierron vakava häiriötila, aiheuttaa hapenpuutteen elimistössä, voi kehittyä nopeasti.</a:t>
            </a:r>
          </a:p>
          <a:p>
            <a:pPr eaLnBrk="1" hangingPunct="1">
              <a:defRPr/>
            </a:pPr>
            <a:r>
              <a:rPr lang="fi-FI" dirty="0">
                <a:solidFill>
                  <a:schemeClr val="tx1"/>
                </a:solidFill>
                <a:latin typeface="Cambria" panose="02040503050406030204" pitchFamily="18" charset="0"/>
              </a:rPr>
              <a:t>Siihen voi olla monia syitä:</a:t>
            </a:r>
          </a:p>
          <a:p>
            <a:pPr lvl="1" eaLnBrk="1" hangingPunct="1">
              <a:defRPr/>
            </a:pPr>
            <a:r>
              <a:rPr lang="fi-FI" sz="2400" dirty="0">
                <a:solidFill>
                  <a:schemeClr val="tx1"/>
                </a:solidFill>
                <a:latin typeface="Cambria" panose="02040503050406030204" pitchFamily="18" charset="0"/>
              </a:rPr>
              <a:t>suuri verenvuoto</a:t>
            </a:r>
          </a:p>
          <a:p>
            <a:pPr lvl="1" eaLnBrk="1" hangingPunct="1">
              <a:defRPr/>
            </a:pPr>
            <a:r>
              <a:rPr lang="fi-FI" sz="2400" dirty="0">
                <a:solidFill>
                  <a:schemeClr val="tx1"/>
                </a:solidFill>
                <a:latin typeface="Cambria" panose="02040503050406030204" pitchFamily="18" charset="0"/>
              </a:rPr>
              <a:t>vaikea murtuma</a:t>
            </a:r>
          </a:p>
          <a:p>
            <a:pPr lvl="1" eaLnBrk="1" hangingPunct="1">
              <a:defRPr/>
            </a:pPr>
            <a:r>
              <a:rPr lang="fi-FI" sz="2400" dirty="0">
                <a:solidFill>
                  <a:schemeClr val="tx1"/>
                </a:solidFill>
                <a:latin typeface="Cambria" panose="02040503050406030204" pitchFamily="18" charset="0"/>
              </a:rPr>
              <a:t>palovamma</a:t>
            </a:r>
          </a:p>
          <a:p>
            <a:pPr lvl="1" eaLnBrk="1" hangingPunct="1">
              <a:defRPr/>
            </a:pPr>
            <a:r>
              <a:rPr lang="fi-FI" sz="2400" dirty="0">
                <a:solidFill>
                  <a:schemeClr val="tx1"/>
                </a:solidFill>
                <a:latin typeface="Cambria" panose="02040503050406030204" pitchFamily="18" charset="0"/>
              </a:rPr>
              <a:t>nestehukka</a:t>
            </a:r>
          </a:p>
          <a:p>
            <a:pPr lvl="1" eaLnBrk="1" hangingPunct="1">
              <a:defRPr/>
            </a:pPr>
            <a:r>
              <a:rPr lang="fi-FI" sz="2400" dirty="0">
                <a:solidFill>
                  <a:schemeClr val="tx1"/>
                </a:solidFill>
                <a:latin typeface="Cambria" panose="02040503050406030204" pitchFamily="18" charset="0"/>
              </a:rPr>
              <a:t>sydäninfarkti</a:t>
            </a:r>
          </a:p>
          <a:p>
            <a:pPr lvl="1" eaLnBrk="1" hangingPunct="1">
              <a:defRPr/>
            </a:pPr>
            <a:r>
              <a:rPr lang="fi-FI" sz="2400" dirty="0">
                <a:solidFill>
                  <a:schemeClr val="tx1"/>
                </a:solidFill>
                <a:latin typeface="Cambria" panose="02040503050406030204" pitchFamily="18" charset="0"/>
              </a:rPr>
              <a:t>voimakas allerginen reaktio</a:t>
            </a:r>
          </a:p>
          <a:p>
            <a:pPr lvl="1" eaLnBrk="1" hangingPunct="1">
              <a:defRPr/>
            </a:pPr>
            <a:r>
              <a:rPr lang="fi-FI" sz="2400" dirty="0">
                <a:solidFill>
                  <a:schemeClr val="tx1"/>
                </a:solidFill>
                <a:latin typeface="Cambria" panose="02040503050406030204" pitchFamily="18" charset="0"/>
              </a:rPr>
              <a:t>kipu</a:t>
            </a:r>
          </a:p>
          <a:p>
            <a:pPr lvl="1" eaLnBrk="1" hangingPunct="1">
              <a:defRPr/>
            </a:pPr>
            <a:r>
              <a:rPr lang="fi-FI" sz="2400" dirty="0">
                <a:solidFill>
                  <a:schemeClr val="tx1"/>
                </a:solidFill>
                <a:latin typeface="Cambria" panose="02040503050406030204" pitchFamily="18" charset="0"/>
              </a:rPr>
              <a:t>järkytys</a:t>
            </a:r>
          </a:p>
          <a:p>
            <a:endParaRPr lang="fi-FI" sz="2400" dirty="0">
              <a:solidFill>
                <a:schemeClr val="tx1"/>
              </a:solidFill>
              <a:latin typeface="Cambria" panose="02040503050406030204" pitchFamily="18" charset="0"/>
            </a:endParaRPr>
          </a:p>
          <a:p>
            <a:pPr marL="0" indent="0">
              <a:buNone/>
            </a:pPr>
            <a:endParaRPr lang="fi-FI" dirty="0"/>
          </a:p>
        </p:txBody>
      </p:sp>
    </p:spTree>
    <p:extLst>
      <p:ext uri="{BB962C8B-B14F-4D97-AF65-F5344CB8AC3E}">
        <p14:creationId xmlns:p14="http://schemas.microsoft.com/office/powerpoint/2010/main" val="3136078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684213" y="302495"/>
            <a:ext cx="8006542" cy="1069105"/>
          </a:xfrm>
        </p:spPr>
        <p:txBody>
          <a:bodyPr/>
          <a:lstStyle/>
          <a:p>
            <a:r>
              <a:rPr lang="fi-FI" altLang="fi-FI" dirty="0"/>
              <a:t>Sokin oireet ja ensiapu</a:t>
            </a:r>
            <a:endParaRPr lang="fi-FI" dirty="0"/>
          </a:p>
        </p:txBody>
      </p:sp>
      <p:sp>
        <p:nvSpPr>
          <p:cNvPr id="4" name="Suorakulmio 5">
            <a:extLst>
              <a:ext uri="{FF2B5EF4-FFF2-40B4-BE49-F238E27FC236}">
                <a16:creationId xmlns:a16="http://schemas.microsoft.com/office/drawing/2014/main" id="{4B089787-33EF-66BF-549E-61D3EA387056}"/>
              </a:ext>
            </a:extLst>
          </p:cNvPr>
          <p:cNvSpPr/>
          <p:nvPr/>
        </p:nvSpPr>
        <p:spPr>
          <a:xfrm>
            <a:off x="684213" y="1329455"/>
            <a:ext cx="5183187" cy="752475"/>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defRPr/>
            </a:pPr>
            <a:r>
              <a:rPr lang="fi-FI" b="1" dirty="0">
                <a:solidFill>
                  <a:schemeClr val="bg1"/>
                </a:solidFill>
                <a:latin typeface="Cambria" panose="02040503050406030204" pitchFamily="18" charset="0"/>
              </a:rPr>
              <a:t>Syke on nopea ja heikosti tunnistettavissa.</a:t>
            </a:r>
          </a:p>
          <a:p>
            <a:pPr lvl="1" eaLnBrk="1" hangingPunct="1">
              <a:lnSpc>
                <a:spcPct val="90000"/>
              </a:lnSpc>
              <a:defRPr/>
            </a:pPr>
            <a:r>
              <a:rPr lang="fi-FI" dirty="0">
                <a:solidFill>
                  <a:schemeClr val="bg1"/>
                </a:solidFill>
                <a:latin typeface="Cambria" panose="02040503050406030204" pitchFamily="18" charset="0"/>
              </a:rPr>
              <a:t> makuulle jalat koholle</a:t>
            </a:r>
          </a:p>
        </p:txBody>
      </p:sp>
      <p:sp>
        <p:nvSpPr>
          <p:cNvPr id="6" name="Suorakulmio 7">
            <a:extLst>
              <a:ext uri="{FF2B5EF4-FFF2-40B4-BE49-F238E27FC236}">
                <a16:creationId xmlns:a16="http://schemas.microsoft.com/office/drawing/2014/main" id="{DE684FA8-409E-3788-9DDF-9106D6EE31AA}"/>
              </a:ext>
            </a:extLst>
          </p:cNvPr>
          <p:cNvSpPr/>
          <p:nvPr/>
        </p:nvSpPr>
        <p:spPr>
          <a:xfrm>
            <a:off x="684213" y="2060575"/>
            <a:ext cx="5183187" cy="752475"/>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defRPr/>
            </a:pPr>
            <a:r>
              <a:rPr lang="fi-FI" b="1" dirty="0">
                <a:solidFill>
                  <a:schemeClr val="bg1"/>
                </a:solidFill>
                <a:latin typeface="Cambria" panose="02040503050406030204" pitchFamily="18" charset="0"/>
              </a:rPr>
              <a:t>Hengitys on tihentynyt.</a:t>
            </a:r>
          </a:p>
          <a:p>
            <a:pPr lvl="1" eaLnBrk="1" hangingPunct="1">
              <a:lnSpc>
                <a:spcPct val="90000"/>
              </a:lnSpc>
              <a:defRPr/>
            </a:pPr>
            <a:r>
              <a:rPr lang="fi-FI" dirty="0">
                <a:solidFill>
                  <a:schemeClr val="bg1"/>
                </a:solidFill>
                <a:latin typeface="Cambria" panose="02040503050406030204" pitchFamily="18" charset="0"/>
              </a:rPr>
              <a:t> pidä hengitystiet auki</a:t>
            </a:r>
          </a:p>
        </p:txBody>
      </p:sp>
      <p:sp>
        <p:nvSpPr>
          <p:cNvPr id="7" name="Suorakulmio 8">
            <a:extLst>
              <a:ext uri="{FF2B5EF4-FFF2-40B4-BE49-F238E27FC236}">
                <a16:creationId xmlns:a16="http://schemas.microsoft.com/office/drawing/2014/main" id="{6C5CFB8B-94DB-9B6C-0CB9-869F7BB7B683}"/>
              </a:ext>
            </a:extLst>
          </p:cNvPr>
          <p:cNvSpPr/>
          <p:nvPr/>
        </p:nvSpPr>
        <p:spPr>
          <a:xfrm>
            <a:off x="684213" y="2781300"/>
            <a:ext cx="5183187" cy="752475"/>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defRPr/>
            </a:pPr>
            <a:r>
              <a:rPr lang="fi-FI" b="1" dirty="0">
                <a:solidFill>
                  <a:schemeClr val="bg1"/>
                </a:solidFill>
                <a:latin typeface="Cambria" panose="02040503050406030204" pitchFamily="18" charset="0"/>
              </a:rPr>
              <a:t>Iho on kalpea ja kylmän hikinen.</a:t>
            </a:r>
          </a:p>
          <a:p>
            <a:pPr lvl="1" eaLnBrk="1" hangingPunct="1">
              <a:lnSpc>
                <a:spcPct val="90000"/>
              </a:lnSpc>
              <a:defRPr/>
            </a:pPr>
            <a:r>
              <a:rPr lang="fi-FI" dirty="0">
                <a:solidFill>
                  <a:schemeClr val="bg1"/>
                </a:solidFill>
                <a:latin typeface="Cambria" panose="02040503050406030204" pitchFamily="18" charset="0"/>
              </a:rPr>
              <a:t> suojaa kylmältä, eristä kylmästä alustasta</a:t>
            </a:r>
          </a:p>
        </p:txBody>
      </p:sp>
      <p:sp>
        <p:nvSpPr>
          <p:cNvPr id="8" name="Suorakulmio 9">
            <a:extLst>
              <a:ext uri="{FF2B5EF4-FFF2-40B4-BE49-F238E27FC236}">
                <a16:creationId xmlns:a16="http://schemas.microsoft.com/office/drawing/2014/main" id="{343B6E10-E478-4693-EC43-47ED023B3D54}"/>
              </a:ext>
            </a:extLst>
          </p:cNvPr>
          <p:cNvSpPr/>
          <p:nvPr/>
        </p:nvSpPr>
        <p:spPr>
          <a:xfrm>
            <a:off x="684213" y="3500438"/>
            <a:ext cx="5183187" cy="752475"/>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defRPr/>
            </a:pPr>
            <a:r>
              <a:rPr lang="fi-FI" b="1" dirty="0">
                <a:solidFill>
                  <a:schemeClr val="bg1"/>
                </a:solidFill>
                <a:latin typeface="Cambria" panose="02040503050406030204" pitchFamily="18" charset="0"/>
              </a:rPr>
              <a:t>Henkilö on levoton, tuskainen tai sekava.</a:t>
            </a:r>
          </a:p>
          <a:p>
            <a:pPr eaLnBrk="1" hangingPunct="1">
              <a:lnSpc>
                <a:spcPct val="90000"/>
              </a:lnSpc>
              <a:defRPr/>
            </a:pPr>
            <a:r>
              <a:rPr lang="fi-FI" dirty="0">
                <a:solidFill>
                  <a:schemeClr val="bg1"/>
                </a:solidFill>
                <a:latin typeface="Cambria" panose="02040503050406030204" pitchFamily="18" charset="0"/>
              </a:rPr>
              <a:t>         rauhoita puhumalla, koskettamalla</a:t>
            </a:r>
          </a:p>
        </p:txBody>
      </p:sp>
      <p:sp>
        <p:nvSpPr>
          <p:cNvPr id="9" name="Suorakulmio 10">
            <a:extLst>
              <a:ext uri="{FF2B5EF4-FFF2-40B4-BE49-F238E27FC236}">
                <a16:creationId xmlns:a16="http://schemas.microsoft.com/office/drawing/2014/main" id="{04453794-830C-D3F2-EA3E-F2F386DE8C2C}"/>
              </a:ext>
            </a:extLst>
          </p:cNvPr>
          <p:cNvSpPr/>
          <p:nvPr/>
        </p:nvSpPr>
        <p:spPr>
          <a:xfrm>
            <a:off x="684213" y="4221163"/>
            <a:ext cx="5183187" cy="752475"/>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defRPr/>
            </a:pPr>
            <a:r>
              <a:rPr lang="fi-FI" b="1" dirty="0">
                <a:solidFill>
                  <a:schemeClr val="bg1"/>
                </a:solidFill>
                <a:latin typeface="Cambria" panose="02040503050406030204" pitchFamily="18" charset="0"/>
              </a:rPr>
              <a:t>Janontunne, suu on kuiva. </a:t>
            </a:r>
          </a:p>
          <a:p>
            <a:pPr lvl="1" eaLnBrk="1" hangingPunct="1">
              <a:lnSpc>
                <a:spcPct val="90000"/>
              </a:lnSpc>
              <a:defRPr/>
            </a:pPr>
            <a:r>
              <a:rPr lang="fi-FI" dirty="0">
                <a:solidFill>
                  <a:schemeClr val="bg1"/>
                </a:solidFill>
                <a:latin typeface="Cambria" panose="02040503050406030204" pitchFamily="18" charset="0"/>
              </a:rPr>
              <a:t>ÄLÄ anna juotavaa</a:t>
            </a:r>
          </a:p>
        </p:txBody>
      </p:sp>
      <p:sp>
        <p:nvSpPr>
          <p:cNvPr id="10" name="Suorakulmio 11">
            <a:extLst>
              <a:ext uri="{FF2B5EF4-FFF2-40B4-BE49-F238E27FC236}">
                <a16:creationId xmlns:a16="http://schemas.microsoft.com/office/drawing/2014/main" id="{6FC1E11A-A33E-6883-4982-B68BE854C346}"/>
              </a:ext>
            </a:extLst>
          </p:cNvPr>
          <p:cNvSpPr/>
          <p:nvPr/>
        </p:nvSpPr>
        <p:spPr>
          <a:xfrm>
            <a:off x="684213" y="4941888"/>
            <a:ext cx="5183187" cy="752475"/>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defRPr/>
            </a:pPr>
            <a:r>
              <a:rPr lang="fi-FI" b="1" dirty="0">
                <a:solidFill>
                  <a:schemeClr val="bg1"/>
                </a:solidFill>
                <a:latin typeface="Cambria" panose="02040503050406030204" pitchFamily="18" charset="0"/>
              </a:rPr>
              <a:t>Tarkkaile potilaan tilaa ja odota apua.</a:t>
            </a:r>
          </a:p>
          <a:p>
            <a:pPr lvl="1" eaLnBrk="1" hangingPunct="1">
              <a:lnSpc>
                <a:spcPct val="90000"/>
              </a:lnSpc>
              <a:defRPr/>
            </a:pPr>
            <a:r>
              <a:rPr lang="fi-FI" dirty="0">
                <a:solidFill>
                  <a:schemeClr val="bg1"/>
                </a:solidFill>
                <a:latin typeface="Cambria" panose="02040503050406030204" pitchFamily="18" charset="0"/>
              </a:rPr>
              <a:t>käännä tarvittaessa kylkiasentoon, tarvittaessa elvytys</a:t>
            </a:r>
          </a:p>
        </p:txBody>
      </p:sp>
    </p:spTree>
    <p:extLst>
      <p:ext uri="{BB962C8B-B14F-4D97-AF65-F5344CB8AC3E}">
        <p14:creationId xmlns:p14="http://schemas.microsoft.com/office/powerpoint/2010/main" val="371816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Lääkekaappi</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6048375" cy="4351338"/>
          </a:xfrm>
        </p:spPr>
        <p:txBody>
          <a:bodyPr/>
          <a:lstStyle/>
          <a:p>
            <a:r>
              <a:rPr lang="fi-FI" altLang="fi-FI" dirty="0"/>
              <a:t>sijoitettava lasten ulottumattomiin tai oltava lukollinen </a:t>
            </a:r>
          </a:p>
          <a:p>
            <a:r>
              <a:rPr lang="fi-FI" altLang="fi-FI" dirty="0"/>
              <a:t>ei kosteisiin tiloihin</a:t>
            </a:r>
          </a:p>
          <a:p>
            <a:r>
              <a:rPr lang="fi-FI" altLang="fi-FI" dirty="0"/>
              <a:t>kaapin sisältö tarkistettava säännöllisesti</a:t>
            </a:r>
          </a:p>
          <a:p>
            <a:r>
              <a:rPr lang="fi-FI" altLang="fi-FI" dirty="0"/>
              <a:t>lääkkeet säilytettävä alkuperäisissä pakkauksissaan</a:t>
            </a:r>
          </a:p>
          <a:p>
            <a:r>
              <a:rPr lang="fi-FI" altLang="fi-FI" dirty="0"/>
              <a:t>vanhentuneet lääkkeet palautettava apteekkiin tai hävitettävä ohjeen mukaan</a:t>
            </a:r>
            <a:endParaRPr lang="en-US" altLang="fi-FI" dirty="0"/>
          </a:p>
        </p:txBody>
      </p:sp>
      <p:pic>
        <p:nvPicPr>
          <p:cNvPr id="2" name="Kuva 5" descr="shutterstock_22931674.jpg">
            <a:extLst>
              <a:ext uri="{FF2B5EF4-FFF2-40B4-BE49-F238E27FC236}">
                <a16:creationId xmlns:a16="http://schemas.microsoft.com/office/drawing/2014/main" id="{3A825EAE-F03F-F55E-96BE-F4028CC4D700}"/>
              </a:ext>
            </a:extLst>
          </p:cNvPr>
          <p:cNvPicPr>
            <a:picLocks noChangeAspect="1"/>
          </p:cNvPicPr>
          <p:nvPr/>
        </p:nvPicPr>
        <p:blipFill>
          <a:blip r:embed="rId3">
            <a:extLst>
              <a:ext uri="{28A0092B-C50C-407E-A947-70E740481C1C}">
                <a14:useLocalDpi xmlns:a14="http://schemas.microsoft.com/office/drawing/2010/main" val="0"/>
              </a:ext>
            </a:extLst>
          </a:blip>
          <a:srcRect r="66537" b="50000"/>
          <a:stretch>
            <a:fillRect/>
          </a:stretch>
        </p:blipFill>
        <p:spPr bwMode="auto">
          <a:xfrm>
            <a:off x="8624079" y="2540859"/>
            <a:ext cx="2396346" cy="238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328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4" descr="heimlich1.jpg">
            <a:extLst>
              <a:ext uri="{FF2B5EF4-FFF2-40B4-BE49-F238E27FC236}">
                <a16:creationId xmlns:a16="http://schemas.microsoft.com/office/drawing/2014/main" id="{68BBA57B-A2AB-2584-704A-2DEABFD7A2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49" y="1593260"/>
            <a:ext cx="1871663"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5" descr="heimlich2.jpg">
            <a:extLst>
              <a:ext uri="{FF2B5EF4-FFF2-40B4-BE49-F238E27FC236}">
                <a16:creationId xmlns:a16="http://schemas.microsoft.com/office/drawing/2014/main" id="{9A7C3E10-FC56-1F36-292A-4DF7ED9A71E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1775" y="3108327"/>
            <a:ext cx="1819275"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069105"/>
          </a:xfrm>
        </p:spPr>
        <p:txBody>
          <a:bodyPr/>
          <a:lstStyle/>
          <a:p>
            <a:r>
              <a:rPr lang="fi-FI" altLang="fi-FI" dirty="0"/>
              <a:t>Vierasesine hengitysteissä</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3545774" y="1777808"/>
            <a:ext cx="6406300" cy="4112189"/>
          </a:xfrm>
        </p:spPr>
        <p:txBody>
          <a:bodyPr/>
          <a:lstStyle/>
          <a:p>
            <a:pPr>
              <a:lnSpc>
                <a:spcPct val="80000"/>
              </a:lnSpc>
            </a:pPr>
            <a:r>
              <a:rPr lang="fi-FI" altLang="fi-FI" dirty="0"/>
              <a:t>Oireena tukehtumisen tunne, yskiminen</a:t>
            </a:r>
          </a:p>
          <a:p>
            <a:pPr>
              <a:lnSpc>
                <a:spcPct val="80000"/>
              </a:lnSpc>
            </a:pPr>
            <a:r>
              <a:rPr lang="fi-FI" altLang="fi-FI" dirty="0"/>
              <a:t>Lyö lujasti avokämmenellä lapaluiden väliin, käske yskimään.</a:t>
            </a:r>
          </a:p>
          <a:p>
            <a:pPr>
              <a:lnSpc>
                <a:spcPct val="80000"/>
              </a:lnSpc>
            </a:pPr>
            <a:r>
              <a:rPr lang="fi-FI" altLang="fi-FI" dirty="0" err="1"/>
              <a:t>Heimlichin</a:t>
            </a:r>
            <a:r>
              <a:rPr lang="fi-FI" altLang="fi-FI" dirty="0"/>
              <a:t> ote: mene potilaan taakse, kädet kainaloiden alta palleaan toinen käsi nyrkissä toisella kiinni nyrkistä, nykäise itseesi päin, toista tarvittaessa, vain hätätilanteessa koska voi murtaa luita tai aiheuttaa rytmihäiriöitä sydämeen</a:t>
            </a:r>
          </a:p>
        </p:txBody>
      </p:sp>
    </p:spTree>
    <p:extLst>
      <p:ext uri="{BB962C8B-B14F-4D97-AF65-F5344CB8AC3E}">
        <p14:creationId xmlns:p14="http://schemas.microsoft.com/office/powerpoint/2010/main" val="224998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1073554" y="249089"/>
            <a:ext cx="8006542" cy="1069105"/>
          </a:xfrm>
        </p:spPr>
        <p:txBody>
          <a:bodyPr/>
          <a:lstStyle/>
          <a:p>
            <a:r>
              <a:rPr lang="fi-FI" altLang="fi-FI" dirty="0"/>
              <a:t>Painelupuhalluselvytys</a:t>
            </a:r>
            <a:endParaRPr lang="fi-FI" dirty="0"/>
          </a:p>
        </p:txBody>
      </p:sp>
      <p:sp>
        <p:nvSpPr>
          <p:cNvPr id="8" name="Suorakulmio 8">
            <a:extLst>
              <a:ext uri="{FF2B5EF4-FFF2-40B4-BE49-F238E27FC236}">
                <a16:creationId xmlns:a16="http://schemas.microsoft.com/office/drawing/2014/main" id="{034A41CB-2764-750F-DF46-CA642F27790A}"/>
              </a:ext>
            </a:extLst>
          </p:cNvPr>
          <p:cNvSpPr/>
          <p:nvPr/>
        </p:nvSpPr>
        <p:spPr>
          <a:xfrm>
            <a:off x="6919637" y="1056350"/>
            <a:ext cx="2651309" cy="1439862"/>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bIns="108000" anchor="ctr"/>
          <a:lstStyle/>
          <a:p>
            <a:pPr eaLnBrk="1" hangingPunct="1">
              <a:defRPr/>
            </a:pPr>
            <a:r>
              <a:rPr lang="fi-FI" b="1" dirty="0">
                <a:solidFill>
                  <a:schemeClr val="bg1"/>
                </a:solidFill>
                <a:latin typeface="Cambria" panose="02040503050406030204" pitchFamily="18" charset="0"/>
              </a:rPr>
              <a:t>TUNTEET </a:t>
            </a:r>
          </a:p>
          <a:p>
            <a:pPr eaLnBrk="1" hangingPunct="1">
              <a:defRPr/>
            </a:pPr>
            <a:r>
              <a:rPr lang="fi-FI" dirty="0">
                <a:solidFill>
                  <a:schemeClr val="bg1"/>
                </a:solidFill>
                <a:latin typeface="Cambria" panose="02040503050406030204" pitchFamily="18" charset="0"/>
              </a:rPr>
              <a:t>Millaisia tunteita voi herätä? Miten ne vaikuttavat toimintaan?</a:t>
            </a:r>
          </a:p>
        </p:txBody>
      </p:sp>
      <p:sp>
        <p:nvSpPr>
          <p:cNvPr id="9" name="Suorakulmio 5">
            <a:extLst>
              <a:ext uri="{FF2B5EF4-FFF2-40B4-BE49-F238E27FC236}">
                <a16:creationId xmlns:a16="http://schemas.microsoft.com/office/drawing/2014/main" id="{04F509DA-654E-D092-4877-74A861EE0948}"/>
              </a:ext>
            </a:extLst>
          </p:cNvPr>
          <p:cNvSpPr/>
          <p:nvPr/>
        </p:nvSpPr>
        <p:spPr>
          <a:xfrm>
            <a:off x="540608" y="1266303"/>
            <a:ext cx="3455988" cy="1727200"/>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bIns="108000" anchor="ctr"/>
          <a:lstStyle/>
          <a:p>
            <a:pPr eaLnBrk="1" hangingPunct="1">
              <a:defRPr/>
            </a:pPr>
            <a:r>
              <a:rPr lang="fi-FI" b="1" dirty="0">
                <a:solidFill>
                  <a:schemeClr val="bg1"/>
                </a:solidFill>
                <a:latin typeface="Cambria" panose="02040503050406030204" pitchFamily="18" charset="0"/>
              </a:rPr>
              <a:t>TAJUNNAN JA HENGITYKSEN TARKASTAMINEN </a:t>
            </a:r>
          </a:p>
          <a:p>
            <a:pPr eaLnBrk="1" hangingPunct="1">
              <a:defRPr/>
            </a:pPr>
            <a:r>
              <a:rPr lang="fi-FI" dirty="0">
                <a:solidFill>
                  <a:schemeClr val="bg1"/>
                </a:solidFill>
                <a:latin typeface="Cambria" panose="02040503050406030204" pitchFamily="18" charset="0"/>
              </a:rPr>
              <a:t>Miten toimitaan? Milloin ihminen on tajuton? Miten tukehtuminen estetään?</a:t>
            </a:r>
          </a:p>
        </p:txBody>
      </p:sp>
      <p:sp>
        <p:nvSpPr>
          <p:cNvPr id="10" name="Pilvi 22">
            <a:extLst>
              <a:ext uri="{FF2B5EF4-FFF2-40B4-BE49-F238E27FC236}">
                <a16:creationId xmlns:a16="http://schemas.microsoft.com/office/drawing/2014/main" id="{E0FF4EAD-90A9-F4C0-9567-0642851F6337}"/>
              </a:ext>
            </a:extLst>
          </p:cNvPr>
          <p:cNvSpPr/>
          <p:nvPr/>
        </p:nvSpPr>
        <p:spPr>
          <a:xfrm>
            <a:off x="2912067" y="2593490"/>
            <a:ext cx="5256213" cy="201771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fi-FI" b="1" i="1" dirty="0">
              <a:solidFill>
                <a:schemeClr val="tx1"/>
              </a:solidFill>
              <a:latin typeface="Cambria" panose="02040503050406030204" pitchFamily="18" charset="0"/>
            </a:endParaRPr>
          </a:p>
          <a:p>
            <a:pPr eaLnBrk="1" hangingPunct="1">
              <a:defRPr/>
            </a:pPr>
            <a:r>
              <a:rPr lang="fi-FI" i="1" dirty="0">
                <a:solidFill>
                  <a:schemeClr val="tx1"/>
                </a:solidFill>
                <a:latin typeface="Cambria" panose="02040503050406030204" pitchFamily="18" charset="0"/>
              </a:rPr>
              <a:t>Aurinkoisena kevätlauantaina suositun lenkkeilyreitin varrella on maassa selällään makaava, liikkumaton ihminen. </a:t>
            </a:r>
          </a:p>
          <a:p>
            <a:pPr eaLnBrk="1" hangingPunct="1">
              <a:defRPr/>
            </a:pPr>
            <a:endParaRPr lang="fi-FI" b="1" i="1" dirty="0">
              <a:solidFill>
                <a:schemeClr val="tx1"/>
              </a:solidFill>
              <a:latin typeface="Cambria" panose="02040503050406030204" pitchFamily="18" charset="0"/>
            </a:endParaRPr>
          </a:p>
        </p:txBody>
      </p:sp>
      <p:sp>
        <p:nvSpPr>
          <p:cNvPr id="11" name="Suorakulmio 7">
            <a:extLst>
              <a:ext uri="{FF2B5EF4-FFF2-40B4-BE49-F238E27FC236}">
                <a16:creationId xmlns:a16="http://schemas.microsoft.com/office/drawing/2014/main" id="{A4B21BD1-8B45-CAA9-D27A-77CDFC0AF192}"/>
              </a:ext>
            </a:extLst>
          </p:cNvPr>
          <p:cNvSpPr/>
          <p:nvPr/>
        </p:nvSpPr>
        <p:spPr>
          <a:xfrm>
            <a:off x="1197214" y="4507792"/>
            <a:ext cx="2879725" cy="1439862"/>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bIns="108000" anchor="ctr"/>
          <a:lstStyle/>
          <a:p>
            <a:pPr eaLnBrk="1" hangingPunct="1">
              <a:defRPr/>
            </a:pPr>
            <a:r>
              <a:rPr lang="fi-FI" b="1" dirty="0">
                <a:solidFill>
                  <a:schemeClr val="bg1"/>
                </a:solidFill>
                <a:latin typeface="Cambria" panose="02040503050406030204" pitchFamily="18" charset="0"/>
              </a:rPr>
              <a:t>PUHALLUSELVYTYS</a:t>
            </a:r>
            <a:r>
              <a:rPr lang="fi-FI" dirty="0">
                <a:solidFill>
                  <a:schemeClr val="bg1"/>
                </a:solidFill>
                <a:latin typeface="Cambria" panose="02040503050406030204" pitchFamily="18" charset="0"/>
              </a:rPr>
              <a:t> </a:t>
            </a:r>
          </a:p>
          <a:p>
            <a:pPr eaLnBrk="1" hangingPunct="1">
              <a:defRPr/>
            </a:pPr>
            <a:r>
              <a:rPr lang="fi-FI" dirty="0">
                <a:solidFill>
                  <a:schemeClr val="bg1"/>
                </a:solidFill>
                <a:latin typeface="Cambria" panose="02040503050406030204" pitchFamily="18" charset="0"/>
              </a:rPr>
              <a:t>Miten toimitaan? </a:t>
            </a:r>
          </a:p>
          <a:p>
            <a:pPr eaLnBrk="1" hangingPunct="1">
              <a:defRPr/>
            </a:pPr>
            <a:r>
              <a:rPr lang="fi-FI" dirty="0">
                <a:solidFill>
                  <a:schemeClr val="bg1"/>
                </a:solidFill>
                <a:latin typeface="Cambria" panose="02040503050406030204" pitchFamily="18" charset="0"/>
              </a:rPr>
              <a:t>Mitä pitää huomioida? Entä jos henkilö olisi lapsi? </a:t>
            </a:r>
          </a:p>
        </p:txBody>
      </p:sp>
      <p:sp>
        <p:nvSpPr>
          <p:cNvPr id="12" name="Suorakulmio 6">
            <a:extLst>
              <a:ext uri="{FF2B5EF4-FFF2-40B4-BE49-F238E27FC236}">
                <a16:creationId xmlns:a16="http://schemas.microsoft.com/office/drawing/2014/main" id="{4EF4ACBA-024B-9BC5-8394-5BBCA300F1BB}"/>
              </a:ext>
            </a:extLst>
          </p:cNvPr>
          <p:cNvSpPr/>
          <p:nvPr/>
        </p:nvSpPr>
        <p:spPr>
          <a:xfrm>
            <a:off x="7505884" y="4227908"/>
            <a:ext cx="2879725" cy="1439863"/>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bIns="108000" anchor="ctr"/>
          <a:lstStyle/>
          <a:p>
            <a:pPr eaLnBrk="1" hangingPunct="1">
              <a:defRPr/>
            </a:pPr>
            <a:r>
              <a:rPr lang="fi-FI" b="1" dirty="0">
                <a:solidFill>
                  <a:schemeClr val="bg1"/>
                </a:solidFill>
                <a:latin typeface="Cambria" panose="02040503050406030204" pitchFamily="18" charset="0"/>
              </a:rPr>
              <a:t>PAINELUELVYTYS</a:t>
            </a:r>
          </a:p>
          <a:p>
            <a:pPr eaLnBrk="1" hangingPunct="1">
              <a:defRPr/>
            </a:pPr>
            <a:r>
              <a:rPr lang="fi-FI" dirty="0">
                <a:solidFill>
                  <a:schemeClr val="bg1"/>
                </a:solidFill>
                <a:latin typeface="Cambria" panose="02040503050406030204" pitchFamily="18" charset="0"/>
              </a:rPr>
              <a:t>Miten toimitaan? </a:t>
            </a:r>
          </a:p>
          <a:p>
            <a:pPr eaLnBrk="1" hangingPunct="1">
              <a:defRPr/>
            </a:pPr>
            <a:r>
              <a:rPr lang="fi-FI" dirty="0">
                <a:solidFill>
                  <a:schemeClr val="bg1"/>
                </a:solidFill>
                <a:latin typeface="Cambria" panose="02040503050406030204" pitchFamily="18" charset="0"/>
              </a:rPr>
              <a:t>Mitä pitää huomioida? Entä jos henkilö olisi lapsi? </a:t>
            </a:r>
          </a:p>
        </p:txBody>
      </p:sp>
    </p:spTree>
    <p:extLst>
      <p:ext uri="{BB962C8B-B14F-4D97-AF65-F5344CB8AC3E}">
        <p14:creationId xmlns:p14="http://schemas.microsoft.com/office/powerpoint/2010/main" val="25119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970235" y="762627"/>
            <a:ext cx="8006542" cy="1069105"/>
          </a:xfrm>
        </p:spPr>
        <p:txBody>
          <a:bodyPr/>
          <a:lstStyle/>
          <a:p>
            <a:r>
              <a:rPr lang="fi-FI" altLang="fi-FI" dirty="0"/>
              <a:t>Sokin ensiapu</a:t>
            </a:r>
            <a:endParaRPr lang="fi-FI" dirty="0"/>
          </a:p>
        </p:txBody>
      </p:sp>
      <p:sp>
        <p:nvSpPr>
          <p:cNvPr id="2" name="Suorakulmio 8">
            <a:extLst>
              <a:ext uri="{FF2B5EF4-FFF2-40B4-BE49-F238E27FC236}">
                <a16:creationId xmlns:a16="http://schemas.microsoft.com/office/drawing/2014/main" id="{7C7F980B-F23B-B2FF-7F0C-4198610E6046}"/>
              </a:ext>
            </a:extLst>
          </p:cNvPr>
          <p:cNvSpPr/>
          <p:nvPr/>
        </p:nvSpPr>
        <p:spPr>
          <a:xfrm>
            <a:off x="513035" y="2135742"/>
            <a:ext cx="3296965" cy="1517096"/>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44000" anchor="ctr"/>
          <a:lstStyle/>
          <a:p>
            <a:pPr eaLnBrk="1" hangingPunct="1">
              <a:defRPr/>
            </a:pPr>
            <a:r>
              <a:rPr lang="fi-FI" sz="1600" b="1" dirty="0">
                <a:solidFill>
                  <a:schemeClr val="bg1"/>
                </a:solidFill>
                <a:latin typeface="Cambria" panose="02040503050406030204" pitchFamily="18" charset="0"/>
              </a:rPr>
              <a:t>TUNTEET </a:t>
            </a:r>
          </a:p>
          <a:p>
            <a:pPr eaLnBrk="1" hangingPunct="1">
              <a:defRPr/>
            </a:pPr>
            <a:r>
              <a:rPr lang="fi-FI" sz="1600" dirty="0">
                <a:solidFill>
                  <a:schemeClr val="bg1"/>
                </a:solidFill>
                <a:latin typeface="Cambria" panose="02040503050406030204" pitchFamily="18" charset="0"/>
              </a:rPr>
              <a:t>Millaisia tunteita voi herätä? Miten ne vaikuttavat toimintaan?</a:t>
            </a:r>
          </a:p>
          <a:p>
            <a:pPr eaLnBrk="1" hangingPunct="1">
              <a:defRPr/>
            </a:pPr>
            <a:r>
              <a:rPr lang="fi-FI" sz="1600" dirty="0">
                <a:solidFill>
                  <a:schemeClr val="bg1"/>
                </a:solidFill>
                <a:latin typeface="Cambria" panose="02040503050406030204" pitchFamily="18" charset="0"/>
              </a:rPr>
              <a:t>Miten lohduttaa autettavaa? </a:t>
            </a:r>
          </a:p>
        </p:txBody>
      </p:sp>
      <p:sp>
        <p:nvSpPr>
          <p:cNvPr id="3" name="Suorakulmio 12">
            <a:extLst>
              <a:ext uri="{FF2B5EF4-FFF2-40B4-BE49-F238E27FC236}">
                <a16:creationId xmlns:a16="http://schemas.microsoft.com/office/drawing/2014/main" id="{7A57D5A9-D921-946F-152D-68F576759928}"/>
              </a:ext>
            </a:extLst>
          </p:cNvPr>
          <p:cNvSpPr/>
          <p:nvPr/>
        </p:nvSpPr>
        <p:spPr>
          <a:xfrm>
            <a:off x="4636430" y="1631711"/>
            <a:ext cx="2089150" cy="1008062"/>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36000" rIns="144000" anchor="ctr"/>
          <a:lstStyle/>
          <a:p>
            <a:pPr eaLnBrk="1" hangingPunct="1">
              <a:lnSpc>
                <a:spcPct val="90000"/>
              </a:lnSpc>
              <a:defRPr/>
            </a:pPr>
            <a:r>
              <a:rPr lang="fi-FI" sz="1600" b="1" dirty="0">
                <a:solidFill>
                  <a:schemeClr val="bg1"/>
                </a:solidFill>
                <a:latin typeface="Cambria" panose="02040503050406030204" pitchFamily="18" charset="0"/>
              </a:rPr>
              <a:t>EHKÄISY </a:t>
            </a:r>
          </a:p>
          <a:p>
            <a:pPr eaLnBrk="1" hangingPunct="1">
              <a:lnSpc>
                <a:spcPct val="90000"/>
              </a:lnSpc>
              <a:defRPr/>
            </a:pPr>
            <a:r>
              <a:rPr lang="fi-FI" sz="1600" dirty="0">
                <a:solidFill>
                  <a:schemeClr val="bg1"/>
                </a:solidFill>
                <a:latin typeface="Cambria" panose="02040503050406030204" pitchFamily="18" charset="0"/>
              </a:rPr>
              <a:t>Asenteet, säännöt, vastuu, valvonta</a:t>
            </a:r>
            <a:endParaRPr lang="en-US" sz="1600" dirty="0">
              <a:solidFill>
                <a:schemeClr val="bg1"/>
              </a:solidFill>
              <a:latin typeface="Cambria" panose="02040503050406030204" pitchFamily="18" charset="0"/>
            </a:endParaRPr>
          </a:p>
        </p:txBody>
      </p:sp>
      <p:sp>
        <p:nvSpPr>
          <p:cNvPr id="4" name="Suorakulmio 5">
            <a:extLst>
              <a:ext uri="{FF2B5EF4-FFF2-40B4-BE49-F238E27FC236}">
                <a16:creationId xmlns:a16="http://schemas.microsoft.com/office/drawing/2014/main" id="{01B594D3-9294-F5DC-9415-986D3CFC656C}"/>
              </a:ext>
            </a:extLst>
          </p:cNvPr>
          <p:cNvSpPr/>
          <p:nvPr/>
        </p:nvSpPr>
        <p:spPr>
          <a:xfrm>
            <a:off x="7765777" y="2064305"/>
            <a:ext cx="3455988" cy="1150937"/>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36000" rIns="144000" anchor="ctr"/>
          <a:lstStyle/>
          <a:p>
            <a:pPr eaLnBrk="1" hangingPunct="1">
              <a:defRPr/>
            </a:pPr>
            <a:r>
              <a:rPr lang="fi-FI" sz="1600" b="1" dirty="0">
                <a:solidFill>
                  <a:schemeClr val="bg1"/>
                </a:solidFill>
                <a:latin typeface="Cambria" panose="02040503050406030204" pitchFamily="18" charset="0"/>
              </a:rPr>
              <a:t>ONNETTOMUUSTILANNE</a:t>
            </a:r>
            <a:r>
              <a:rPr lang="fi-FI" sz="1600" dirty="0">
                <a:solidFill>
                  <a:schemeClr val="bg1"/>
                </a:solidFill>
                <a:latin typeface="Cambria" panose="02040503050406030204" pitchFamily="18" charset="0"/>
              </a:rPr>
              <a:t> Miten toimitaan? Mitä huomioidaan? Kuka tekee ja mitä?</a:t>
            </a:r>
          </a:p>
        </p:txBody>
      </p:sp>
      <p:sp>
        <p:nvSpPr>
          <p:cNvPr id="6" name="Pilvi 22">
            <a:extLst>
              <a:ext uri="{FF2B5EF4-FFF2-40B4-BE49-F238E27FC236}">
                <a16:creationId xmlns:a16="http://schemas.microsoft.com/office/drawing/2014/main" id="{BC621E0C-C00D-D11B-A169-C08E29AFAE25}"/>
              </a:ext>
            </a:extLst>
          </p:cNvPr>
          <p:cNvSpPr/>
          <p:nvPr/>
        </p:nvSpPr>
        <p:spPr>
          <a:xfrm>
            <a:off x="2693452" y="3447815"/>
            <a:ext cx="7273925" cy="237331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fi-FI" sz="1600" b="1" i="1" dirty="0">
              <a:solidFill>
                <a:schemeClr val="tx1"/>
              </a:solidFill>
              <a:latin typeface="Cambria" panose="02040503050406030204" pitchFamily="18" charset="0"/>
            </a:endParaRPr>
          </a:p>
          <a:p>
            <a:pPr eaLnBrk="1" hangingPunct="1">
              <a:defRPr/>
            </a:pPr>
            <a:r>
              <a:rPr lang="fi-FI" sz="1600" i="1" dirty="0">
                <a:solidFill>
                  <a:schemeClr val="tx1"/>
                </a:solidFill>
                <a:latin typeface="Cambria" panose="02040503050406030204" pitchFamily="18" charset="0"/>
              </a:rPr>
              <a:t>Olet menossa perheen kanssa serkun lakkiaisjuhlaan. Yhtäkkiä äiti jarruttaa voimakkaasti. Tien poskessa on tieltä suistunut auto, jonka vieressä on nuori mies. Hän vaikuttaa sekavalta, tuskaiselta ja valittelee janoa. Hänellä ei näy ulkoisia vammoja.</a:t>
            </a:r>
          </a:p>
        </p:txBody>
      </p:sp>
    </p:spTree>
    <p:extLst>
      <p:ext uri="{BB962C8B-B14F-4D97-AF65-F5344CB8AC3E}">
        <p14:creationId xmlns:p14="http://schemas.microsoft.com/office/powerpoint/2010/main" val="25038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958071" y="630444"/>
            <a:ext cx="8006542" cy="1069105"/>
          </a:xfrm>
        </p:spPr>
        <p:txBody>
          <a:bodyPr/>
          <a:lstStyle/>
          <a:p>
            <a:r>
              <a:rPr lang="fi-FI" altLang="fi-FI" dirty="0"/>
              <a:t>Painesiteen tekeminen</a:t>
            </a:r>
          </a:p>
        </p:txBody>
      </p:sp>
      <p:sp>
        <p:nvSpPr>
          <p:cNvPr id="7" name="Suorakulmio 8">
            <a:extLst>
              <a:ext uri="{FF2B5EF4-FFF2-40B4-BE49-F238E27FC236}">
                <a16:creationId xmlns:a16="http://schemas.microsoft.com/office/drawing/2014/main" id="{CA4320FA-3CFA-AA76-665C-B98BA06B7200}"/>
              </a:ext>
            </a:extLst>
          </p:cNvPr>
          <p:cNvSpPr/>
          <p:nvPr/>
        </p:nvSpPr>
        <p:spPr>
          <a:xfrm>
            <a:off x="484187" y="2235265"/>
            <a:ext cx="3049588" cy="1370013"/>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bIns="72000" anchor="ctr"/>
          <a:lstStyle/>
          <a:p>
            <a:pPr eaLnBrk="1" hangingPunct="1">
              <a:defRPr/>
            </a:pPr>
            <a:r>
              <a:rPr lang="fi-FI" sz="1600" b="1" dirty="0">
                <a:solidFill>
                  <a:schemeClr val="bg1"/>
                </a:solidFill>
                <a:latin typeface="Cambria" panose="02040503050406030204" pitchFamily="18" charset="0"/>
              </a:rPr>
              <a:t>EHKÄISY </a:t>
            </a:r>
          </a:p>
          <a:p>
            <a:pPr eaLnBrk="1" hangingPunct="1">
              <a:defRPr/>
            </a:pPr>
            <a:r>
              <a:rPr lang="fi-FI" sz="1600" dirty="0">
                <a:solidFill>
                  <a:schemeClr val="bg1"/>
                </a:solidFill>
                <a:latin typeface="Cambria" panose="02040503050406030204" pitchFamily="18" charset="0"/>
              </a:rPr>
              <a:t>Puukon käsittely, Yleisvointi: väsymys, nälkä Olosuhteet: Valoisuus, pimeys </a:t>
            </a:r>
          </a:p>
        </p:txBody>
      </p:sp>
      <p:sp>
        <p:nvSpPr>
          <p:cNvPr id="8" name="Suorakulmio 12">
            <a:extLst>
              <a:ext uri="{FF2B5EF4-FFF2-40B4-BE49-F238E27FC236}">
                <a16:creationId xmlns:a16="http://schemas.microsoft.com/office/drawing/2014/main" id="{E45BAD8E-955D-AABC-6831-FD688A5B15F7}"/>
              </a:ext>
            </a:extLst>
          </p:cNvPr>
          <p:cNvSpPr/>
          <p:nvPr/>
        </p:nvSpPr>
        <p:spPr>
          <a:xfrm>
            <a:off x="4692253" y="1831049"/>
            <a:ext cx="2635008" cy="1114425"/>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bIns="72000" anchor="ctr"/>
          <a:lstStyle/>
          <a:p>
            <a:pPr eaLnBrk="1" hangingPunct="1">
              <a:lnSpc>
                <a:spcPct val="90000"/>
              </a:lnSpc>
              <a:defRPr/>
            </a:pPr>
            <a:r>
              <a:rPr lang="fi-FI" sz="1600" b="1" dirty="0">
                <a:solidFill>
                  <a:schemeClr val="bg1"/>
                </a:solidFill>
                <a:latin typeface="Cambria" panose="02040503050406030204" pitchFamily="18" charset="0"/>
              </a:rPr>
              <a:t>JATKOHOITO </a:t>
            </a:r>
          </a:p>
          <a:p>
            <a:pPr eaLnBrk="1" hangingPunct="1">
              <a:lnSpc>
                <a:spcPct val="90000"/>
              </a:lnSpc>
              <a:defRPr/>
            </a:pPr>
            <a:r>
              <a:rPr lang="fi-FI" sz="1600" dirty="0">
                <a:solidFill>
                  <a:schemeClr val="bg1"/>
                </a:solidFill>
                <a:latin typeface="Cambria" panose="02040503050406030204" pitchFamily="18" charset="0"/>
              </a:rPr>
              <a:t>Riittääkö ensiapu? </a:t>
            </a:r>
          </a:p>
          <a:p>
            <a:pPr eaLnBrk="1" hangingPunct="1">
              <a:lnSpc>
                <a:spcPct val="90000"/>
              </a:lnSpc>
              <a:defRPr/>
            </a:pPr>
            <a:r>
              <a:rPr lang="fi-FI" sz="1600" dirty="0">
                <a:solidFill>
                  <a:schemeClr val="bg1"/>
                </a:solidFill>
                <a:latin typeface="Cambria" panose="02040503050406030204" pitchFamily="18" charset="0"/>
              </a:rPr>
              <a:t>Miten saa tarvittaessa ammattiapua?</a:t>
            </a:r>
            <a:endParaRPr lang="en-US" sz="1600" dirty="0">
              <a:solidFill>
                <a:schemeClr val="bg1"/>
              </a:solidFill>
              <a:latin typeface="Cambria" panose="02040503050406030204" pitchFamily="18" charset="0"/>
            </a:endParaRPr>
          </a:p>
        </p:txBody>
      </p:sp>
      <p:sp>
        <p:nvSpPr>
          <p:cNvPr id="9" name="Suorakulmio 5">
            <a:extLst>
              <a:ext uri="{FF2B5EF4-FFF2-40B4-BE49-F238E27FC236}">
                <a16:creationId xmlns:a16="http://schemas.microsoft.com/office/drawing/2014/main" id="{E2D1DE7D-F36B-6B4C-77EC-EE392D4D94F4}"/>
              </a:ext>
            </a:extLst>
          </p:cNvPr>
          <p:cNvSpPr/>
          <p:nvPr/>
        </p:nvSpPr>
        <p:spPr>
          <a:xfrm>
            <a:off x="8786019" y="2608261"/>
            <a:ext cx="2035548" cy="1069105"/>
          </a:xfrm>
          <a:prstGeom prst="rect">
            <a:avLst/>
          </a:prstGeom>
          <a:solidFill>
            <a:srgbClr val="7C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bIns="72000" anchor="ctr"/>
          <a:lstStyle/>
          <a:p>
            <a:pPr eaLnBrk="1" hangingPunct="1">
              <a:defRPr/>
            </a:pPr>
            <a:r>
              <a:rPr lang="fi-FI" sz="1600" b="1" dirty="0">
                <a:solidFill>
                  <a:schemeClr val="bg1"/>
                </a:solidFill>
                <a:latin typeface="Cambria" panose="02040503050406030204" pitchFamily="18" charset="0"/>
              </a:rPr>
              <a:t>HAAVA </a:t>
            </a:r>
          </a:p>
          <a:p>
            <a:pPr eaLnBrk="1" hangingPunct="1">
              <a:defRPr/>
            </a:pPr>
            <a:r>
              <a:rPr lang="fi-FI" sz="1600" dirty="0">
                <a:solidFill>
                  <a:schemeClr val="bg1"/>
                </a:solidFill>
                <a:latin typeface="Cambria" panose="02040503050406030204" pitchFamily="18" charset="0"/>
              </a:rPr>
              <a:t>Tutkiminen, puhdistaminen </a:t>
            </a:r>
          </a:p>
        </p:txBody>
      </p:sp>
      <p:sp>
        <p:nvSpPr>
          <p:cNvPr id="10" name="Pilvi 22">
            <a:extLst>
              <a:ext uri="{FF2B5EF4-FFF2-40B4-BE49-F238E27FC236}">
                <a16:creationId xmlns:a16="http://schemas.microsoft.com/office/drawing/2014/main" id="{198AD9C2-ADF6-7381-8876-9DBD48E0E2B6}"/>
              </a:ext>
            </a:extLst>
          </p:cNvPr>
          <p:cNvSpPr/>
          <p:nvPr/>
        </p:nvSpPr>
        <p:spPr>
          <a:xfrm>
            <a:off x="2730500" y="3605278"/>
            <a:ext cx="6234113" cy="187325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fi-FI" sz="1600" b="1" i="1" dirty="0">
              <a:solidFill>
                <a:schemeClr val="tx1"/>
              </a:solidFill>
              <a:latin typeface="Cambria" panose="02040503050406030204" pitchFamily="18" charset="0"/>
            </a:endParaRPr>
          </a:p>
          <a:p>
            <a:pPr eaLnBrk="1" hangingPunct="1">
              <a:defRPr/>
            </a:pPr>
            <a:r>
              <a:rPr lang="fi-FI" sz="1600" i="1" dirty="0">
                <a:solidFill>
                  <a:schemeClr val="tx1"/>
                </a:solidFill>
                <a:latin typeface="Cambria" panose="02040503050406030204" pitchFamily="18" charset="0"/>
              </a:rPr>
              <a:t>Olette kavereiden kanssa Lapissa vaelluksella. Teette eräkämpällä puita. Kaverisi puukko lipsahtaa ja ranteeseen tulee iso runsaasti vuotava haava.</a:t>
            </a:r>
          </a:p>
        </p:txBody>
      </p:sp>
    </p:spTree>
    <p:extLst>
      <p:ext uri="{BB962C8B-B14F-4D97-AF65-F5344CB8AC3E}">
        <p14:creationId xmlns:p14="http://schemas.microsoft.com/office/powerpoint/2010/main" val="428246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434547"/>
            <a:ext cx="8006542" cy="648394"/>
          </a:xfrm>
        </p:spPr>
        <p:txBody>
          <a:bodyPr/>
          <a:lstStyle/>
          <a:p>
            <a:r>
              <a:rPr lang="fi-FI" dirty="0"/>
              <a:t>Itsehoito ja omahoito</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329431"/>
            <a:ext cx="9744986" cy="4975953"/>
          </a:xfrm>
        </p:spPr>
        <p:txBody>
          <a:bodyPr/>
          <a:lstStyle/>
          <a:p>
            <a:r>
              <a:rPr lang="fi-FI" sz="2000" b="1" dirty="0"/>
              <a:t>Itsehoito </a:t>
            </a:r>
            <a:r>
              <a:rPr lang="fi-FI" sz="2000" dirty="0"/>
              <a:t>= sairauksien ehkäisyä ja hoitoa kotikonstein</a:t>
            </a:r>
          </a:p>
          <a:p>
            <a:pPr lvl="1"/>
            <a:r>
              <a:rPr lang="fi-FI" sz="1600" dirty="0"/>
              <a:t>taito tunnistaa tavallisten sairauksien oireet sekä tietää hoito ja tilanteet, jolloin täytyy hakeutua terveydenhuollon pariin</a:t>
            </a:r>
          </a:p>
          <a:p>
            <a:pPr lvl="1"/>
            <a:r>
              <a:rPr lang="fi-FI" sz="1600" dirty="0"/>
              <a:t>taito lievittää oireita ja hoitaa lieviä sairauksia itsehoitolääkkeillä tai ilman lääkkeitä </a:t>
            </a:r>
          </a:p>
          <a:p>
            <a:r>
              <a:rPr lang="fi-FI" sz="2000" b="1" dirty="0"/>
              <a:t>Omahoito </a:t>
            </a:r>
            <a:r>
              <a:rPr lang="fi-FI" sz="2000" dirty="0"/>
              <a:t>= pitkäaikaissairauden itsehoito lääkärin ohjeiden mukaan</a:t>
            </a:r>
          </a:p>
          <a:p>
            <a:pPr lvl="1"/>
            <a:r>
              <a:rPr lang="fi-FI" sz="1600" dirty="0"/>
              <a:t>sisältää usein lääkärin määräämää lääkehoitoa tai terveydenhuollon ammattilaisen neuvoja tai seurantaa </a:t>
            </a:r>
          </a:p>
          <a:p>
            <a:r>
              <a:rPr lang="fi-FI" sz="2000" dirty="0"/>
              <a:t>Lääkkeiden oikea käyttö</a:t>
            </a:r>
          </a:p>
          <a:p>
            <a:pPr lvl="1"/>
            <a:r>
              <a:rPr lang="fi-FI" sz="1600" b="1" dirty="0"/>
              <a:t>itsehoitolääkkeet </a:t>
            </a:r>
            <a:r>
              <a:rPr lang="fi-FI" sz="1600" dirty="0"/>
              <a:t>= lääkkeet, joita saa apteekista ilman reseptiä</a:t>
            </a:r>
          </a:p>
          <a:p>
            <a:pPr lvl="2"/>
            <a:r>
              <a:rPr lang="fi-FI" sz="1400" dirty="0"/>
              <a:t>vain tilapäiseen käyttöön, selkeiden ja lievien sairauksien hoitoon </a:t>
            </a:r>
          </a:p>
          <a:p>
            <a:pPr lvl="1"/>
            <a:r>
              <a:rPr lang="fi-FI" sz="1600" b="1" dirty="0"/>
              <a:t>reseptilääkkeet = </a:t>
            </a:r>
            <a:r>
              <a:rPr lang="fi-FI" sz="1600" dirty="0"/>
              <a:t>lääkkeet, joita saa apteekista lääkärin reseptillä</a:t>
            </a:r>
          </a:p>
          <a:p>
            <a:pPr lvl="2"/>
            <a:r>
              <a:rPr lang="fi-FI" sz="1400" dirty="0"/>
              <a:t>vaatii lääkärin diagnoosin, annostus voidaan määritellä yksilöllisesti </a:t>
            </a:r>
          </a:p>
          <a:p>
            <a:pPr lvl="1"/>
            <a:r>
              <a:rPr lang="fi-FI" sz="1600" dirty="0"/>
              <a:t>Lääkkeet vaikuttavat toisiinsa, joten usean lääkkeen yhtäaikainen käyttö on tärkeä varmistaa lääkäriltä tai apteekista.</a:t>
            </a:r>
          </a:p>
          <a:p>
            <a:pPr lvl="1"/>
            <a:r>
              <a:rPr lang="fi-FI" sz="1600" dirty="0"/>
              <a:t>Lääkkeitä tulee käyttää aina pakkauksen ohjeen tai lääkärin määräyksen mukaan.</a:t>
            </a:r>
          </a:p>
          <a:p>
            <a:pPr lvl="1"/>
            <a:r>
              <a:rPr lang="fi-FI" sz="1600" dirty="0"/>
              <a:t>Pitkäaikainen lääkkeen käyttö voi aiheuttaa haittavaikutuksia.</a:t>
            </a:r>
          </a:p>
          <a:p>
            <a:pPr lvl="1"/>
            <a:endParaRPr lang="fi-FI" sz="1400" dirty="0"/>
          </a:p>
          <a:p>
            <a:pPr lvl="1"/>
            <a:endParaRPr lang="fi-FI" sz="1600" b="1" dirty="0"/>
          </a:p>
        </p:txBody>
      </p:sp>
    </p:spTree>
    <p:extLst>
      <p:ext uri="{BB962C8B-B14F-4D97-AF65-F5344CB8AC3E}">
        <p14:creationId xmlns:p14="http://schemas.microsoft.com/office/powerpoint/2010/main" val="267798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398156"/>
            <a:ext cx="8006542" cy="648394"/>
          </a:xfrm>
        </p:spPr>
        <p:txBody>
          <a:bodyPr/>
          <a:lstStyle/>
          <a:p>
            <a:r>
              <a:rPr lang="fi-FI" dirty="0"/>
              <a:t>Yleisiä itsehoidon tapauksia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177047"/>
            <a:ext cx="9744986" cy="5104483"/>
          </a:xfrm>
        </p:spPr>
        <p:txBody>
          <a:bodyPr/>
          <a:lstStyle/>
          <a:p>
            <a:r>
              <a:rPr lang="fi-FI" sz="2000" b="1" dirty="0"/>
              <a:t>Kuume</a:t>
            </a:r>
            <a:r>
              <a:rPr lang="fi-FI" sz="2000" dirty="0"/>
              <a:t> = elimistön lämpötilan nousu, reaktio tulehdusta aiheuttajaa vastaan</a:t>
            </a:r>
          </a:p>
          <a:p>
            <a:pPr lvl="1"/>
            <a:r>
              <a:rPr lang="fi-FI" sz="1600" dirty="0"/>
              <a:t>Kuume on merkki immuunipuolustuksen aktivoitumisesta.</a:t>
            </a:r>
          </a:p>
          <a:p>
            <a:pPr lvl="1"/>
            <a:r>
              <a:rPr lang="fi-FI" sz="1600" dirty="0"/>
              <a:t>Jos kuumeen syy on tiedossa (esim. flunssa), sitä voi alentaa itsehoitolääkkeillä.</a:t>
            </a:r>
          </a:p>
          <a:p>
            <a:pPr lvl="1"/>
            <a:r>
              <a:rPr lang="fi-FI" sz="1600" dirty="0"/>
              <a:t>Korkea kuume on syy hakeutua lääkäriin. Jos kuume ylittää 42 astetta, elintoiminnot ovat vaarassa. </a:t>
            </a:r>
          </a:p>
          <a:p>
            <a:r>
              <a:rPr lang="fi-FI" sz="2000" b="1" dirty="0"/>
              <a:t>Kipu</a:t>
            </a:r>
            <a:r>
              <a:rPr lang="fi-FI" sz="2000" dirty="0"/>
              <a:t> = elimistön varoitusignaali; kertoo mm. vaurioista ja tulehduksesta kudoksissa</a:t>
            </a:r>
          </a:p>
          <a:p>
            <a:pPr lvl="1"/>
            <a:r>
              <a:rPr lang="fi-FI" sz="1600" dirty="0"/>
              <a:t>Jos kivun syy on selkeä ja vaaraton ja kipu on kovaa, sitä voi lievittää itsehoitolääkkeillä.</a:t>
            </a:r>
          </a:p>
          <a:p>
            <a:pPr lvl="1"/>
            <a:r>
              <a:rPr lang="fi-FI" sz="1600" dirty="0"/>
              <a:t>Jatkuva ja voimakas kipu on syy hakeutua lääkäriin.</a:t>
            </a:r>
          </a:p>
          <a:p>
            <a:r>
              <a:rPr lang="fi-FI" sz="2000" b="1" dirty="0"/>
              <a:t>Päänsärky</a:t>
            </a:r>
            <a:r>
              <a:rPr lang="fi-FI" sz="2000" dirty="0"/>
              <a:t> = pään alueen kiputila</a:t>
            </a:r>
          </a:p>
          <a:p>
            <a:pPr lvl="1"/>
            <a:r>
              <a:rPr lang="fi-FI" sz="1600" b="1" dirty="0"/>
              <a:t>Tensio- eli niskajännityspäänsärky: </a:t>
            </a:r>
            <a:r>
              <a:rPr lang="fi-FI" sz="1600" dirty="0"/>
              <a:t>johtuu niska- ja hartiaseudun jännitystilasta</a:t>
            </a:r>
          </a:p>
          <a:p>
            <a:pPr lvl="1"/>
            <a:r>
              <a:rPr lang="fi-FI" sz="1600" b="1" dirty="0"/>
              <a:t>Migreeni: </a:t>
            </a:r>
            <a:r>
              <a:rPr lang="fi-FI" sz="1600" dirty="0"/>
              <a:t>sairaus, jossa on toistuvasti voimakkaita päänsärkykohtauksia</a:t>
            </a:r>
          </a:p>
          <a:p>
            <a:pPr lvl="1"/>
            <a:r>
              <a:rPr lang="fi-FI" sz="1600" dirty="0"/>
              <a:t>Lääkäriin pitää hakeutua, jos päähän on tullut vamma, kipu on äkillinen ja voimakas tai jos päänsärkyyn liittyy tajunnan häiriöitä tai niskajäykkyyttä.</a:t>
            </a:r>
          </a:p>
          <a:p>
            <a:r>
              <a:rPr lang="fi-FI" sz="2000" dirty="0"/>
              <a:t>Suun terveydestä huolehtiminen</a:t>
            </a:r>
          </a:p>
          <a:p>
            <a:pPr lvl="1"/>
            <a:r>
              <a:rPr lang="fi-FI" sz="1600" dirty="0"/>
              <a:t>hampaiden harjaus aamuin illoin fluoritahnalla ja hammasvälien puhdistus, säännölliset tarkastukset</a:t>
            </a:r>
          </a:p>
          <a:p>
            <a:pPr lvl="1"/>
            <a:r>
              <a:rPr lang="fi-FI" sz="1600" dirty="0"/>
              <a:t>suun terveys on keskeinen osa kokonaisterveyttä ja elämänlaatua</a:t>
            </a:r>
          </a:p>
          <a:p>
            <a:pPr lvl="1"/>
            <a:r>
              <a:rPr lang="fi-FI" sz="1600" dirty="0"/>
              <a:t>yleisiä sairauksia: karies, ientulehdus, </a:t>
            </a:r>
            <a:r>
              <a:rPr lang="fi-FI" sz="1600" dirty="0" err="1"/>
              <a:t>parodontiitti</a:t>
            </a:r>
            <a:r>
              <a:rPr lang="fi-FI" sz="1600" dirty="0"/>
              <a:t>, hammaseroosio </a:t>
            </a:r>
          </a:p>
          <a:p>
            <a:pPr marL="0" indent="0">
              <a:buNone/>
            </a:pPr>
            <a:endParaRPr lang="fi-FI" sz="2000" dirty="0"/>
          </a:p>
        </p:txBody>
      </p:sp>
    </p:spTree>
    <p:extLst>
      <p:ext uri="{BB962C8B-B14F-4D97-AF65-F5344CB8AC3E}">
        <p14:creationId xmlns:p14="http://schemas.microsoft.com/office/powerpoint/2010/main" val="319005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1144588"/>
          </a:xfrm>
        </p:spPr>
        <p:txBody>
          <a:bodyPr/>
          <a:lstStyle/>
          <a:p>
            <a:r>
              <a:rPr lang="fi-FI" altLang="fi-FI" dirty="0"/>
              <a:t>Lääkekaapin esimerkkisisältö</a:t>
            </a:r>
            <a:r>
              <a:rPr lang="fi-FI" altLang="fi-FI" sz="3200" dirty="0"/>
              <a:t> </a:t>
            </a:r>
            <a:br>
              <a:rPr lang="fi-FI" altLang="fi-FI" sz="2800"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644650"/>
            <a:ext cx="5511800" cy="4351338"/>
          </a:xfrm>
        </p:spPr>
        <p:txBody>
          <a:bodyPr/>
          <a:lstStyle/>
          <a:p>
            <a:r>
              <a:rPr lang="fi-FI" altLang="fi-FI" dirty="0"/>
              <a:t>särky- ja kuumelääkettä: omat valmisteet aikuisille ja lapsille </a:t>
            </a:r>
            <a:endParaRPr lang="en-US" altLang="fi-FI" dirty="0"/>
          </a:p>
          <a:p>
            <a:r>
              <a:rPr lang="fi-FI" altLang="fi-FI" dirty="0"/>
              <a:t>hydrokortisonivoide </a:t>
            </a:r>
          </a:p>
          <a:p>
            <a:r>
              <a:rPr lang="fi-FI" altLang="fi-FI" dirty="0"/>
              <a:t>antihistamiinilääke</a:t>
            </a:r>
          </a:p>
          <a:p>
            <a:r>
              <a:rPr lang="fi-FI" altLang="fi-FI" dirty="0"/>
              <a:t>lääkehiilitabletteja </a:t>
            </a:r>
          </a:p>
          <a:p>
            <a:r>
              <a:rPr lang="fi-FI" altLang="fi-FI" dirty="0"/>
              <a:t>kyypakkaus </a:t>
            </a:r>
          </a:p>
          <a:p>
            <a:r>
              <a:rPr lang="fi-FI" altLang="fi-FI" dirty="0"/>
              <a:t>flunssalääke </a:t>
            </a:r>
          </a:p>
          <a:p>
            <a:r>
              <a:rPr lang="fi-FI" altLang="fi-FI" dirty="0"/>
              <a:t>ripulilääke </a:t>
            </a:r>
          </a:p>
          <a:p>
            <a:r>
              <a:rPr lang="fi-FI" altLang="fi-FI" dirty="0"/>
              <a:t>kuumemittari </a:t>
            </a:r>
          </a:p>
          <a:p>
            <a:pPr marL="0" indent="0">
              <a:buNone/>
            </a:pPr>
            <a:endParaRPr lang="en-US" altLang="fi-FI" dirty="0"/>
          </a:p>
          <a:p>
            <a:pPr marL="0" indent="0">
              <a:buNone/>
            </a:pPr>
            <a:endParaRPr lang="en-US" altLang="fi-FI" dirty="0"/>
          </a:p>
        </p:txBody>
      </p:sp>
      <p:sp>
        <p:nvSpPr>
          <p:cNvPr id="2" name="Sisällön paikkamerkki 2">
            <a:extLst>
              <a:ext uri="{FF2B5EF4-FFF2-40B4-BE49-F238E27FC236}">
                <a16:creationId xmlns:a16="http://schemas.microsoft.com/office/drawing/2014/main" id="{50872625-791E-C002-87A5-7C6788B17D86}"/>
              </a:ext>
            </a:extLst>
          </p:cNvPr>
          <p:cNvSpPr txBox="1">
            <a:spLocks/>
          </p:cNvSpPr>
          <p:nvPr/>
        </p:nvSpPr>
        <p:spPr>
          <a:xfrm>
            <a:off x="6029632" y="1644650"/>
            <a:ext cx="5028893" cy="4351338"/>
          </a:xfrm>
          <a:prstGeom prst="rect">
            <a:avLst/>
          </a:prstGeom>
        </p:spPr>
        <p:txBody>
          <a:bodyPr/>
          <a:lstStyle>
            <a:lvl1pPr marL="228600" indent="-228600" algn="l" defTabSz="914400" rtl="0" eaLnBrk="1" latinLnBrk="0" hangingPunct="1">
              <a:lnSpc>
                <a:spcPct val="90000"/>
              </a:lnSpc>
              <a:spcBef>
                <a:spcPts val="1000"/>
              </a:spcBef>
              <a:buClr>
                <a:srgbClr val="56A042"/>
              </a:buClr>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56A042"/>
              </a:buClr>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56A042"/>
              </a:buClr>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56A042"/>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Clr>
                <a:srgbClr val="56A042"/>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altLang="fi-FI" dirty="0"/>
              <a:t>haavateippiä, laastareita </a:t>
            </a:r>
          </a:p>
          <a:p>
            <a:r>
              <a:rPr lang="fi-FI" altLang="fi-FI" dirty="0"/>
              <a:t>sidetarpeita, rasvataitoksia </a:t>
            </a:r>
          </a:p>
          <a:p>
            <a:r>
              <a:rPr lang="fi-FI" altLang="fi-FI" dirty="0"/>
              <a:t>urheilijan teippiä </a:t>
            </a:r>
          </a:p>
          <a:p>
            <a:r>
              <a:rPr lang="fi-FI" altLang="fi-FI" dirty="0"/>
              <a:t>haavanpuhdistusaine</a:t>
            </a:r>
          </a:p>
          <a:p>
            <a:r>
              <a:rPr lang="fi-FI" altLang="fi-FI" dirty="0"/>
              <a:t>punkkipihdit </a:t>
            </a:r>
          </a:p>
          <a:p>
            <a:r>
              <a:rPr lang="fi-FI" altLang="fi-FI" dirty="0"/>
              <a:t>on hyvä pitää näkyvällä paikalla myös Terveysneuvonta 116117 ja hätänumero 112</a:t>
            </a:r>
            <a:endParaRPr lang="en-US" altLang="fi-FI" dirty="0"/>
          </a:p>
          <a:p>
            <a:endParaRPr lang="fi-FI" altLang="fi-FI" dirty="0"/>
          </a:p>
        </p:txBody>
      </p:sp>
    </p:spTree>
    <p:extLst>
      <p:ext uri="{BB962C8B-B14F-4D97-AF65-F5344CB8AC3E}">
        <p14:creationId xmlns:p14="http://schemas.microsoft.com/office/powerpoint/2010/main" val="223773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Ryhmätyöskentely itsehoidosta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6162368" cy="4351338"/>
          </a:xfrm>
        </p:spPr>
        <p:txBody>
          <a:bodyPr/>
          <a:lstStyle/>
          <a:p>
            <a:pPr>
              <a:buNone/>
              <a:defRPr/>
            </a:pPr>
            <a:r>
              <a:rPr lang="fi-FI" altLang="fi-FI" b="1" dirty="0"/>
              <a:t>Vaihe 1:</a:t>
            </a:r>
          </a:p>
          <a:p>
            <a:pPr>
              <a:defRPr/>
            </a:pPr>
            <a:r>
              <a:rPr lang="fi-FI" altLang="fi-FI" dirty="0"/>
              <a:t>Lue oma aihealueesi oppikirjasta: </a:t>
            </a:r>
          </a:p>
          <a:p>
            <a:pPr marL="914400" lvl="1" indent="-514350">
              <a:buFontTx/>
              <a:buAutoNum type="alphaLcParenR"/>
              <a:defRPr/>
            </a:pPr>
            <a:r>
              <a:rPr lang="fi-FI" altLang="fi-FI" sz="2400" dirty="0"/>
              <a:t>kipu ja kuume </a:t>
            </a:r>
          </a:p>
          <a:p>
            <a:pPr marL="914400" lvl="1" indent="-514350">
              <a:buFontTx/>
              <a:buAutoNum type="alphaLcParenR"/>
              <a:defRPr/>
            </a:pPr>
            <a:r>
              <a:rPr lang="fi-FI" altLang="fi-FI" sz="2400" dirty="0"/>
              <a:t>päänsärky </a:t>
            </a:r>
          </a:p>
          <a:p>
            <a:pPr marL="914400" lvl="1" indent="-514350">
              <a:buFontTx/>
              <a:buAutoNum type="alphaLcParenR"/>
              <a:defRPr/>
            </a:pPr>
            <a:r>
              <a:rPr lang="fi-FI" altLang="fi-FI" sz="2400" dirty="0"/>
              <a:t>suun terveydestä huolehtiminen</a:t>
            </a:r>
          </a:p>
          <a:p>
            <a:pPr marL="400050" lvl="1" indent="0">
              <a:buNone/>
              <a:defRPr/>
            </a:pPr>
            <a:endParaRPr lang="en-US" altLang="fi-FI" sz="2400" dirty="0"/>
          </a:p>
          <a:p>
            <a:pPr>
              <a:defRPr/>
            </a:pPr>
            <a:r>
              <a:rPr lang="fi-FI" altLang="fi-FI" dirty="0"/>
              <a:t>Tee tekstistä lyhyt tiivistelmä ja poimi keskeiset käsitteet.</a:t>
            </a:r>
            <a:endParaRPr lang="en-US" altLang="fi-FI" dirty="0"/>
          </a:p>
        </p:txBody>
      </p:sp>
    </p:spTree>
    <p:extLst>
      <p:ext uri="{BB962C8B-B14F-4D97-AF65-F5344CB8AC3E}">
        <p14:creationId xmlns:p14="http://schemas.microsoft.com/office/powerpoint/2010/main" val="290939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Ryhmätyöskentely itsehoidosta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6162368" cy="4351338"/>
          </a:xfrm>
        </p:spPr>
        <p:txBody>
          <a:bodyPr/>
          <a:lstStyle/>
          <a:p>
            <a:pPr>
              <a:buNone/>
            </a:pPr>
            <a:r>
              <a:rPr lang="fi-FI" altLang="fi-FI" b="1" dirty="0"/>
              <a:t>Vaihe 2: </a:t>
            </a:r>
          </a:p>
          <a:p>
            <a:r>
              <a:rPr lang="fi-FI" altLang="fi-FI" dirty="0"/>
              <a:t>Oma ”kotiryhmä” eli saman aihealueen opiskelijat kokoontuu hetkeksi yhteen kertomaan omat tiivistelmänsä. </a:t>
            </a:r>
          </a:p>
          <a:p>
            <a:r>
              <a:rPr lang="fi-FI" altLang="fi-FI" dirty="0"/>
              <a:t>Jokainen voi halutessaan täydentää omaansa muiden ehdotusten mukaisesti. </a:t>
            </a:r>
            <a:endParaRPr lang="en-US" altLang="fi-FI" dirty="0"/>
          </a:p>
        </p:txBody>
      </p:sp>
    </p:spTree>
    <p:extLst>
      <p:ext uri="{BB962C8B-B14F-4D97-AF65-F5344CB8AC3E}">
        <p14:creationId xmlns:p14="http://schemas.microsoft.com/office/powerpoint/2010/main" val="63050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Ryhmätyöskentely itsehoidosta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6152536" cy="4351338"/>
          </a:xfrm>
        </p:spPr>
        <p:txBody>
          <a:bodyPr/>
          <a:lstStyle/>
          <a:p>
            <a:pPr>
              <a:buNone/>
            </a:pPr>
            <a:r>
              <a:rPr lang="fi-FI" altLang="fi-FI" b="1" dirty="0"/>
              <a:t>Vaihe 3:</a:t>
            </a:r>
          </a:p>
          <a:p>
            <a:r>
              <a:rPr lang="fi-FI" altLang="fi-FI" dirty="0"/>
              <a:t>Jakaudutaan uudestaan ryhmiin siten, että joka ryhmässä on ainakin yksi kunkin aihealueen edustaja.</a:t>
            </a:r>
          </a:p>
          <a:p>
            <a:r>
              <a:rPr lang="fi-FI" altLang="fi-FI" dirty="0"/>
              <a:t>Jokainen kertoo muulle ryhmälle vuorotellen oman aiheensa tiivistelmän. </a:t>
            </a:r>
          </a:p>
          <a:p>
            <a:r>
              <a:rPr lang="fi-FI" altLang="fi-FI" dirty="0"/>
              <a:t>Muut kysyvät tai kommentoivat. </a:t>
            </a:r>
            <a:endParaRPr lang="en-US" altLang="fi-FI" dirty="0"/>
          </a:p>
          <a:p>
            <a:endParaRPr lang="en-US" altLang="fi-FI" dirty="0"/>
          </a:p>
        </p:txBody>
      </p:sp>
    </p:spTree>
    <p:extLst>
      <p:ext uri="{BB962C8B-B14F-4D97-AF65-F5344CB8AC3E}">
        <p14:creationId xmlns:p14="http://schemas.microsoft.com/office/powerpoint/2010/main" val="1777193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Parityöskentely lääkkeiden käytöstä</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825625"/>
            <a:ext cx="8006541" cy="4351338"/>
          </a:xfrm>
        </p:spPr>
        <p:txBody>
          <a:bodyPr/>
          <a:lstStyle/>
          <a:p>
            <a:pPr>
              <a:lnSpc>
                <a:spcPct val="80000"/>
              </a:lnSpc>
            </a:pPr>
            <a:r>
              <a:rPr lang="fi-FI" altLang="fi-FI" dirty="0"/>
              <a:t>Lue oppikirjasta teksti ”Lääkkeistä apua”. </a:t>
            </a:r>
          </a:p>
          <a:p>
            <a:pPr lvl="1">
              <a:lnSpc>
                <a:spcPct val="80000"/>
              </a:lnSpc>
            </a:pPr>
            <a:r>
              <a:rPr lang="fi-FI" altLang="fi-FI" dirty="0"/>
              <a:t>A tekee tekstistä noin 150 sanan tiivistelmän.</a:t>
            </a:r>
          </a:p>
          <a:p>
            <a:pPr lvl="1">
              <a:lnSpc>
                <a:spcPct val="80000"/>
              </a:lnSpc>
            </a:pPr>
            <a:r>
              <a:rPr lang="fi-FI" altLang="fi-FI" dirty="0"/>
              <a:t>B tekee tekstistä käsitekartan.</a:t>
            </a:r>
          </a:p>
          <a:p>
            <a:pPr>
              <a:lnSpc>
                <a:spcPct val="80000"/>
              </a:lnSpc>
            </a:pPr>
            <a:r>
              <a:rPr lang="fi-FI" altLang="fi-FI" dirty="0"/>
              <a:t>Esitä oma työsi parillesi.</a:t>
            </a:r>
          </a:p>
          <a:p>
            <a:pPr>
              <a:lnSpc>
                <a:spcPct val="80000"/>
              </a:lnSpc>
            </a:pPr>
            <a:r>
              <a:rPr lang="fi-FI" altLang="fi-FI" dirty="0"/>
              <a:t>Verratkaa, onko molemmilla samat keskeiset asiat.</a:t>
            </a:r>
          </a:p>
          <a:p>
            <a:pPr>
              <a:lnSpc>
                <a:spcPct val="80000"/>
              </a:lnSpc>
            </a:pPr>
            <a:r>
              <a:rPr lang="fi-FI" altLang="fi-FI" dirty="0"/>
              <a:t>Täydennä tarvittaessa oma työsi parin työn pohjalta.</a:t>
            </a:r>
          </a:p>
          <a:p>
            <a:pPr>
              <a:lnSpc>
                <a:spcPct val="80000"/>
              </a:lnSpc>
            </a:pPr>
            <a:r>
              <a:rPr lang="fi-FI" altLang="fi-FI" dirty="0"/>
              <a:t>Arvioikaa, olivatko työskentelytavat yhtä hyviä tekstin työstöön, perustelkaa näkemyksenne.</a:t>
            </a:r>
            <a:endParaRPr lang="en-US" altLang="fi-FI" dirty="0"/>
          </a:p>
        </p:txBody>
      </p:sp>
    </p:spTree>
    <p:extLst>
      <p:ext uri="{BB962C8B-B14F-4D97-AF65-F5344CB8AC3E}">
        <p14:creationId xmlns:p14="http://schemas.microsoft.com/office/powerpoint/2010/main" val="322151333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2983</TotalTime>
  <Words>2686</Words>
  <Application>Microsoft Office PowerPoint</Application>
  <PresentationFormat>Widescreen</PresentationFormat>
  <Paragraphs>383</Paragraphs>
  <Slides>45</Slides>
  <Notes>45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Calibri Light</vt:lpstr>
      <vt:lpstr>Cambria</vt:lpstr>
      <vt:lpstr>Symbol</vt:lpstr>
      <vt:lpstr>Times New Roman</vt:lpstr>
      <vt:lpstr>Office-teema</vt:lpstr>
      <vt:lpstr>1_Office-teema</vt:lpstr>
      <vt:lpstr>PowerPoint Presentation</vt:lpstr>
      <vt:lpstr>Pariporina</vt:lpstr>
      <vt:lpstr>Tavoitteet </vt:lpstr>
      <vt:lpstr>Lääkekaappi</vt:lpstr>
      <vt:lpstr>Lääkekaapin esimerkkisisältö  </vt:lpstr>
      <vt:lpstr>Ryhmätyöskentely itsehoidosta</vt:lpstr>
      <vt:lpstr>Ryhmätyöskentely itsehoidosta</vt:lpstr>
      <vt:lpstr>Ryhmätyöskentely itsehoidosta</vt:lpstr>
      <vt:lpstr>Parityöskentely lääkkeiden käytöstä</vt:lpstr>
      <vt:lpstr>Ennaltaehkäisevä itsehoito</vt:lpstr>
      <vt:lpstr>Itsehoito ja omahoito</vt:lpstr>
      <vt:lpstr>Itsehoitolääkkeet</vt:lpstr>
      <vt:lpstr>Reseptilääkkeet</vt:lpstr>
      <vt:lpstr>Lääkkeen virheellinen käyttö</vt:lpstr>
      <vt:lpstr>Teknologia itse- ja omahoidon työkaluna</vt:lpstr>
      <vt:lpstr>Keskeistä: Terveystaitoja </vt:lpstr>
      <vt:lpstr>Haastattelutehtävä </vt:lpstr>
      <vt:lpstr>Ensiapu</vt:lpstr>
      <vt:lpstr>Ensiapu – hengenpelastava taito</vt:lpstr>
      <vt:lpstr>Ensiapu</vt:lpstr>
      <vt:lpstr>Tieliikennelaki</vt:lpstr>
      <vt:lpstr>Pelastustoimilaki</vt:lpstr>
      <vt:lpstr>Poliisilaki</vt:lpstr>
      <vt:lpstr>Rikoslaki</vt:lpstr>
      <vt:lpstr>Auttamisen ketju</vt:lpstr>
      <vt:lpstr>Toiminta  onnettomuustilanteessa</vt:lpstr>
      <vt:lpstr>Hätäensiapu</vt:lpstr>
      <vt:lpstr>Henkinen ensiapu</vt:lpstr>
      <vt:lpstr>Tajuttomuus</vt:lpstr>
      <vt:lpstr>Kylkiasentoon kääntäminen</vt:lpstr>
      <vt:lpstr>Kylkiasentoon kääntäminen</vt:lpstr>
      <vt:lpstr>Aikuisen peruselvytys</vt:lpstr>
      <vt:lpstr>Aikuisen puhalluselvytys</vt:lpstr>
      <vt:lpstr>Aikuisen puhalluselvytys</vt:lpstr>
      <vt:lpstr>Lapsen elvytys</vt:lpstr>
      <vt:lpstr>Defibrillointi</vt:lpstr>
      <vt:lpstr>Verenvuoto</vt:lpstr>
      <vt:lpstr>Sokki</vt:lpstr>
      <vt:lpstr>Sokin oireet ja ensiapu</vt:lpstr>
      <vt:lpstr>Vierasesine hengitysteissä</vt:lpstr>
      <vt:lpstr>Painelupuhalluselvytys</vt:lpstr>
      <vt:lpstr>Sokin ensiapu</vt:lpstr>
      <vt:lpstr>Painesiteen tekeminen</vt:lpstr>
      <vt:lpstr>Itsehoito ja omahoito</vt:lpstr>
      <vt:lpstr>Yleisiä itsehoidon tapauksia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Tiia Kähärä</dc:creator>
  <cp:lastModifiedBy>Tiia K T</cp:lastModifiedBy>
  <cp:revision>37</cp:revision>
  <dcterms:created xsi:type="dcterms:W3CDTF">2021-01-17T13:48:37Z</dcterms:created>
  <dcterms:modified xsi:type="dcterms:W3CDTF">2024-06-12T10:55:53Z</dcterms:modified>
</cp:coreProperties>
</file>