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 2 kpl 9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Kestävä kehitys terveyden tukena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037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solidFill>
                  <a:srgbClr val="2B3643"/>
                </a:solidFill>
              </a:rPr>
              <a:t>Joissakin kaupungeissa kaupunkipyöräpalvelulla pyritään lisäämään pyöräilyn osuutta kaupunki­liikenteessä. </a:t>
            </a:r>
          </a:p>
          <a:p>
            <a:r>
              <a:rPr lang="fi-FI" dirty="0">
                <a:solidFill>
                  <a:srgbClr val="2B3643"/>
                </a:solidFill>
              </a:rPr>
              <a:t>Millä eri tavoilla palvelu vaikuttaa kestävään kehitykseen ja terveyteen?</a:t>
            </a:r>
          </a:p>
        </p:txBody>
      </p:sp>
    </p:spTree>
    <p:extLst>
      <p:ext uri="{BB962C8B-B14F-4D97-AF65-F5344CB8AC3E}">
        <p14:creationId xmlns:p14="http://schemas.microsoft.com/office/powerpoint/2010/main" val="99472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S. 137</a:t>
            </a:r>
          </a:p>
          <a:p>
            <a:r>
              <a:rPr lang="fi-FI" dirty="0" smtClean="0"/>
              <a:t>Tehtävät1-3</a:t>
            </a:r>
          </a:p>
          <a:p>
            <a:r>
              <a:rPr lang="fi-FI" dirty="0" smtClean="0"/>
              <a:t>Plussatehtävät 4 ja 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058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YK:n yleiskokouksessa hyväksytyt kestävän kehityksen tavoitteet  vuoteen 2030 mennessä sisältävät yhteensä 17 päätavoitetta. (seuraavassa diassa)</a:t>
            </a:r>
          </a:p>
          <a:p>
            <a:pPr lvl="1"/>
            <a:r>
              <a:rPr lang="fi-FI" sz="2200" dirty="0"/>
              <a:t>Mitkä niistä ovat mielestäsi Suomessa jo nyt hyvällä tasolla? </a:t>
            </a:r>
          </a:p>
          <a:p>
            <a:pPr lvl="1"/>
            <a:r>
              <a:rPr lang="fi-FI" sz="2200" dirty="0"/>
              <a:t>Missä on eniten kehitettävää?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05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6C16A91-424B-4BF5-98F9-5694A228AE2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4" y="535997"/>
            <a:ext cx="73152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Kestävä kehitys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rakentaa kestävää tulevaisuutta </a:t>
            </a:r>
          </a:p>
          <a:p>
            <a:r>
              <a:rPr lang="fi-FI" dirty="0"/>
              <a:t>tavoittelee yhtäläisiä edellytyksiä elämälle ja terveydelle </a:t>
            </a:r>
            <a:r>
              <a:rPr lang="fi-FI" dirty="0" smtClean="0"/>
              <a:t>myös </a:t>
            </a:r>
            <a:r>
              <a:rPr lang="fi-FI" dirty="0"/>
              <a:t>tulevaisuudessa</a:t>
            </a:r>
          </a:p>
          <a:p>
            <a:r>
              <a:rPr lang="fi-FI" dirty="0"/>
              <a:t>eritellään:</a:t>
            </a:r>
          </a:p>
          <a:p>
            <a:pPr lvl="1"/>
            <a:r>
              <a:rPr lang="fi-FI" dirty="0"/>
              <a:t>ekologiseen</a:t>
            </a:r>
          </a:p>
          <a:p>
            <a:pPr lvl="1"/>
            <a:r>
              <a:rPr lang="fi-FI" dirty="0"/>
              <a:t>sosiaaliseen </a:t>
            </a:r>
          </a:p>
          <a:p>
            <a:pPr lvl="1"/>
            <a:r>
              <a:rPr lang="fi-FI" dirty="0"/>
              <a:t>kulttuuriseen </a:t>
            </a:r>
          </a:p>
          <a:p>
            <a:pPr lvl="1"/>
            <a:r>
              <a:rPr lang="fi-FI" dirty="0"/>
              <a:t>taloudelliseen ulottuvuuteen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50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Ekologinen kestävä kehitys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b="1" dirty="0"/>
              <a:t>tavoitteena biologisen monimuotoisuuden ja ekosysteemien toimivuuden säilyttäminen</a:t>
            </a:r>
          </a:p>
          <a:p>
            <a:r>
              <a:rPr lang="fi-FI" dirty="0" smtClean="0"/>
              <a:t>(keinoja </a:t>
            </a:r>
            <a:r>
              <a:rPr lang="fi-FI" dirty="0"/>
              <a:t>ympäristöystävällisyyteen pyrkimiseksi mm. kansalliset toimet, kansainvälinen yhteistyö, yksilöiden </a:t>
            </a:r>
            <a:r>
              <a:rPr lang="fi-FI" dirty="0" smtClean="0"/>
              <a:t>kulutuskäyttäytyminen)</a:t>
            </a:r>
            <a:endParaRPr lang="fi-FI" dirty="0"/>
          </a:p>
          <a:p>
            <a:r>
              <a:rPr lang="fi-FI" b="1" dirty="0"/>
              <a:t>yhteys terveyteen sekä suora että </a:t>
            </a:r>
            <a:r>
              <a:rPr lang="fi-FI" b="1" dirty="0" smtClean="0"/>
              <a:t>epäsuora</a:t>
            </a:r>
          </a:p>
          <a:p>
            <a:r>
              <a:rPr lang="fi-FI" b="1" dirty="0" smtClean="0"/>
              <a:t>Tehtävä:</a:t>
            </a:r>
            <a:endParaRPr lang="fi-FI" b="1" dirty="0"/>
          </a:p>
          <a:p>
            <a:r>
              <a:rPr lang="fi-FI" b="1" dirty="0" smtClean="0">
                <a:solidFill>
                  <a:srgbClr val="F37D7D"/>
                </a:solidFill>
              </a:rPr>
              <a:t>millaisia </a:t>
            </a:r>
            <a:r>
              <a:rPr lang="fi-FI" b="1" dirty="0">
                <a:solidFill>
                  <a:srgbClr val="F37D7D"/>
                </a:solidFill>
              </a:rPr>
              <a:t>konkreettisia keinoja ekologisen kestävän kehityksen edistämiseksi on tehtävissä.</a:t>
            </a:r>
          </a:p>
          <a:p>
            <a:r>
              <a:rPr lang="fi-FI" b="1" dirty="0">
                <a:solidFill>
                  <a:srgbClr val="F37D7D"/>
                </a:solidFill>
              </a:rPr>
              <a:t>Mitä niistä sinä toteutat?</a:t>
            </a:r>
          </a:p>
          <a:p>
            <a:r>
              <a:rPr lang="fi-FI" b="1" dirty="0">
                <a:solidFill>
                  <a:srgbClr val="F37D7D"/>
                </a:solidFill>
              </a:rPr>
              <a:t>Mitä voisit huomioida enemmän?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612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Sosiaalinen kestävä kehitys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tavoitteena hyvinvoinnin edellytysten siirtyminen sukupolvelta toiselle</a:t>
            </a:r>
          </a:p>
          <a:p>
            <a:r>
              <a:rPr lang="fi-FI" dirty="0"/>
              <a:t>pyritään vähentämään eriarvoisuutta</a:t>
            </a:r>
          </a:p>
          <a:p>
            <a:r>
              <a:rPr lang="fi-FI" dirty="0"/>
              <a:t>turvataan ihmisten perusoikeuksien ja turvallisuuden toteutuminen</a:t>
            </a:r>
          </a:p>
          <a:p>
            <a:r>
              <a:rPr lang="fi-FI" dirty="0"/>
              <a:t>hyvinvoinnin jakautuminen tasaisesti</a:t>
            </a:r>
          </a:p>
          <a:p>
            <a:r>
              <a:rPr lang="fi-FI" dirty="0"/>
              <a:t>terveyserojen kaventuminen</a:t>
            </a:r>
          </a:p>
          <a:p>
            <a:r>
              <a:rPr lang="fi-FI" dirty="0"/>
              <a:t>keinoina mm. yhteiskuntapolitiikka, koulutus, terveydenhuolto, vaikutusmahdollisuudet, kehitysyhteistyö</a:t>
            </a:r>
          </a:p>
          <a:p>
            <a:r>
              <a:rPr lang="fi-FI" b="1" dirty="0"/>
              <a:t>terveyden kannalta olennaisin kestävän kehityksen ulottuvuus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500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Kulttuurinen kestävä kehitys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b="1" dirty="0"/>
              <a:t>tavoitteena kulttuuriperinnön, esimerkiksi kielten, perinteiden ja tapojen, vaaliminen ja välittäminen tuleville myös sukupolville.</a:t>
            </a:r>
          </a:p>
          <a:p>
            <a:r>
              <a:rPr lang="fi-FI" dirty="0"/>
              <a:t>huomio kulttuurien moninaisuuteen</a:t>
            </a:r>
          </a:p>
          <a:p>
            <a:r>
              <a:rPr lang="fi-FI" dirty="0"/>
              <a:t>oman kulttuuri-identiteetin vahvistuminen</a:t>
            </a:r>
          </a:p>
          <a:p>
            <a:r>
              <a:rPr lang="fi-FI" dirty="0"/>
              <a:t>edellyttää kunnioittavaa asennetta</a:t>
            </a:r>
          </a:p>
          <a:p>
            <a:r>
              <a:rPr lang="fi-FI" dirty="0"/>
              <a:t>vahvistaa eritysesti </a:t>
            </a:r>
            <a:r>
              <a:rPr lang="fi-FI" b="1" dirty="0"/>
              <a:t>psyykkistä ja sosiaalista terveyttä</a:t>
            </a:r>
          </a:p>
          <a:p>
            <a:endParaRPr lang="fi-FI" dirty="0"/>
          </a:p>
          <a:p>
            <a:r>
              <a:rPr lang="fi-FI" b="1" dirty="0">
                <a:solidFill>
                  <a:srgbClr val="F37D7D"/>
                </a:solidFill>
              </a:rPr>
              <a:t>Millaisia perinteitä ja tapoja sinun lähipiirissäsi vaalitaan? Vaihtakaa ajatuksia yhdessä.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896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Taloudellinen kestävä kehitys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tavoitteena talouskasvu, joka ei perustu pitkällä aikavälillä velkaantumiseen tai varantojen hävittämiseen, lisäksi myös luonnon kantokyky otetaan huomioon. </a:t>
            </a:r>
          </a:p>
          <a:p>
            <a:r>
              <a:rPr lang="fi-FI" b="1" dirty="0"/>
              <a:t>talous kestävän kehityksen perusta</a:t>
            </a:r>
          </a:p>
          <a:p>
            <a:r>
              <a:rPr lang="fi-FI" dirty="0"/>
              <a:t>keinoina talouspolitiikka ja väestön kansanterveys</a:t>
            </a:r>
          </a:p>
          <a:p>
            <a:r>
              <a:rPr lang="fi-FI" b="1" dirty="0"/>
              <a:t>yhteys terveyteen moninainen</a:t>
            </a:r>
            <a:r>
              <a:rPr lang="fi-FI" dirty="0"/>
              <a:t>, liittyy mm. työllisyyteen, terveydenhuoltoon ja koulutusmahdollisuuksiin</a:t>
            </a:r>
          </a:p>
          <a:p>
            <a:endParaRPr lang="fi-FI" dirty="0"/>
          </a:p>
          <a:p>
            <a:r>
              <a:rPr lang="fi-FI" b="1" dirty="0">
                <a:solidFill>
                  <a:srgbClr val="F37D7D"/>
                </a:solidFill>
              </a:rPr>
              <a:t>Millaisia taloudellista kestävää kehitystä tukevia poliittisia päätöksiä Suomessa on tehty viime aikoina? Keskustelkaa yhdessä. Voitte myös tutkia uutisia.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063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Kestävän kehityksen ulottuvuudet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solidFill>
                  <a:srgbClr val="2B3643"/>
                </a:solidFill>
              </a:rPr>
              <a:t>Valitse yksi ulottuvuus ja pohdi, miten se voi tukea yksilön terveyttä</a:t>
            </a:r>
            <a:endParaRPr lang="fi-FI" dirty="0"/>
          </a:p>
        </p:txBody>
      </p:sp>
      <p:pic>
        <p:nvPicPr>
          <p:cNvPr id="7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7B176D04-319A-DF46-9CE3-7587BB2D73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6963"/>
            <a:ext cx="5098473" cy="42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81005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9</TotalTime>
  <Words>311</Words>
  <Application>Microsoft Office PowerPoint</Application>
  <PresentationFormat>Laajakuva</PresentationFormat>
  <Paragraphs>53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Tw Cen MT</vt:lpstr>
      <vt:lpstr>Pisara</vt:lpstr>
      <vt:lpstr>Te 2 kpl 9</vt:lpstr>
      <vt:lpstr>PowerPoint-esitys</vt:lpstr>
      <vt:lpstr>PowerPoint-esitys</vt:lpstr>
      <vt:lpstr>Kestävä kehitys</vt:lpstr>
      <vt:lpstr>Ekologinen kestävä kehitys</vt:lpstr>
      <vt:lpstr>Sosiaalinen kestävä kehitys</vt:lpstr>
      <vt:lpstr>Kulttuurinen kestävä kehitys</vt:lpstr>
      <vt:lpstr>Taloudellinen kestävä kehitys</vt:lpstr>
      <vt:lpstr>Kestävän kehityksen ulottuvuudet</vt:lpstr>
      <vt:lpstr>yhdessä</vt:lpstr>
      <vt:lpstr>kotitehtävät</vt:lpstr>
    </vt:vector>
  </TitlesOfParts>
  <Company>Siikalatvan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2 kpl 9</dc:title>
  <dc:creator>Marja Valkama</dc:creator>
  <cp:lastModifiedBy>Marja Valkama</cp:lastModifiedBy>
  <cp:revision>19</cp:revision>
  <dcterms:created xsi:type="dcterms:W3CDTF">2023-05-12T07:51:28Z</dcterms:created>
  <dcterms:modified xsi:type="dcterms:W3CDTF">2023-05-17T10:03:28Z</dcterms:modified>
</cp:coreProperties>
</file>